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20" r:id="rId15"/>
    <p:sldId id="319" r:id="rId16"/>
  </p:sldIdLst>
  <p:sldSz cx="12188825" cy="6858000"/>
  <p:notesSz cx="6858000" cy="9144000"/>
  <p:custDataLst>
    <p:tags r:id="rId19"/>
  </p:custDataLst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34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37FE1-9AC0-4E7B-8240-1A43C23ADFFC}" type="datetime1">
              <a:rPr lang="pl-PL" smtClean="0"/>
              <a:pPr algn="r" rtl="0"/>
              <a:t>2019-05-20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8918F0C-E00F-4A8E-8134-6E7E70E85DF2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6D2E9F-0F82-49B6-A2C8-EE0BA7F08992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4C0DF-E7CA-4BAB-BFE2-F485C5AA0C64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25D39C-A725-47F3-929B-837E77585050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E4306D-F956-4638-A175-53681C07CAF7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633E3A-2A64-4F11-B7C1-BC46A62F886C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​</a:t>
            </a:r>
            <a:fld id="{F954CE60-097C-4177-B166-3AF23E53212D}" type="datetime1">
              <a:rPr lang="pl-PL" smtClean="0"/>
              <a:pPr/>
              <a:t>2019-05-20</a:t>
            </a:fld>
            <a:r>
              <a:rPr lang="pl-PL" dirty="0"/>
              <a:t>​</a:t>
            </a:r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44DE86-FBAA-483E-BC6C-F76A6A3BCCC6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B817BC-5964-49C1-9EBA-CEACFF41E2FF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CED80F-7695-460B-B4CF-B1E146469F51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3C562-E774-41B2-ABB1-4021AD5F1031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16C4-17E1-407D-A73E-F145D94BC54C}" type="datetime1">
              <a:rPr lang="pl-PL" smtClean="0"/>
              <a:pPr/>
              <a:t>2019-05-20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ystyka.c0.pl/blog/PCA.html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>
          <a:xfrm>
            <a:off x="1042393" y="1772816"/>
            <a:ext cx="8229601" cy="2895600"/>
          </a:xfrm>
        </p:spPr>
        <p:txBody>
          <a:bodyPr rtlCol="0">
            <a:normAutofit/>
          </a:bodyPr>
          <a:lstStyle/>
          <a:p>
            <a:r>
              <a:rPr lang="pl-PL" sz="7200" dirty="0">
                <a:latin typeface="Franklin Gothic Demi Cond" panose="020B0706030402020204" pitchFamily="34" charset="0"/>
                <a:ea typeface="Dotum" panose="020B0600000101010101" pitchFamily="34" charset="-127"/>
              </a:rPr>
              <a:t>Cel i metody redukcji wymiarowości danych masywnych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2400" dirty="0"/>
              <a:t>Autor: Nikita </a:t>
            </a:r>
            <a:r>
              <a:rPr lang="pl-PL" sz="2400" dirty="0" err="1"/>
              <a:t>burik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44E417A1-15D3-4AD9-BFF9-1C7F968F9953}"/>
              </a:ext>
            </a:extLst>
          </p:cNvPr>
          <p:cNvSpPr txBox="1">
            <a:spLocks/>
          </p:cNvSpPr>
          <p:nvPr/>
        </p:nvSpPr>
        <p:spPr>
          <a:xfrm>
            <a:off x="1755485" y="116632"/>
            <a:ext cx="8677854" cy="6278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Liniowa analiza dyskryminacyjna (LDA)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109BB16-6F99-4E97-BDEF-0F7F7AFEB78C}"/>
              </a:ext>
            </a:extLst>
          </p:cNvPr>
          <p:cNvSpPr/>
          <p:nvPr/>
        </p:nvSpPr>
        <p:spPr>
          <a:xfrm>
            <a:off x="3048000" y="2274838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F3A9956-F27D-413D-A5D5-9034843425A6}"/>
              </a:ext>
            </a:extLst>
          </p:cNvPr>
          <p:cNvSpPr/>
          <p:nvPr/>
        </p:nvSpPr>
        <p:spPr>
          <a:xfrm>
            <a:off x="423471" y="1132572"/>
            <a:ext cx="113418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LDA, jak sama nazwa wskazuje, jest jedną z metod analizy dyskryminacyjnej, a więc może być stosowana, gdy chcemy prognozować zmienną jakościową. LDA jest jedną z prostszych i starszych metod dyskryminacyjnych. Jej zaletą jest prostota i brak efektu “czarnej skrzynki”. Ta prostota jest też wadą. Szczególnie, jeśli zmienna, którą chcemy prognozować uwikłana jest w skomplikowane zależności.</a:t>
            </a:r>
            <a:endParaRPr lang="en-GB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 LDA można popatrzeć też z innej strony. LDA, podobnie jak analiza składowych głównych (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PCA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), szuka kombinacji liniowych </a:t>
            </a:r>
            <a:r>
              <a:rPr lang="pl-PL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predyktorów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Podczas jednak, gdy w PCA miały one najlepiej wyjaśniać wariancję </a:t>
            </a:r>
            <a:r>
              <a:rPr lang="pl-PL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predyktorów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tu mają one najlepiej rozdzielać grupy.</a:t>
            </a:r>
          </a:p>
          <a:p>
            <a:pPr algn="just"/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Takie podejście do LDA często nazywane jest analizą dyskryminacyjną Fishera (FDA - </a:t>
            </a:r>
            <a:r>
              <a:rPr lang="pl-PL" sz="2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Fisher </a:t>
            </a:r>
            <a:r>
              <a:rPr lang="pl-PL" sz="24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Discriminant</a:t>
            </a:r>
            <a:r>
              <a:rPr lang="pl-PL" sz="24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Analysis</a:t>
            </a:r>
            <a:r>
              <a:rPr lang="pl-P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), a wynikające z niego kombinacje liniowe nazywa się często dyskryminatorami liniowymi.</a:t>
            </a:r>
          </a:p>
          <a:p>
            <a:endParaRPr lang="en-GB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6020266-FA64-4F55-BCC3-467DE0CDD9A5}"/>
              </a:ext>
            </a:extLst>
          </p:cNvPr>
          <p:cNvSpPr/>
          <p:nvPr/>
        </p:nvSpPr>
        <p:spPr>
          <a:xfrm>
            <a:off x="1181144" y="188640"/>
            <a:ext cx="9826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Ogólne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analizy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dyskryminacyjnej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(GDA)</a:t>
            </a:r>
            <a:endParaRPr lang="en-GB" sz="36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508BF1F-5749-4F4E-8B79-A8C1D951DF2F}"/>
              </a:ext>
            </a:extLst>
          </p:cNvPr>
          <p:cNvSpPr/>
          <p:nvPr/>
        </p:nvSpPr>
        <p:spPr>
          <a:xfrm>
            <a:off x="261764" y="1120676"/>
            <a:ext cx="11665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GDA zajmuje się nieliniową analizą dyskryminacyjną przy użyciu operatora funkcji jądra. Podstawowa teoria jest zbliżona do maszyn wektorów nośnych (SVM), o ile metoda GDA zapewnia mapowanie wektorów wejściowych do wielowymiarowej przestrzeni cech. Podobnie jak w przypadku LDA, celem GDA jest znalezienie projekcji dla obiektów w przestrzeni o niższych wymiarach poprzez maksymalizację stosunku rozproszenia między klasami do rozproszenia wewnątrz klasy.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3255776" y="2888940"/>
            <a:ext cx="5677271" cy="972108"/>
          </a:xfrm>
        </p:spPr>
        <p:txBody>
          <a:bodyPr rtlCol="0">
            <a:normAutofit/>
          </a:bodyPr>
          <a:lstStyle/>
          <a:p>
            <a:pPr rtl="0"/>
            <a:r>
              <a:rPr lang="pl-PL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3223219" y="188640"/>
            <a:ext cx="5742385" cy="712254"/>
          </a:xfrm>
        </p:spPr>
        <p:txBody>
          <a:bodyPr rtlCol="0">
            <a:normAutofit/>
          </a:bodyPr>
          <a:lstStyle/>
          <a:p>
            <a:r>
              <a:rPr lang="en-GB" sz="4000" dirty="0" err="1">
                <a:latin typeface="Segoe UI" panose="020B0502040204020203" pitchFamily="34" charset="0"/>
                <a:ea typeface="Yu Mincho Demibold" panose="02020600000000000000" pitchFamily="18" charset="-128"/>
                <a:cs typeface="Segoe UI" panose="020B0502040204020203" pitchFamily="34" charset="0"/>
              </a:rPr>
              <a:t>Redukcja</a:t>
            </a:r>
            <a:r>
              <a:rPr lang="en-GB" sz="4000" dirty="0">
                <a:latin typeface="Segoe UI" panose="020B0502040204020203" pitchFamily="34" charset="0"/>
                <a:ea typeface="Yu Mincho Demibold" panose="02020600000000000000" pitchFamily="18" charset="-128"/>
                <a:cs typeface="Segoe UI" panose="020B0502040204020203" pitchFamily="34" charset="0"/>
              </a:rPr>
              <a:t> </a:t>
            </a:r>
            <a:r>
              <a:rPr lang="en-GB" sz="4000" dirty="0" err="1">
                <a:latin typeface="Segoe UI" panose="020B0502040204020203" pitchFamily="34" charset="0"/>
                <a:ea typeface="Yu Mincho Demibold" panose="02020600000000000000" pitchFamily="18" charset="-128"/>
                <a:cs typeface="Segoe UI" panose="020B0502040204020203" pitchFamily="34" charset="0"/>
              </a:rPr>
              <a:t>wymiarowości</a:t>
            </a:r>
            <a:endParaRPr lang="pl-PL" sz="4000" dirty="0">
              <a:latin typeface="Segoe UI" panose="020B0502040204020203" pitchFamily="34" charset="0"/>
              <a:ea typeface="Yu Mincho Demibold" panose="02020600000000000000" pitchFamily="18" charset="-128"/>
              <a:cs typeface="Segoe UI" panose="020B0502040204020203" pitchFamily="34" charset="0"/>
            </a:endParaRP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333771" y="931117"/>
            <a:ext cx="11521280" cy="1799456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pl-PL" b="1" dirty="0">
                <a:solidFill>
                  <a:srgbClr val="FFFF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Redukcją wymiarowości </a:t>
            </a:r>
            <a:r>
              <a:rPr lang="pl-PL" dirty="0">
                <a:latin typeface="Dubai Medium" panose="020B0603030403030204" pitchFamily="34" charset="-78"/>
                <a:cs typeface="Dubai Medium" panose="020B0603030403030204" pitchFamily="34" charset="-78"/>
              </a:rPr>
              <a:t>określa się wyznaczanie zbioru cech, mniej licznego od zbioru cech pierwotnych, na podstawie których można z możliwie najmniejszym błędem odtworzyć wartości cech pierwotnych. Jest to równoznaczne ze znalezieniem przestrzeni o niższej wymiarowości, wybranej w taki sposób, aby </a:t>
            </a:r>
            <a:r>
              <a:rPr lang="pl-PL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przerzutowanie</a:t>
            </a:r>
            <a:r>
              <a:rPr lang="pl-PL" dirty="0">
                <a:latin typeface="Dubai Medium" panose="020B0603030403030204" pitchFamily="34" charset="-78"/>
                <a:cs typeface="Dubai Medium" panose="020B0603030403030204" pitchFamily="34" charset="-78"/>
              </a:rPr>
              <a:t> do niej danych wiązało się z możliwie małą utratą informacji. 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C5FF4C2-3EC8-4CAD-AAE8-4E9DB2F1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87" y="2760796"/>
            <a:ext cx="5459250" cy="37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513791" y="188640"/>
            <a:ext cx="11161240" cy="1139506"/>
          </a:xfrm>
        </p:spPr>
        <p:txBody>
          <a:bodyPr rtlCol="0">
            <a:noAutofit/>
          </a:bodyPr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Dlaczego redukcja wymiarów jest ważna w uczeniu maszynowym i modelowaniu predykcyjnym?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Symbol zastępczy zawartości 4" descr="https://cdncontribute.geeksforgeeks.org/wp-content/uploads/Dimensionality_Reduction_1.jpg">
            <a:extLst>
              <a:ext uri="{FF2B5EF4-FFF2-40B4-BE49-F238E27FC236}">
                <a16:creationId xmlns:a16="http://schemas.microsoft.com/office/drawing/2014/main" id="{BA5AD2AC-0B3F-430A-899D-340FD4812A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82" y="1503062"/>
            <a:ext cx="6717258" cy="4991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17186" y="260648"/>
            <a:ext cx="6354452" cy="720080"/>
          </a:xfrm>
        </p:spPr>
        <p:txBody>
          <a:bodyPr rtlCol="0"/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Składniki redukcji wymiarów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25860" y="1206692"/>
            <a:ext cx="10225136" cy="5174636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Istnieją dwa składniki redukcji wymiaru: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Wybór funkcji: próbujemy znaleźć podzbiór oryginalnego zestawu zmiennych lub funkcji, aby uzyskać mniejszy podzbiór, który można wykorzystać do modelowania problemu. Zazwyczaj obejmuje to trzy sposoby: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53975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Filt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53975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2. Opakowanie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/>
              <a:t>Wrapper)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53975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3. Osadzone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/>
              <a:t>Embedded)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Wyodrębnianie funkcji: 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539750" algn="just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Powoduje to zmniejszenie danych w przestrzeni o dużych wymiarach do przestrzeni o niższym wymiarze, tj.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rzestrzeni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o mniejszy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ilo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ściach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wymiarów.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rtl="0">
              <a:buNone/>
            </a:pP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3038396" y="193010"/>
            <a:ext cx="6102424" cy="648072"/>
          </a:xfrm>
        </p:spPr>
        <p:txBody>
          <a:bodyPr rtlCol="0">
            <a:noAutofit/>
          </a:bodyPr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Metody redukcji wymiarów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9A377F0-CBFE-4354-967F-1411545F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052737"/>
            <a:ext cx="11089231" cy="3384376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Różne metody stosowane do redukcji wymiarów obejmują: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A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naliza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kładowych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łównych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(PCA)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Liniowa analiza dyskryminacyjna (LDA)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Ogólne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modele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analizy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dyskryminacyjnej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(GDA)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Zmniejszenie wymiarów może być zarówno liniowe, jak i nieliniowe, w zależności od zastosowanej metody.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1113" y="116632"/>
            <a:ext cx="8018608" cy="721567"/>
          </a:xfrm>
        </p:spPr>
        <p:txBody>
          <a:bodyPr rtlCol="0">
            <a:normAutofit/>
          </a:bodyPr>
          <a:lstStyle/>
          <a:p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naliza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kładowych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łównych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600" dirty="0">
                <a:latin typeface="Segoe UI" panose="020B0502040204020203" pitchFamily="34" charset="0"/>
                <a:cs typeface="Segoe UI" panose="020B0502040204020203" pitchFamily="34" charset="0"/>
              </a:rPr>
              <a:t>(PCA)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624B75F-4F97-42CC-8BED-558711FAA2F4}"/>
              </a:ext>
            </a:extLst>
          </p:cNvPr>
          <p:cNvSpPr/>
          <p:nvPr/>
        </p:nvSpPr>
        <p:spPr>
          <a:xfrm>
            <a:off x="738252" y="998218"/>
            <a:ext cx="10712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Ta metoda została wprowadzona przez Karla Pearsona. Działa pod warunkiem, że podczas gdy dane w przestrzeni wyższego wymiaru są odwzorowywane na dane w przestrzeni o niższych wymiarach, wariancja danych w przestrzeni o niższych wymiarach powinna być maksymalna.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cdncontribute.geeksforgeeks.org/wp-content/uploads/Dimensionality_Reduction_2.jpg">
            <a:extLst>
              <a:ext uri="{FF2B5EF4-FFF2-40B4-BE49-F238E27FC236}">
                <a16:creationId xmlns:a16="http://schemas.microsoft.com/office/drawing/2014/main" id="{8AFF00B2-DE59-4746-B428-F04F12A6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48" y="2748726"/>
            <a:ext cx="5002328" cy="37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2980" y="248597"/>
            <a:ext cx="10062863" cy="600166"/>
          </a:xfrm>
        </p:spPr>
        <p:txBody>
          <a:bodyPr rtlCol="0">
            <a:noAutofit/>
          </a:bodyPr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Obejmuje następujące kroki: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1000100" y="1112404"/>
            <a:ext cx="10638928" cy="51969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Skonstruuj macierz kowariancji danych.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Oblicz wektory własne tej macierzy.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• Wektory własne odpowiadające największym wartościom własnym są używane do rekonstrukcji dużej części wariancji oryginalnych danych.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 związku z tym pozostaje nam mniejsza liczba wektorów własnych i może nastąpić pewna utrata danych w tym procesie. Jednak najważniejsze wariancje powinny zostać zachowane przez pozostałe wektory własne.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80320" y="260648"/>
            <a:ext cx="6228183" cy="627856"/>
          </a:xfrm>
        </p:spPr>
        <p:txBody>
          <a:bodyPr rtlCol="0"/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Zalety redukcji wymiarów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46B26B4-C65F-4D89-94FC-D0D3BF31ADB3}"/>
              </a:ext>
            </a:extLst>
          </p:cNvPr>
          <p:cNvSpPr/>
          <p:nvPr/>
        </p:nvSpPr>
        <p:spPr>
          <a:xfrm>
            <a:off x="945838" y="1052736"/>
            <a:ext cx="10297145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Pomaga w kompresji danych, a tym samym zmniejsza przestrzeń do przechowywania.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Skraca czas obliczeń.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Pomaga także usunąć zbędne funkcje, jeśli takie istnieją.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96D98-B287-4D3E-8D83-1D4AF0857761}"/>
              </a:ext>
            </a:extLst>
          </p:cNvPr>
          <p:cNvSpPr txBox="1">
            <a:spLocks/>
          </p:cNvSpPr>
          <p:nvPr/>
        </p:nvSpPr>
        <p:spPr>
          <a:xfrm>
            <a:off x="2980320" y="260648"/>
            <a:ext cx="6228183" cy="6278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Wady redukcji wymiarów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A9B4B9B-6AC9-4F13-8CE1-2A4631686170}"/>
              </a:ext>
            </a:extLst>
          </p:cNvPr>
          <p:cNvSpPr/>
          <p:nvPr/>
        </p:nvSpPr>
        <p:spPr>
          <a:xfrm>
            <a:off x="513171" y="1196752"/>
            <a:ext cx="11341881" cy="27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Może to prowadzić do pewnej utraty danych.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PCA ma tendencję do znajdowania liniowych korelacji między zmiennymi, co czasami jest niepożądane.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• PCA zawodzi w przypadkach, gdy średnia i kowariancja nie są wystarczające do zdefiniowania zbiorów danych.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iebieski tunel cyfrowy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3_TF02895261_TF02895261.potx" id="{14CCE596-AA37-43C2-B98C-813FCDA8645F}" vid="{D6541014-4DA5-4F9D-A429-DBC462091ED2}"/>
    </a:ext>
  </a:extLst>
</a:theme>
</file>

<file path=ppt/theme/theme2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niebieskim tunelem cyfrowym (panoramiczna)</Template>
  <TotalTime>0</TotalTime>
  <Words>430</Words>
  <Application>Microsoft Office PowerPoint</Application>
  <PresentationFormat>Niestandardowy</PresentationFormat>
  <Paragraphs>42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Corbel</vt:lpstr>
      <vt:lpstr>Dubai Medium</vt:lpstr>
      <vt:lpstr>Franklin Gothic Demi Cond</vt:lpstr>
      <vt:lpstr>Segoe UI</vt:lpstr>
      <vt:lpstr>Segoe UI Semibold</vt:lpstr>
      <vt:lpstr>Niebieski tunel cyfrowy 16:9</vt:lpstr>
      <vt:lpstr>Cel i metody redukcji wymiarowości danych masywnych</vt:lpstr>
      <vt:lpstr>Redukcja wymiarowości</vt:lpstr>
      <vt:lpstr>Dlaczego redukcja wymiarów jest ważna w uczeniu maszynowym i modelowaniu predykcyjnym?</vt:lpstr>
      <vt:lpstr>Składniki redukcji wymiarów</vt:lpstr>
      <vt:lpstr>Metody redukcji wymiarów</vt:lpstr>
      <vt:lpstr>Analiza składowych głównych (PCA)</vt:lpstr>
      <vt:lpstr>Obejmuje następujące kroki:</vt:lpstr>
      <vt:lpstr>Zalety redukcji wymiarów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2019-05-18T12:35:03Z</dcterms:created>
  <dcterms:modified xsi:type="dcterms:W3CDTF">2019-05-20T08:48:11Z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