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Lillian Ratliff"/>
  <p:cmAuthor clrIdx="1" id="1" initials="" lastIdx="8" name="Mohan Vaghul"/>
  <p:cmAuthor clrIdx="2" id="2" initials="" lastIdx="1" name="Jake Garrison"/>
  <p:cmAuthor clrIdx="3" id="3" initials="" lastIdx="1" name="Daniel 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8">
    <p:pos x="6000" y="0"/>
    <p:text>..Baosen, Lillian who are the PIs, Mohan who is our mentor, and Deb who is the technology manager from CoMotion.</p:text>
  </p:cm>
  <p:cm authorId="2" idx="1">
    <p:pos x="6000" y="100"/>
    <p:text>The last point needs to sound good</p:text>
  </p:cm>
  <p:cm authorId="3" idx="1">
    <p:pos x="6000" y="200"/>
    <p:text>probably cut most of this. traffic is bad for the environment, done.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7">
    <p:pos x="6000" y="0"/>
    <p:text>Very well structured... Linking to google sows the seed for something that is lacking in Google.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6">
    <p:pos x="6000" y="0"/>
    <p:text>The important word here is predictive analytics - emphasize it - one way is to repeat it e.g. ... Uses predictive analytics (pause), predictive analytics to route...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5">
    <p:pos x="6000" y="0"/>
    <p:text>Very well captured... Keyword here is "practical"... Emphasize it.</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4">
    <p:pos x="6000" y="0"/>
    <p:text>Is 'reestablish' the right word? How about leverage this partnership?
Very well captured....like it.</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The crowdsourcing comment seems to contradict the previous comments about crowdsourcing not working. I think it should be made clear that crowdsourcing information, along with GPS, is being coupled with the existing data to improve predictions...</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3">
    <p:pos x="6000" y="0"/>
    <p:text>Number 3 is an exit strategy - not a revenue. So, you can layout the revenue sources, and then mention - 'one of our exit strategies is acquisition by DOT, Google..."</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2">
    <p:pos x="6000" y="0"/>
    <p:text>Instead of general upkeep, would development be a better word?</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1">
    <p:pos x="6000" y="0"/>
    <p:text>Fantastic - just say "Thanks", you are definitely going to be bombarded with questions! Very well put together.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4" name="Shape 1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09" name="Shape 1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4" name="Shape 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9" name="Shape 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Delte second t o last bullet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
              <a:t>Change 4th bullet</a:t>
            </a:r>
          </a:p>
        </p:txBody>
      </p:sp>
      <p:sp>
        <p:nvSpPr>
          <p:cNvPr id="79" name="Shape 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
              <a:t>1st bullet under scale</a:t>
            </a:r>
          </a:p>
        </p:txBody>
      </p:sp>
      <p:sp>
        <p:nvSpPr>
          <p:cNvPr id="84" name="Shape 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9" name="Shape 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
              <a:t>jkhkjhkj</a:t>
            </a: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0" name="Shape 50"/>
        <p:cNvGrpSpPr/>
        <p:nvPr/>
      </p:nvGrpSpPr>
      <p:grpSpPr>
        <a:xfrm>
          <a:off x="0" y="0"/>
          <a:ext cx="0" cy="0"/>
          <a:chOff x="0" y="0"/>
          <a:chExt cx="0" cy="0"/>
        </a:xfrm>
      </p:grpSpPr>
      <p:sp>
        <p:nvSpPr>
          <p:cNvPr id="51" name="Shape 51"/>
          <p:cNvSpPr txBox="1"/>
          <p:nvPr>
            <p:ph type="title"/>
          </p:nvPr>
        </p:nvSpPr>
        <p:spPr>
          <a:xfrm>
            <a:off x="628650" y="273843"/>
            <a:ext cx="7886700" cy="994200"/>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SzPct val="33333"/>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SzPct val="78571"/>
              <a:buNone/>
              <a:defRPr sz="1400"/>
            </a:lvl2pPr>
            <a:lvl3pPr indent="0" lvl="2" rtl="0">
              <a:spcBef>
                <a:spcPts val="0"/>
              </a:spcBef>
              <a:buSzPct val="78571"/>
              <a:buNone/>
              <a:defRPr sz="1400"/>
            </a:lvl3pPr>
            <a:lvl4pPr indent="0" lvl="3" rtl="0">
              <a:spcBef>
                <a:spcPts val="0"/>
              </a:spcBef>
              <a:buSzPct val="78571"/>
              <a:buNone/>
              <a:defRPr sz="1400"/>
            </a:lvl4pPr>
            <a:lvl5pPr indent="0" lvl="4" rtl="0">
              <a:spcBef>
                <a:spcPts val="0"/>
              </a:spcBef>
              <a:buSzPct val="78571"/>
              <a:buNone/>
              <a:defRPr sz="1400"/>
            </a:lvl5pPr>
            <a:lvl6pPr indent="0" lvl="5" rtl="0">
              <a:spcBef>
                <a:spcPts val="0"/>
              </a:spcBef>
              <a:buSzPct val="78571"/>
              <a:buNone/>
              <a:defRPr sz="1400"/>
            </a:lvl6pPr>
            <a:lvl7pPr indent="0" lvl="6" rtl="0">
              <a:spcBef>
                <a:spcPts val="0"/>
              </a:spcBef>
              <a:buSzPct val="78571"/>
              <a:buNone/>
              <a:defRPr sz="1400"/>
            </a:lvl7pPr>
            <a:lvl8pPr indent="0" lvl="7" rtl="0">
              <a:spcBef>
                <a:spcPts val="0"/>
              </a:spcBef>
              <a:buSzPct val="78571"/>
              <a:buNone/>
              <a:defRPr sz="1400"/>
            </a:lvl8pPr>
            <a:lvl9pPr indent="0" lvl="8" rtl="0">
              <a:spcBef>
                <a:spcPts val="0"/>
              </a:spcBef>
              <a:buSzPct val="78571"/>
              <a:buNone/>
              <a:defRPr sz="1400"/>
            </a:lvl9pPr>
          </a:lstStyle>
          <a:p/>
        </p:txBody>
      </p:sp>
      <p:sp>
        <p:nvSpPr>
          <p:cNvPr id="52" name="Shape 52"/>
          <p:cNvSpPr txBox="1"/>
          <p:nvPr>
            <p:ph idx="1" type="body"/>
          </p:nvPr>
        </p:nvSpPr>
        <p:spPr>
          <a:xfrm>
            <a:off x="628650" y="1369218"/>
            <a:ext cx="7886700" cy="3263400"/>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SzPct val="122222"/>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SzPct val="122222"/>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comments" Target="../comments/commen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comments" Target="../comments/commen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omments" Target="../comments/commen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comments" Target="../comments/commen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628650" y="273843"/>
            <a:ext cx="7886700" cy="994200"/>
          </a:xfrm>
          <a:prstGeom prst="rect">
            <a:avLst/>
          </a:prstGeom>
        </p:spPr>
        <p:txBody>
          <a:bodyPr anchorCtr="0" anchor="ctr" bIns="68575" lIns="68575" rIns="68575" tIns="68575">
            <a:noAutofit/>
          </a:bodyPr>
          <a:lstStyle/>
          <a:p>
            <a:pPr lvl="0">
              <a:spcBef>
                <a:spcPts val="0"/>
              </a:spcBef>
              <a:buNone/>
            </a:pPr>
            <a:r>
              <a:rPr lang="en"/>
              <a:t>Intro</a:t>
            </a:r>
          </a:p>
        </p:txBody>
      </p:sp>
      <p:sp>
        <p:nvSpPr>
          <p:cNvPr id="61" name="Shape 61"/>
          <p:cNvSpPr txBox="1"/>
          <p:nvPr>
            <p:ph idx="1" type="body"/>
          </p:nvPr>
        </p:nvSpPr>
        <p:spPr>
          <a:xfrm>
            <a:off x="628650" y="1420443"/>
            <a:ext cx="7886700" cy="3263400"/>
          </a:xfrm>
          <a:prstGeom prst="rect">
            <a:avLst/>
          </a:prstGeom>
        </p:spPr>
        <p:txBody>
          <a:bodyPr anchorCtr="0" anchor="t" bIns="68575" lIns="68575" rIns="68575" tIns="68575">
            <a:noAutofit/>
          </a:bodyPr>
          <a:lstStyle/>
          <a:p>
            <a:pPr lvl="0">
              <a:spcBef>
                <a:spcPts val="0"/>
              </a:spcBef>
              <a:buNone/>
            </a:pPr>
            <a:r>
              <a:rPr lang="en"/>
              <a:t>We are a group of undergraduate Electrical Engineering students and we’re building an application called Urban Parking.</a:t>
            </a:r>
          </a:p>
          <a:p>
            <a:pPr indent="0" lvl="0" marL="139700" rtl="0">
              <a:spcBef>
                <a:spcPts val="0"/>
              </a:spcBef>
              <a:buNone/>
            </a:pPr>
            <a:r>
              <a:rPr lang="en"/>
              <a:t>My name is Jake, this is Daniel...Kyle...Jiayu</a:t>
            </a:r>
          </a:p>
          <a:p>
            <a:pPr indent="0" lvl="0" marL="139700" rtl="0">
              <a:spcBef>
                <a:spcPts val="0"/>
              </a:spcBef>
              <a:buNone/>
            </a:pPr>
            <a:r>
              <a:rPr lang="en"/>
              <a:t>We are working closely with Baosen, Lillian, Mohan and Deb</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idx="1" type="body"/>
          </p:nvPr>
        </p:nvSpPr>
        <p:spPr>
          <a:xfrm>
            <a:off x="628649" y="206678"/>
            <a:ext cx="7929758" cy="4716049"/>
          </a:xfrm>
          <a:prstGeom prst="rect">
            <a:avLst/>
          </a:prstGeom>
          <a:noFill/>
          <a:ln>
            <a:noFill/>
          </a:ln>
        </p:spPr>
        <p:txBody>
          <a:bodyPr anchorCtr="0" anchor="t" bIns="34275" lIns="68575" rIns="68575" tIns="34275">
            <a:noAutofit/>
          </a:bodyPr>
          <a:lstStyle/>
          <a:p>
            <a:pPr indent="-171450" lvl="0" marL="177800" marR="0" rtl="0" algn="l">
              <a:lnSpc>
                <a:spcPct val="90000"/>
              </a:lnSpc>
              <a:spcBef>
                <a:spcPts val="0"/>
              </a:spcBef>
              <a:spcAft>
                <a:spcPts val="0"/>
              </a:spcAft>
              <a:buClr>
                <a:schemeClr val="dk1"/>
              </a:buClr>
              <a:buSzPct val="100000"/>
              <a:buFont typeface="Arial"/>
              <a:buChar char="•"/>
            </a:pPr>
            <a:r>
              <a:rPr b="0" i="0" lang="en" sz="2100" u="none" cap="none" strike="noStrike">
                <a:solidFill>
                  <a:schemeClr val="dk1"/>
                </a:solidFill>
                <a:latin typeface="Calibri"/>
                <a:ea typeface="Calibri"/>
                <a:cs typeface="Calibri"/>
                <a:sym typeface="Calibri"/>
              </a:rPr>
              <a:t>Why we need funding</a:t>
            </a:r>
          </a:p>
          <a:p>
            <a:pPr lvl="1" marR="0" rtl="0" algn="l">
              <a:lnSpc>
                <a:spcPct val="90000"/>
              </a:lnSpc>
              <a:spcBef>
                <a:spcPts val="0"/>
              </a:spcBef>
              <a:spcAft>
                <a:spcPts val="0"/>
              </a:spcAft>
              <a:buClr>
                <a:schemeClr val="dk1"/>
              </a:buClr>
              <a:buSzPct val="100000"/>
              <a:buFont typeface="Arial"/>
              <a:buChar char="•"/>
            </a:pPr>
            <a:r>
              <a:rPr lang="en"/>
              <a:t>Development</a:t>
            </a:r>
          </a:p>
          <a:p>
            <a:pPr lvl="2" marR="0" rtl="0" algn="l">
              <a:lnSpc>
                <a:spcPct val="90000"/>
              </a:lnSpc>
              <a:spcBef>
                <a:spcPts val="0"/>
              </a:spcBef>
              <a:spcAft>
                <a:spcPts val="0"/>
              </a:spcAft>
              <a:buClr>
                <a:schemeClr val="dk1"/>
              </a:buClr>
              <a:buSzPct val="100000"/>
              <a:buFont typeface="Arial"/>
              <a:buChar char="•"/>
            </a:pPr>
            <a:r>
              <a:rPr lang="en"/>
              <a:t>Such as server costs</a:t>
            </a:r>
          </a:p>
          <a:p>
            <a:pPr lvl="2" marR="0" rtl="0" algn="l">
              <a:lnSpc>
                <a:spcPct val="90000"/>
              </a:lnSpc>
              <a:spcBef>
                <a:spcPts val="0"/>
              </a:spcBef>
              <a:spcAft>
                <a:spcPts val="0"/>
              </a:spcAft>
              <a:buClr>
                <a:schemeClr val="dk1"/>
              </a:buClr>
              <a:buSzPct val="100000"/>
              <a:buFont typeface="Arial"/>
              <a:buChar char="•"/>
            </a:pPr>
            <a:r>
              <a:rPr lang="en"/>
              <a:t>Staff/developers</a:t>
            </a:r>
          </a:p>
          <a:p>
            <a:pPr lvl="2" marR="0" rtl="0" algn="l">
              <a:lnSpc>
                <a:spcPct val="90000"/>
              </a:lnSpc>
              <a:spcBef>
                <a:spcPts val="0"/>
              </a:spcBef>
              <a:spcAft>
                <a:spcPts val="0"/>
              </a:spcAft>
              <a:buClr>
                <a:schemeClr val="dk1"/>
              </a:buClr>
              <a:buSzPct val="100000"/>
              <a:buFont typeface="Arial"/>
              <a:buChar char="•"/>
            </a:pPr>
            <a:r>
              <a:rPr lang="en"/>
              <a:t>Continuing the project with future students</a:t>
            </a:r>
          </a:p>
          <a:p>
            <a:pPr indent="-177800" lvl="1" marL="520700" marR="0" rtl="0" algn="l">
              <a:lnSpc>
                <a:spcPct val="90000"/>
              </a:lnSpc>
              <a:spcBef>
                <a:spcPts val="400"/>
              </a:spcBef>
              <a:spcAft>
                <a:spcPts val="0"/>
              </a:spcAft>
              <a:buClr>
                <a:schemeClr val="dk1"/>
              </a:buClr>
              <a:buSzPct val="100000"/>
              <a:buFont typeface="Arial"/>
              <a:buChar char="•"/>
            </a:pPr>
            <a:r>
              <a:rPr lang="en"/>
              <a:t>Marketing</a:t>
            </a:r>
          </a:p>
          <a:p>
            <a:pPr indent="-177800" lvl="1" marL="520700" marR="0" rtl="0" algn="l">
              <a:lnSpc>
                <a:spcPct val="90000"/>
              </a:lnSpc>
              <a:spcBef>
                <a:spcPts val="400"/>
              </a:spcBef>
              <a:spcAft>
                <a:spcPts val="0"/>
              </a:spcAft>
              <a:buClr>
                <a:schemeClr val="dk1"/>
              </a:buClr>
              <a:buSzPct val="100000"/>
              <a:buFont typeface="Arial"/>
              <a:buChar char="•"/>
            </a:pPr>
            <a:r>
              <a:rPr lang="en"/>
              <a:t>Usability studies to improve or user experience</a:t>
            </a:r>
          </a:p>
          <a:p>
            <a:pPr indent="-177800" lvl="1" marL="520700" marR="0" rtl="0" algn="l">
              <a:lnSpc>
                <a:spcPct val="90000"/>
              </a:lnSpc>
              <a:spcBef>
                <a:spcPts val="400"/>
              </a:spcBef>
              <a:spcAft>
                <a:spcPts val="0"/>
              </a:spcAft>
              <a:buClr>
                <a:schemeClr val="dk1"/>
              </a:buClr>
              <a:buSzPct val="100000"/>
              <a:buFont typeface="Arial"/>
              <a:buChar char="•"/>
            </a:pPr>
            <a:r>
              <a:rPr lang="en"/>
              <a:t>Expanding support to other cities</a:t>
            </a:r>
          </a:p>
          <a:p>
            <a:pPr lvl="0" marL="457200" marR="0" rtl="0" algn="l">
              <a:lnSpc>
                <a:spcPct val="90000"/>
              </a:lnSpc>
              <a:spcBef>
                <a:spcPts val="400"/>
              </a:spcBef>
              <a:spcAft>
                <a:spcPts val="0"/>
              </a:spcAft>
              <a:buNone/>
            </a:pPr>
            <a:r>
              <a:t/>
            </a:r>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idx="1" type="body"/>
          </p:nvPr>
        </p:nvSpPr>
        <p:spPr>
          <a:xfrm>
            <a:off x="628649" y="206678"/>
            <a:ext cx="7929900" cy="4716000"/>
          </a:xfrm>
          <a:prstGeom prst="rect">
            <a:avLst/>
          </a:prstGeom>
          <a:noFill/>
          <a:ln>
            <a:noFill/>
          </a:ln>
        </p:spPr>
        <p:txBody>
          <a:bodyPr anchorCtr="0" anchor="t" bIns="34275" lIns="68575" rIns="68575" tIns="34275">
            <a:noAutofit/>
          </a:bodyPr>
          <a:lstStyle/>
          <a:p>
            <a:pPr indent="0" lvl="0" marL="0" rtl="0">
              <a:spcBef>
                <a:spcPts val="400"/>
              </a:spcBef>
              <a:buNone/>
            </a:pPr>
            <a:r>
              <a:rPr lang="en"/>
              <a:t>Conclusion</a:t>
            </a:r>
          </a:p>
          <a:p>
            <a:pPr lvl="0" rtl="0">
              <a:spcBef>
                <a:spcPts val="400"/>
              </a:spcBef>
              <a:buClr>
                <a:schemeClr val="dk1"/>
              </a:buClr>
              <a:buSzPct val="100000"/>
              <a:buFont typeface="Arial"/>
              <a:buChar char="•"/>
            </a:pPr>
            <a:r>
              <a:rPr lang="en"/>
              <a:t>Our goal is to fix one of the worst aspects of urban living, parking. We plan to do this by helping users quickly find open parking to keep cars off the road. Our application is scalable, marketable, and has great potential for revenue generation.</a:t>
            </a:r>
          </a:p>
          <a:p>
            <a:pPr lvl="0" rtl="0">
              <a:spcBef>
                <a:spcPts val="400"/>
              </a:spcBef>
              <a:buClr>
                <a:schemeClr val="dk1"/>
              </a:buClr>
              <a:buSzPct val="100000"/>
              <a:buFont typeface="Arial"/>
              <a:buChar char="•"/>
            </a:pPr>
            <a:r>
              <a:rPr lang="en"/>
              <a:t>Thanks....Questions?</a:t>
            </a:r>
          </a:p>
          <a:p>
            <a:pPr indent="0" lvl="0" marL="0" marR="0" rtl="0" algn="l">
              <a:lnSpc>
                <a:spcPct val="90000"/>
              </a:lnSpc>
              <a:spcBef>
                <a:spcPts val="400"/>
              </a:spcBef>
              <a:buNone/>
            </a:pPr>
            <a:r>
              <a:t/>
            </a:r>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idx="1" type="body"/>
          </p:nvPr>
        </p:nvSpPr>
        <p:spPr>
          <a:xfrm>
            <a:off x="476250" y="269247"/>
            <a:ext cx="7886700" cy="4605000"/>
          </a:xfrm>
          <a:prstGeom prst="rect">
            <a:avLst/>
          </a:prstGeom>
          <a:noFill/>
          <a:ln>
            <a:noFill/>
          </a:ln>
        </p:spPr>
        <p:txBody>
          <a:bodyPr anchorCtr="0" anchor="t" bIns="34275" lIns="68575" rIns="68575" tIns="34275">
            <a:noAutofit/>
          </a:bodyPr>
          <a:lstStyle/>
          <a:p>
            <a:pPr indent="0" lvl="0" marL="0" marR="0" rtl="0" algn="l">
              <a:lnSpc>
                <a:spcPct val="90000"/>
              </a:lnSpc>
              <a:spcBef>
                <a:spcPts val="800"/>
              </a:spcBef>
              <a:spcAft>
                <a:spcPts val="0"/>
              </a:spcAft>
              <a:buNone/>
            </a:pPr>
            <a:r>
              <a:rPr lang="en"/>
              <a:t>Problem</a:t>
            </a:r>
          </a:p>
          <a:p>
            <a:pPr lvl="1" marR="0" rtl="0" algn="l">
              <a:lnSpc>
                <a:spcPct val="90000"/>
              </a:lnSpc>
              <a:spcBef>
                <a:spcPts val="800"/>
              </a:spcBef>
              <a:spcAft>
                <a:spcPts val="0"/>
              </a:spcAft>
              <a:buClr>
                <a:schemeClr val="dk1"/>
              </a:buClr>
              <a:buSzPct val="100000"/>
              <a:buFont typeface="Arial"/>
              <a:buChar char="•"/>
            </a:pPr>
            <a:r>
              <a:rPr lang="en"/>
              <a:t>As we all know, driving in downtown Seattle is awful</a:t>
            </a:r>
          </a:p>
          <a:p>
            <a:pPr lvl="1" marR="0" rtl="0" algn="l">
              <a:lnSpc>
                <a:spcPct val="90000"/>
              </a:lnSpc>
              <a:spcBef>
                <a:spcPts val="800"/>
              </a:spcBef>
              <a:spcAft>
                <a:spcPts val="0"/>
              </a:spcAft>
              <a:buClr>
                <a:schemeClr val="dk1"/>
              </a:buClr>
              <a:buSzPct val="100000"/>
              <a:buFont typeface="Arial"/>
              <a:buChar char="•"/>
            </a:pPr>
            <a:r>
              <a:rPr lang="en"/>
              <a:t>Traffic and parking is often the main reason people avoid downtown</a:t>
            </a:r>
          </a:p>
          <a:p>
            <a:pPr indent="-177800" lvl="1" marL="520700" marR="0" rtl="0" algn="l">
              <a:lnSpc>
                <a:spcPct val="90000"/>
              </a:lnSpc>
              <a:spcBef>
                <a:spcPts val="400"/>
              </a:spcBef>
              <a:spcAft>
                <a:spcPts val="0"/>
              </a:spcAft>
              <a:buClr>
                <a:schemeClr val="dk1"/>
              </a:buClr>
              <a:buSzPct val="100000"/>
              <a:buFont typeface="Arial"/>
              <a:buChar char="•"/>
            </a:pPr>
            <a:r>
              <a:rPr lang="en"/>
              <a:t>Studies have shown that an average of 30% of surface traffic is caused by cars circling around for parking. In urban areas, such as Seattle, this number can be upwards of 60%.</a:t>
            </a:r>
          </a:p>
          <a:p>
            <a:pPr lvl="1" rtl="0">
              <a:lnSpc>
                <a:spcPct val="80000"/>
              </a:lnSpc>
              <a:spcBef>
                <a:spcPts val="0"/>
              </a:spcBef>
              <a:spcAft>
                <a:spcPts val="0"/>
              </a:spcAft>
              <a:buClr>
                <a:schemeClr val="dk1"/>
              </a:buClr>
              <a:buSzPct val="100000"/>
              <a:buFont typeface="Arial"/>
              <a:buChar char="•"/>
            </a:pPr>
            <a:r>
              <a:rPr lang="en" sz="1700"/>
              <a:t>Vehicle traffic also has a significant effect on the environment and air quality</a:t>
            </a:r>
          </a:p>
          <a:p>
            <a:pPr lvl="1" rtl="0">
              <a:spcBef>
                <a:spcPts val="0"/>
              </a:spcBef>
              <a:spcAft>
                <a:spcPts val="0"/>
              </a:spcAft>
              <a:buClr>
                <a:schemeClr val="dk1"/>
              </a:buClr>
              <a:buSzPct val="100000"/>
              <a:buFont typeface="Arial"/>
              <a:buChar char="•"/>
            </a:pPr>
            <a:r>
              <a:rPr lang="en"/>
              <a:t>Cities are only getting bigger and the problem will only get worse if there are no changes to the traffic flow and organization </a:t>
            </a:r>
          </a:p>
          <a:p>
            <a:pPr lvl="1" rtl="0">
              <a:lnSpc>
                <a:spcPct val="80000"/>
              </a:lnSpc>
              <a:spcBef>
                <a:spcPts val="0"/>
              </a:spcBef>
              <a:spcAft>
                <a:spcPts val="0"/>
              </a:spcAft>
              <a:buClr>
                <a:schemeClr val="dk1"/>
              </a:buClr>
              <a:buSzPct val="100000"/>
              <a:buFont typeface="Arial"/>
              <a:buChar char="•"/>
            </a:pPr>
            <a:r>
              <a:rPr lang="en" sz="1700"/>
              <a:t>What if there was something like google maps that could take you straight to an empty parking spot?</a:t>
            </a:r>
          </a:p>
          <a:p>
            <a:pPr lvl="1" rtl="0">
              <a:lnSpc>
                <a:spcPct val="80000"/>
              </a:lnSpc>
              <a:spcBef>
                <a:spcPts val="800"/>
              </a:spcBef>
              <a:spcAft>
                <a:spcPts val="0"/>
              </a:spcAft>
              <a:buClr>
                <a:srgbClr val="CC0000"/>
              </a:buClr>
              <a:buSzPct val="100000"/>
              <a:buFont typeface="Arial"/>
              <a:buChar char="•"/>
            </a:pPr>
            <a:r>
              <a:rPr lang="en" sz="1900">
                <a:solidFill>
                  <a:srgbClr val="CC0000"/>
                </a:solidFill>
              </a:rPr>
              <a:t>Our technology aims to make parking easier for drivers and reduce urban congestion by keeping cars off the road</a:t>
            </a:r>
          </a:p>
          <a:p>
            <a:pPr indent="0" lvl="0" marL="139700" marR="0" rtl="0" algn="l">
              <a:lnSpc>
                <a:spcPct val="90000"/>
              </a:lnSpc>
              <a:spcBef>
                <a:spcPts val="400"/>
              </a:spcBef>
              <a:buNone/>
            </a:pPr>
            <a:r>
              <a:t/>
            </a:r>
            <a:endParaRPr sz="110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idx="1" type="body"/>
          </p:nvPr>
        </p:nvSpPr>
        <p:spPr>
          <a:xfrm>
            <a:off x="628650" y="409075"/>
            <a:ext cx="7886700" cy="4734300"/>
          </a:xfrm>
          <a:prstGeom prst="rect">
            <a:avLst/>
          </a:prstGeom>
          <a:noFill/>
          <a:ln>
            <a:noFill/>
          </a:ln>
        </p:spPr>
        <p:txBody>
          <a:bodyPr anchorCtr="0" anchor="t" bIns="34275" lIns="68575" rIns="68575" tIns="34275">
            <a:noAutofit/>
          </a:bodyPr>
          <a:lstStyle/>
          <a:p>
            <a:pPr indent="0" lvl="0" marL="0" marR="0" rtl="0" algn="l">
              <a:lnSpc>
                <a:spcPct val="70000"/>
              </a:lnSpc>
              <a:spcBef>
                <a:spcPts val="0"/>
              </a:spcBef>
              <a:spcAft>
                <a:spcPts val="0"/>
              </a:spcAft>
              <a:buNone/>
            </a:pPr>
            <a:r>
              <a:rPr lang="en" sz="1800"/>
              <a:t>Solution</a:t>
            </a:r>
          </a:p>
          <a:p>
            <a:pPr indent="-190500" lvl="1" marL="520700" marR="0" rtl="0" algn="l">
              <a:lnSpc>
                <a:spcPct val="70000"/>
              </a:lnSpc>
              <a:spcBef>
                <a:spcPts val="400"/>
              </a:spcBef>
              <a:spcAft>
                <a:spcPts val="0"/>
              </a:spcAft>
              <a:buClr>
                <a:schemeClr val="dk1"/>
              </a:buClr>
              <a:buSzPct val="100000"/>
              <a:buFont typeface="Arial"/>
              <a:buChar char="•"/>
            </a:pPr>
            <a:r>
              <a:rPr b="0" i="0" lang="en" u="none" cap="none" strike="noStrike">
                <a:solidFill>
                  <a:schemeClr val="dk1"/>
                </a:solidFill>
                <a:latin typeface="Calibri"/>
                <a:ea typeface="Calibri"/>
                <a:cs typeface="Calibri"/>
                <a:sym typeface="Calibri"/>
              </a:rPr>
              <a:t>We </a:t>
            </a:r>
            <a:r>
              <a:rPr lang="en"/>
              <a:t>are building a </a:t>
            </a:r>
            <a:r>
              <a:rPr b="0" i="0" lang="en" u="none" cap="none" strike="noStrike">
                <a:solidFill>
                  <a:schemeClr val="dk1"/>
                </a:solidFill>
                <a:latin typeface="Calibri"/>
                <a:ea typeface="Calibri"/>
                <a:cs typeface="Calibri"/>
                <a:sym typeface="Calibri"/>
              </a:rPr>
              <a:t>mobile app that predicts regions with open parking based off historical data</a:t>
            </a:r>
          </a:p>
          <a:p>
            <a:pPr indent="-190500" lvl="1" marL="520700" marR="0" rtl="0" algn="l">
              <a:lnSpc>
                <a:spcPct val="70000"/>
              </a:lnSpc>
              <a:spcBef>
                <a:spcPts val="400"/>
              </a:spcBef>
              <a:spcAft>
                <a:spcPts val="0"/>
              </a:spcAft>
              <a:buClr>
                <a:schemeClr val="dk1"/>
              </a:buClr>
              <a:buSzPct val="100000"/>
              <a:buFont typeface="Arial"/>
              <a:buChar char="•"/>
            </a:pPr>
            <a:r>
              <a:rPr b="0" i="0" lang="en" u="none" cap="none" strike="noStrike">
                <a:solidFill>
                  <a:schemeClr val="dk1"/>
                </a:solidFill>
                <a:latin typeface="Calibri"/>
                <a:ea typeface="Calibri"/>
                <a:cs typeface="Calibri"/>
                <a:sym typeface="Calibri"/>
              </a:rPr>
              <a:t>A user will be able to input a destination and other options such as a </a:t>
            </a:r>
            <a:r>
              <a:rPr lang="en"/>
              <a:t>preferred</a:t>
            </a:r>
            <a:r>
              <a:rPr b="0" i="0" lang="en" u="none" cap="none" strike="noStrike">
                <a:solidFill>
                  <a:schemeClr val="dk1"/>
                </a:solidFill>
                <a:latin typeface="Calibri"/>
                <a:ea typeface="Calibri"/>
                <a:cs typeface="Calibri"/>
                <a:sym typeface="Calibri"/>
              </a:rPr>
              <a:t> walking distance and a route</a:t>
            </a:r>
            <a:r>
              <a:rPr lang="en"/>
              <a:t> to the ideal parking location is calculated and displayed.</a:t>
            </a:r>
          </a:p>
          <a:p>
            <a:pPr indent="-190500" lvl="1" marL="520700" marR="0" rtl="0" algn="l">
              <a:lnSpc>
                <a:spcPct val="70000"/>
              </a:lnSpc>
              <a:spcBef>
                <a:spcPts val="400"/>
              </a:spcBef>
              <a:spcAft>
                <a:spcPts val="0"/>
              </a:spcAft>
              <a:buClr>
                <a:schemeClr val="dk1"/>
              </a:buClr>
              <a:buSzPct val="100000"/>
              <a:buFont typeface="Arial"/>
              <a:buChar char="•"/>
            </a:pPr>
            <a:r>
              <a:rPr b="0" i="0" lang="en" u="none" cap="none" strike="noStrike">
                <a:solidFill>
                  <a:schemeClr val="dk1"/>
                </a:solidFill>
                <a:latin typeface="Calibri"/>
                <a:ea typeface="Calibri"/>
                <a:cs typeface="Calibri"/>
                <a:sym typeface="Calibri"/>
              </a:rPr>
              <a:t>Routes can prioritize time, parking cost and walking distance so the user gets the ideal directions for their situation</a:t>
            </a:r>
          </a:p>
          <a:p>
            <a:pPr indent="-190500" lvl="1" marL="520700" marR="0" rtl="0" algn="l">
              <a:lnSpc>
                <a:spcPct val="70000"/>
              </a:lnSpc>
              <a:spcBef>
                <a:spcPts val="400"/>
              </a:spcBef>
              <a:spcAft>
                <a:spcPts val="0"/>
              </a:spcAft>
              <a:buClr>
                <a:schemeClr val="dk1"/>
              </a:buClr>
              <a:buSzPct val="100000"/>
              <a:buFont typeface="Arial"/>
              <a:buChar char="•"/>
            </a:pPr>
            <a:r>
              <a:rPr lang="en"/>
              <a:t>Our solution uses predictive analytics to route users to areas with open parking. This will not only decrease the time the user has to spend driving, it will also alleviate bad city traffic</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idx="1" type="body"/>
          </p:nvPr>
        </p:nvSpPr>
        <p:spPr>
          <a:xfrm>
            <a:off x="628650" y="144018"/>
            <a:ext cx="7886700" cy="3263400"/>
          </a:xfrm>
          <a:prstGeom prst="rect">
            <a:avLst/>
          </a:prstGeom>
          <a:ln>
            <a:noFill/>
          </a:ln>
        </p:spPr>
        <p:txBody>
          <a:bodyPr anchorCtr="0" anchor="t" bIns="68575" lIns="68575" rIns="68575" tIns="68575">
            <a:noAutofit/>
          </a:bodyPr>
          <a:lstStyle/>
          <a:p>
            <a:pPr indent="0" lvl="0" marL="0">
              <a:lnSpc>
                <a:spcPct val="70000"/>
              </a:lnSpc>
              <a:spcBef>
                <a:spcPts val="0"/>
              </a:spcBef>
              <a:spcAft>
                <a:spcPts val="0"/>
              </a:spcAft>
              <a:buNone/>
            </a:pPr>
            <a:r>
              <a:rPr lang="en" sz="1900"/>
              <a:t>Competition</a:t>
            </a:r>
          </a:p>
          <a:p>
            <a:pPr indent="336550" lvl="1">
              <a:lnSpc>
                <a:spcPct val="70000"/>
              </a:lnSpc>
              <a:spcBef>
                <a:spcPts val="0"/>
              </a:spcBef>
              <a:spcAft>
                <a:spcPts val="0"/>
              </a:spcAft>
              <a:buSzPct val="100000"/>
            </a:pPr>
            <a:r>
              <a:rPr lang="en" sz="1700"/>
              <a:t>Before explaining the details, i’d like to talk about the competition</a:t>
            </a:r>
          </a:p>
          <a:p>
            <a:pPr indent="336550" lvl="1">
              <a:lnSpc>
                <a:spcPct val="70000"/>
              </a:lnSpc>
              <a:spcBef>
                <a:spcPts val="0"/>
              </a:spcBef>
              <a:spcAft>
                <a:spcPts val="0"/>
              </a:spcAft>
              <a:buSzPct val="100000"/>
            </a:pPr>
            <a:r>
              <a:rPr lang="en" sz="1700"/>
              <a:t>Currently, no one is attempting to solve this problem in the way that we are.</a:t>
            </a:r>
          </a:p>
          <a:p>
            <a:pPr indent="336550" lvl="1">
              <a:lnSpc>
                <a:spcPct val="70000"/>
              </a:lnSpc>
              <a:spcBef>
                <a:spcPts val="0"/>
              </a:spcBef>
              <a:spcAft>
                <a:spcPts val="0"/>
              </a:spcAft>
              <a:buSzPct val="100000"/>
            </a:pPr>
            <a:r>
              <a:rPr lang="en" sz="1700"/>
              <a:t>Similar apps such as 'Inrix' or 'Ridefy' rely on crowd sourcing to find open parking. While this works for applications such as Waze for reporting traffic, this just isn't practical for parking. The state of parking changes much too quickly for this concept to be useful. </a:t>
            </a:r>
          </a:p>
          <a:p>
            <a:pPr indent="336550" lvl="1" rtl="0">
              <a:lnSpc>
                <a:spcPct val="70000"/>
              </a:lnSpc>
              <a:spcBef>
                <a:spcPts val="0"/>
              </a:spcBef>
              <a:spcAft>
                <a:spcPts val="0"/>
              </a:spcAft>
              <a:buClr>
                <a:srgbClr val="000000"/>
              </a:buClr>
              <a:buSzPct val="100000"/>
            </a:pPr>
            <a:r>
              <a:rPr lang="en" sz="1700">
                <a:solidFill>
                  <a:srgbClr val="000000"/>
                </a:solidFill>
              </a:rPr>
              <a:t>In order to help drivers plan ahead, it is necessary to know how parking changes throughout the day, not just at the moment.</a:t>
            </a:r>
          </a:p>
          <a:p>
            <a:pPr indent="336550" lvl="1" rtl="0">
              <a:lnSpc>
                <a:spcPct val="70000"/>
              </a:lnSpc>
              <a:spcBef>
                <a:spcPts val="0"/>
              </a:spcBef>
              <a:spcAft>
                <a:spcPts val="0"/>
              </a:spcAft>
              <a:buSzPct val="100000"/>
            </a:pPr>
            <a:r>
              <a:rPr lang="en" sz="1700"/>
              <a:t>Google Maps and other navigation platforms are great for routing and traffic, but fail to account for parking conditions. This results in unreliable trip times and directions </a:t>
            </a:r>
          </a:p>
          <a:p>
            <a:pPr indent="6350" lvl="0">
              <a:lnSpc>
                <a:spcPct val="70000"/>
              </a:lnSpc>
              <a:spcBef>
                <a:spcPts val="0"/>
              </a:spcBef>
              <a:buClr>
                <a:schemeClr val="dk1"/>
              </a:buClr>
              <a:buSzPct val="100000"/>
              <a:buFont typeface="Arial"/>
              <a:buNone/>
            </a:pPr>
            <a:r>
              <a:t/>
            </a:r>
            <a:endParaRPr sz="1900"/>
          </a:p>
          <a:p>
            <a:pPr lvl="0">
              <a:spcBef>
                <a:spcPts val="0"/>
              </a:spcBef>
              <a:buNone/>
            </a:pPr>
            <a:r>
              <a:t/>
            </a:r>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idx="1" type="body"/>
          </p:nvPr>
        </p:nvSpPr>
        <p:spPr>
          <a:xfrm>
            <a:off x="628649" y="206678"/>
            <a:ext cx="7929758" cy="4716049"/>
          </a:xfrm>
          <a:prstGeom prst="rect">
            <a:avLst/>
          </a:prstGeom>
          <a:noFill/>
          <a:ln>
            <a:noFill/>
          </a:ln>
        </p:spPr>
        <p:txBody>
          <a:bodyPr anchorCtr="0" anchor="t" bIns="34275" lIns="68575" rIns="68575" tIns="34275">
            <a:noAutofit/>
          </a:bodyPr>
          <a:lstStyle/>
          <a:p>
            <a:pPr indent="0" lvl="0" marL="0" marR="0" rtl="0" algn="l">
              <a:lnSpc>
                <a:spcPct val="80000"/>
              </a:lnSpc>
              <a:spcBef>
                <a:spcPts val="0"/>
              </a:spcBef>
              <a:spcAft>
                <a:spcPts val="0"/>
              </a:spcAft>
              <a:buNone/>
            </a:pPr>
            <a:r>
              <a:rPr b="0" i="0" lang="en" sz="1900" u="none" cap="none" strike="noStrike">
                <a:solidFill>
                  <a:schemeClr val="dk1"/>
                </a:solidFill>
                <a:latin typeface="Calibri"/>
                <a:ea typeface="Calibri"/>
                <a:cs typeface="Calibri"/>
                <a:sym typeface="Calibri"/>
              </a:rPr>
              <a:t>How we are different</a:t>
            </a:r>
          </a:p>
          <a:p>
            <a:pPr indent="-184150" lvl="1" marL="520700" marR="0" rtl="0" algn="l">
              <a:lnSpc>
                <a:spcPct val="80000"/>
              </a:lnSpc>
              <a:spcBef>
                <a:spcPts val="400"/>
              </a:spcBef>
              <a:spcAft>
                <a:spcPts val="0"/>
              </a:spcAft>
              <a:buClr>
                <a:schemeClr val="dk1"/>
              </a:buClr>
              <a:buSzPct val="100000"/>
              <a:buFont typeface="Arial"/>
              <a:buChar char="•"/>
            </a:pPr>
            <a:r>
              <a:rPr b="0" i="0" lang="en" sz="1700" u="none" cap="none" strike="noStrike">
                <a:solidFill>
                  <a:schemeClr val="dk1"/>
                </a:solidFill>
                <a:latin typeface="Calibri"/>
                <a:ea typeface="Calibri"/>
                <a:cs typeface="Calibri"/>
                <a:sym typeface="Calibri"/>
              </a:rPr>
              <a:t>We would like to show transportation times and costs for public transit, uber, biking and driving including parking. This way users can plan their commute with an unbiased idea of the time and cost of different methods</a:t>
            </a:r>
          </a:p>
          <a:p>
            <a:pPr indent="-184150" lvl="1" marL="520700" marR="0" rtl="0" algn="l">
              <a:lnSpc>
                <a:spcPct val="80000"/>
              </a:lnSpc>
              <a:spcBef>
                <a:spcPts val="400"/>
              </a:spcBef>
              <a:spcAft>
                <a:spcPts val="0"/>
              </a:spcAft>
              <a:buClr>
                <a:schemeClr val="dk1"/>
              </a:buClr>
              <a:buSzPct val="100000"/>
              <a:buFont typeface="Arial"/>
              <a:buChar char="•"/>
            </a:pPr>
            <a:r>
              <a:rPr lang="en" sz="1700"/>
              <a:t>Unlike our competition</a:t>
            </a:r>
            <a:r>
              <a:rPr b="0" i="0" lang="en" sz="1700" u="none" cap="none" strike="noStrike">
                <a:solidFill>
                  <a:schemeClr val="dk1"/>
                </a:solidFill>
                <a:latin typeface="Calibri"/>
                <a:ea typeface="Calibri"/>
                <a:cs typeface="Calibri"/>
                <a:sym typeface="Calibri"/>
              </a:rPr>
              <a:t> we don't rely on crowdsourced data</a:t>
            </a:r>
          </a:p>
          <a:p>
            <a:pPr indent="-184150" lvl="1" marL="520700" marR="0" rtl="0" algn="l">
              <a:lnSpc>
                <a:spcPct val="80000"/>
              </a:lnSpc>
              <a:spcBef>
                <a:spcPts val="400"/>
              </a:spcBef>
              <a:spcAft>
                <a:spcPts val="0"/>
              </a:spcAft>
              <a:buClr>
                <a:schemeClr val="dk1"/>
              </a:buClr>
              <a:buSzPct val="100000"/>
              <a:buFont typeface="Arial"/>
              <a:buChar char="•"/>
            </a:pPr>
            <a:r>
              <a:rPr lang="en" sz="1700"/>
              <a:t>We are backed by several years of transaction data which utilize our custom machine learning techniques to model trends. </a:t>
            </a:r>
          </a:p>
          <a:p>
            <a:pPr indent="-184150" lvl="1" marL="520700" marR="0" rtl="0" algn="l">
              <a:lnSpc>
                <a:spcPct val="80000"/>
              </a:lnSpc>
              <a:spcBef>
                <a:spcPts val="400"/>
              </a:spcBef>
              <a:spcAft>
                <a:spcPts val="0"/>
              </a:spcAft>
              <a:buClr>
                <a:schemeClr val="dk1"/>
              </a:buClr>
              <a:buSzPct val="100000"/>
              <a:buFont typeface="Arial"/>
              <a:buChar char="•"/>
            </a:pPr>
            <a:r>
              <a:rPr lang="en" sz="1700"/>
              <a:t>Using this, we can see how time of day, month and even weather affect urban parking. </a:t>
            </a:r>
          </a:p>
          <a:p>
            <a:pPr indent="-184150" lvl="1" marL="520700" marR="0" rtl="0" algn="l">
              <a:lnSpc>
                <a:spcPct val="80000"/>
              </a:lnSpc>
              <a:spcBef>
                <a:spcPts val="400"/>
              </a:spcBef>
              <a:spcAft>
                <a:spcPts val="0"/>
              </a:spcAft>
              <a:buClr>
                <a:schemeClr val="dk1"/>
              </a:buClr>
              <a:buSzPct val="100000"/>
              <a:buFont typeface="Arial"/>
              <a:buChar char="•"/>
            </a:pPr>
            <a:r>
              <a:rPr lang="en" sz="1700"/>
              <a:t>This allows us to predict parking availability much more accurately and much farther in the future than existing applications, while also providing SDOT with insightful trends that may lead to revised rates</a:t>
            </a:r>
          </a:p>
          <a:p>
            <a:pPr indent="-184150" lvl="1" marL="520700" marR="0" rtl="0" algn="l">
              <a:lnSpc>
                <a:spcPct val="80000"/>
              </a:lnSpc>
              <a:spcBef>
                <a:spcPts val="400"/>
              </a:spcBef>
              <a:spcAft>
                <a:spcPts val="0"/>
              </a:spcAft>
              <a:buClr>
                <a:schemeClr val="dk1"/>
              </a:buClr>
              <a:buSzPct val="100000"/>
              <a:buFont typeface="Arial"/>
              <a:buChar char="•"/>
            </a:pPr>
            <a:r>
              <a:rPr lang="en" sz="1700"/>
              <a:t>You may be familiar with past UW SDOT partnership, the </a:t>
            </a:r>
            <a:r>
              <a:rPr b="0" i="0" lang="en" sz="1700" u="none" cap="none" strike="noStrike">
                <a:solidFill>
                  <a:schemeClr val="dk1"/>
                </a:solidFill>
                <a:latin typeface="Calibri"/>
                <a:ea typeface="Calibri"/>
                <a:cs typeface="Calibri"/>
                <a:sym typeface="Calibri"/>
              </a:rPr>
              <a:t>OneBusAway app</a:t>
            </a:r>
            <a:r>
              <a:rPr lang="en" sz="1700"/>
              <a:t>, which provides</a:t>
            </a:r>
            <a:r>
              <a:rPr b="0" i="0" lang="en" sz="1700" u="none" cap="none" strike="noStrike">
                <a:solidFill>
                  <a:schemeClr val="dk1"/>
                </a:solidFill>
                <a:latin typeface="Calibri"/>
                <a:ea typeface="Calibri"/>
                <a:cs typeface="Calibri"/>
                <a:sym typeface="Calibri"/>
              </a:rPr>
              <a:t> </a:t>
            </a:r>
            <a:r>
              <a:rPr lang="en" sz="1700"/>
              <a:t>reliable</a:t>
            </a:r>
            <a:r>
              <a:rPr b="0" i="0" lang="en" sz="1700" u="none" cap="none" strike="noStrike">
                <a:solidFill>
                  <a:schemeClr val="dk1"/>
                </a:solidFill>
                <a:latin typeface="Calibri"/>
                <a:ea typeface="Calibri"/>
                <a:cs typeface="Calibri"/>
                <a:sym typeface="Calibri"/>
              </a:rPr>
              <a:t> bus </a:t>
            </a:r>
            <a:r>
              <a:rPr lang="en" sz="1700"/>
              <a:t>scheduling that is</a:t>
            </a:r>
            <a:r>
              <a:rPr b="0" i="0" lang="en" sz="1700" u="none" cap="none" strike="noStrike">
                <a:solidFill>
                  <a:schemeClr val="dk1"/>
                </a:solidFill>
                <a:latin typeface="Calibri"/>
                <a:ea typeface="Calibri"/>
                <a:cs typeface="Calibri"/>
                <a:sym typeface="Calibri"/>
              </a:rPr>
              <a:t> </a:t>
            </a:r>
            <a:r>
              <a:rPr lang="en" sz="1700"/>
              <a:t>often prefered over Google Maps.</a:t>
            </a:r>
          </a:p>
          <a:p>
            <a:pPr indent="-184150" lvl="1" marL="520700" marR="0" rtl="0" algn="l">
              <a:lnSpc>
                <a:spcPct val="80000"/>
              </a:lnSpc>
              <a:spcBef>
                <a:spcPts val="400"/>
              </a:spcBef>
              <a:spcAft>
                <a:spcPts val="0"/>
              </a:spcAft>
              <a:buClr>
                <a:schemeClr val="dk1"/>
              </a:buClr>
              <a:buSzPct val="100000"/>
              <a:buFont typeface="Arial"/>
              <a:buChar char="•"/>
            </a:pPr>
            <a:r>
              <a:rPr lang="en" sz="1700"/>
              <a:t>We aim to leverage this partnership and be the onebusaway of parking</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idx="1" type="body"/>
          </p:nvPr>
        </p:nvSpPr>
        <p:spPr>
          <a:xfrm>
            <a:off x="607124" y="99328"/>
            <a:ext cx="7929900" cy="4716000"/>
          </a:xfrm>
          <a:prstGeom prst="rect">
            <a:avLst/>
          </a:prstGeom>
          <a:noFill/>
          <a:ln>
            <a:noFill/>
          </a:ln>
        </p:spPr>
        <p:txBody>
          <a:bodyPr anchorCtr="0" anchor="t" bIns="34275" lIns="68575" rIns="68575" tIns="34275">
            <a:noAutofit/>
          </a:bodyPr>
          <a:lstStyle/>
          <a:p>
            <a:pPr indent="0" lvl="0" marL="0" rtl="0">
              <a:lnSpc>
                <a:spcPct val="80000"/>
              </a:lnSpc>
              <a:spcBef>
                <a:spcPts val="0"/>
              </a:spcBef>
              <a:spcAft>
                <a:spcPts val="0"/>
              </a:spcAft>
              <a:buNone/>
            </a:pPr>
            <a:r>
              <a:rPr lang="en" sz="1900"/>
              <a:t>Current state</a:t>
            </a:r>
          </a:p>
          <a:p>
            <a:pPr indent="336550" lvl="1" rtl="0">
              <a:lnSpc>
                <a:spcPct val="80000"/>
              </a:lnSpc>
              <a:spcBef>
                <a:spcPts val="0"/>
              </a:spcBef>
              <a:spcAft>
                <a:spcPts val="0"/>
              </a:spcAft>
              <a:buSzPct val="100000"/>
            </a:pPr>
            <a:r>
              <a:rPr lang="en" sz="1700"/>
              <a:t>We currently have our own database populated with Seattle’s transaction history</a:t>
            </a:r>
          </a:p>
          <a:p>
            <a:pPr indent="336550" lvl="1" rtl="0">
              <a:lnSpc>
                <a:spcPct val="80000"/>
              </a:lnSpc>
              <a:spcBef>
                <a:spcPts val="0"/>
              </a:spcBef>
              <a:spcAft>
                <a:spcPts val="0"/>
              </a:spcAft>
              <a:buSzPct val="100000"/>
            </a:pPr>
            <a:r>
              <a:rPr lang="en" sz="1700"/>
              <a:t>We have a prediction algorithm capable of associating a probability with each parking space</a:t>
            </a:r>
          </a:p>
          <a:p>
            <a:pPr indent="336550" lvl="1" rtl="0">
              <a:lnSpc>
                <a:spcPct val="80000"/>
              </a:lnSpc>
              <a:spcBef>
                <a:spcPts val="0"/>
              </a:spcBef>
              <a:spcAft>
                <a:spcPts val="0"/>
              </a:spcAft>
              <a:buSzPct val="100000"/>
            </a:pPr>
            <a:r>
              <a:rPr lang="en" sz="1700"/>
              <a:t>We have a live demo for viewing routes, historical parking data and our predictions</a:t>
            </a:r>
          </a:p>
          <a:p>
            <a:pPr indent="336550" lvl="1" rtl="0">
              <a:lnSpc>
                <a:spcPct val="80000"/>
              </a:lnSpc>
              <a:spcBef>
                <a:spcPts val="0"/>
              </a:spcBef>
              <a:spcAft>
                <a:spcPts val="0"/>
              </a:spcAft>
              <a:buSzPct val="100000"/>
            </a:pPr>
            <a:r>
              <a:rPr lang="en" sz="1700"/>
              <a:t>We have started app development</a:t>
            </a:r>
          </a:p>
          <a:p>
            <a:pPr lvl="1" rtl="0">
              <a:lnSpc>
                <a:spcPct val="80000"/>
              </a:lnSpc>
              <a:spcBef>
                <a:spcPts val="0"/>
              </a:spcBef>
              <a:spcAft>
                <a:spcPts val="0"/>
              </a:spcAft>
              <a:buSzPct val="100000"/>
            </a:pPr>
            <a:r>
              <a:rPr lang="en" sz="1700"/>
              <a:t>Refer to the handout for examples of these features</a:t>
            </a:r>
          </a:p>
          <a:p>
            <a:pPr indent="0" lvl="0" marL="0" rtl="0">
              <a:lnSpc>
                <a:spcPct val="80000"/>
              </a:lnSpc>
              <a:spcBef>
                <a:spcPts val="0"/>
              </a:spcBef>
              <a:spcAft>
                <a:spcPts val="0"/>
              </a:spcAft>
              <a:buNone/>
            </a:pPr>
            <a:r>
              <a:rPr lang="en" sz="1900"/>
              <a:t>Scale</a:t>
            </a:r>
          </a:p>
          <a:p>
            <a:pPr indent="-177800" lvl="1" marL="520700" marR="0" rtl="0" algn="l">
              <a:lnSpc>
                <a:spcPct val="90000"/>
              </a:lnSpc>
              <a:spcBef>
                <a:spcPts val="400"/>
              </a:spcBef>
              <a:spcAft>
                <a:spcPts val="0"/>
              </a:spcAft>
              <a:buClr>
                <a:schemeClr val="dk1"/>
              </a:buClr>
              <a:buSzPct val="100000"/>
              <a:buFont typeface="Arial"/>
              <a:buChar char="•"/>
            </a:pPr>
            <a:r>
              <a:rPr lang="en"/>
              <a:t>Cities have a real need for this type of solution</a:t>
            </a:r>
          </a:p>
          <a:p>
            <a:pPr lvl="2" rtl="0">
              <a:spcBef>
                <a:spcPts val="0"/>
              </a:spcBef>
              <a:spcAft>
                <a:spcPts val="0"/>
              </a:spcAft>
              <a:buSzPct val="61111"/>
            </a:pPr>
            <a:r>
              <a:rPr lang="en" sz="1800"/>
              <a:t>Seattle, for example, currently conducts an annual survey to collect this kind of data by hand. Our insights would be more accurate and better suited for the needs of the city. The department of transportation has explicitly expressed interest in what we provide</a:t>
            </a:r>
          </a:p>
          <a:p>
            <a:pPr lvl="1" rtl="0">
              <a:spcBef>
                <a:spcPts val="0"/>
              </a:spcBef>
              <a:spcAft>
                <a:spcPts val="0"/>
              </a:spcAft>
              <a:buClr>
                <a:schemeClr val="dk1"/>
              </a:buClr>
              <a:buSzPct val="100000"/>
              <a:buFont typeface="Arial"/>
              <a:buChar char="•"/>
            </a:pPr>
            <a:r>
              <a:rPr lang="en"/>
              <a:t>Our platform is not just limited to Seattle, Many of the largest cities have opened their transaction data to the public including London, NY, la, SF and many other urban cities. More cities will likely follow given the potential benefit.</a:t>
            </a:r>
          </a:p>
          <a:p>
            <a:pPr indent="0" lvl="0" marL="0" marR="0" rtl="0" algn="l">
              <a:lnSpc>
                <a:spcPct val="90000"/>
              </a:lnSpc>
              <a:spcBef>
                <a:spcPts val="400"/>
              </a:spcBef>
              <a:buNone/>
            </a:pPr>
            <a:r>
              <a:t/>
            </a:r>
            <a:endParaRPr sz="110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idx="1" type="body"/>
          </p:nvPr>
        </p:nvSpPr>
        <p:spPr>
          <a:xfrm>
            <a:off x="607124" y="140628"/>
            <a:ext cx="7929900" cy="4716000"/>
          </a:xfrm>
          <a:prstGeom prst="rect">
            <a:avLst/>
          </a:prstGeom>
          <a:noFill/>
          <a:ln>
            <a:noFill/>
          </a:ln>
        </p:spPr>
        <p:txBody>
          <a:bodyPr anchorCtr="0" anchor="t" bIns="34275" lIns="68575" rIns="68575" tIns="34275">
            <a:noAutofit/>
          </a:bodyPr>
          <a:lstStyle/>
          <a:p>
            <a:pPr indent="-69850" lvl="0" marL="0" rtl="0">
              <a:spcBef>
                <a:spcPts val="0"/>
              </a:spcBef>
              <a:spcAft>
                <a:spcPts val="0"/>
              </a:spcAft>
              <a:buClr>
                <a:srgbClr val="000000"/>
              </a:buClr>
              <a:buSzPct val="61111"/>
              <a:buNone/>
            </a:pPr>
            <a:r>
              <a:rPr lang="en" sz="1800"/>
              <a:t>Crowdsource</a:t>
            </a:r>
          </a:p>
          <a:p>
            <a:pPr lvl="1" rtl="0">
              <a:spcBef>
                <a:spcPts val="0"/>
              </a:spcBef>
              <a:spcAft>
                <a:spcPts val="0"/>
              </a:spcAft>
            </a:pPr>
            <a:r>
              <a:rPr lang="en"/>
              <a:t>After gathering a significant user base, prediction can be improved using crowdsourced data</a:t>
            </a:r>
          </a:p>
          <a:p>
            <a:pPr lvl="1" rtl="0">
              <a:spcBef>
                <a:spcPts val="0"/>
              </a:spcBef>
            </a:pPr>
            <a:r>
              <a:rPr lang="en"/>
              <a:t>We can request users to allow GPS data so it is exactly known when a user arrives and leaves a spot.</a:t>
            </a:r>
          </a:p>
          <a:p>
            <a:pPr indent="0" lvl="0" marL="0" marR="0" rtl="0" algn="l">
              <a:lnSpc>
                <a:spcPct val="90000"/>
              </a:lnSpc>
              <a:spcBef>
                <a:spcPts val="0"/>
              </a:spcBef>
              <a:spcAft>
                <a:spcPts val="0"/>
              </a:spcAft>
              <a:buNone/>
            </a:pPr>
            <a:r>
              <a:rPr b="0" i="0" lang="en" sz="1800" u="none" cap="none" strike="noStrike">
                <a:solidFill>
                  <a:schemeClr val="dk1"/>
                </a:solidFill>
                <a:latin typeface="Calibri"/>
                <a:ea typeface="Calibri"/>
                <a:cs typeface="Calibri"/>
                <a:sym typeface="Calibri"/>
              </a:rPr>
              <a:t>Payment model</a:t>
            </a:r>
          </a:p>
          <a:p>
            <a:pPr indent="-177800" lvl="1" marL="520700" marR="0" rtl="0" algn="l">
              <a:lnSpc>
                <a:spcPct val="90000"/>
              </a:lnSpc>
              <a:spcBef>
                <a:spcPts val="400"/>
              </a:spcBef>
              <a:spcAft>
                <a:spcPts val="0"/>
              </a:spcAft>
              <a:buClr>
                <a:schemeClr val="dk1"/>
              </a:buClr>
              <a:buSzPct val="100000"/>
              <a:buFont typeface="Arial"/>
              <a:buChar char="•"/>
            </a:pPr>
            <a:r>
              <a:rPr b="0" i="0" lang="en" u="none" cap="none" strike="noStrike">
                <a:solidFill>
                  <a:schemeClr val="dk1"/>
                </a:solidFill>
                <a:latin typeface="Calibri"/>
                <a:ea typeface="Calibri"/>
                <a:cs typeface="Calibri"/>
                <a:sym typeface="Calibri"/>
              </a:rPr>
              <a:t>With this high fidelity information, the city can propose a new, more convenient payment model that can be done through the app.</a:t>
            </a:r>
          </a:p>
          <a:p>
            <a:pPr indent="-177800" lvl="1" marL="520700" marR="0" rtl="0" algn="l">
              <a:lnSpc>
                <a:spcPct val="90000"/>
              </a:lnSpc>
              <a:spcBef>
                <a:spcPts val="400"/>
              </a:spcBef>
              <a:spcAft>
                <a:spcPts val="0"/>
              </a:spcAft>
              <a:buClr>
                <a:schemeClr val="dk1"/>
              </a:buClr>
              <a:buSzPct val="100000"/>
              <a:buFont typeface="Arial"/>
              <a:buChar char="•"/>
            </a:pPr>
            <a:r>
              <a:rPr b="0" i="0" lang="en" u="none" cap="none" strike="noStrike">
                <a:solidFill>
                  <a:schemeClr val="dk1"/>
                </a:solidFill>
                <a:latin typeface="Calibri"/>
                <a:ea typeface="Calibri"/>
                <a:cs typeface="Calibri"/>
                <a:sym typeface="Calibri"/>
              </a:rPr>
              <a:t>In this case, a user could be charged precisely based off the arrival and departure to the spot</a:t>
            </a:r>
          </a:p>
          <a:p>
            <a:pPr indent="-177800" lvl="1" marL="520700" marR="0" rtl="0" algn="l">
              <a:lnSpc>
                <a:spcPct val="90000"/>
              </a:lnSpc>
              <a:spcBef>
                <a:spcPts val="400"/>
              </a:spcBef>
              <a:spcAft>
                <a:spcPts val="0"/>
              </a:spcAft>
              <a:buClr>
                <a:schemeClr val="dk1"/>
              </a:buClr>
              <a:buSzPct val="100000"/>
              <a:buFont typeface="Arial"/>
              <a:buChar char="•"/>
            </a:pPr>
            <a:r>
              <a:rPr b="0" i="0" lang="en" u="none" cap="none" strike="noStrike">
                <a:solidFill>
                  <a:schemeClr val="dk1"/>
                </a:solidFill>
                <a:latin typeface="Calibri"/>
                <a:ea typeface="Calibri"/>
                <a:cs typeface="Calibri"/>
                <a:sym typeface="Calibri"/>
              </a:rPr>
              <a:t>Though </a:t>
            </a:r>
            <a:r>
              <a:rPr lang="en"/>
              <a:t>pay by phone transaction models</a:t>
            </a:r>
            <a:r>
              <a:rPr b="0" i="0" lang="en" u="none" cap="none" strike="noStrike">
                <a:solidFill>
                  <a:schemeClr val="dk1"/>
                </a:solidFill>
                <a:latin typeface="Calibri"/>
                <a:ea typeface="Calibri"/>
                <a:cs typeface="Calibri"/>
                <a:sym typeface="Calibri"/>
              </a:rPr>
              <a:t> exist, they don</a:t>
            </a:r>
            <a:r>
              <a:rPr lang="en"/>
              <a:t>’t seem to be popular since</a:t>
            </a:r>
            <a:r>
              <a:rPr b="0" i="0" lang="en" u="none" cap="none" strike="noStrike">
                <a:solidFill>
                  <a:schemeClr val="dk1"/>
                </a:solidFill>
                <a:latin typeface="Calibri"/>
                <a:ea typeface="Calibri"/>
                <a:cs typeface="Calibri"/>
                <a:sym typeface="Calibri"/>
              </a:rPr>
              <a:t> they still require the user to print a receipt from a paystation.</a:t>
            </a:r>
          </a:p>
          <a:p>
            <a:pPr indent="-177800" lvl="1" marL="520700" marR="0" rtl="0" algn="l">
              <a:lnSpc>
                <a:spcPct val="90000"/>
              </a:lnSpc>
              <a:spcBef>
                <a:spcPts val="400"/>
              </a:spcBef>
              <a:spcAft>
                <a:spcPts val="0"/>
              </a:spcAft>
              <a:buClr>
                <a:schemeClr val="dk1"/>
              </a:buClr>
              <a:buSzPct val="100000"/>
              <a:buFont typeface="Arial"/>
              <a:buChar char="•"/>
            </a:pPr>
            <a:r>
              <a:rPr lang="en"/>
              <a:t>With a revised transaction model, a driver could simply indicate they are parking through the app, and electronically accept the fee when they leave.</a:t>
            </a:r>
          </a:p>
          <a:p>
            <a:pPr indent="-177800" lvl="1" marL="520700" marR="0" rtl="0" algn="l">
              <a:lnSpc>
                <a:spcPct val="90000"/>
              </a:lnSpc>
              <a:spcBef>
                <a:spcPts val="400"/>
              </a:spcBef>
              <a:spcAft>
                <a:spcPts val="0"/>
              </a:spcAft>
              <a:buClr>
                <a:schemeClr val="dk1"/>
              </a:buClr>
              <a:buSzPct val="100000"/>
              <a:buFont typeface="Arial"/>
              <a:buChar char="•"/>
            </a:pPr>
            <a:r>
              <a:rPr lang="en"/>
              <a:t>There is no need for a driver to estimate their parking duration and pay ahead of time</a:t>
            </a:r>
          </a:p>
          <a:p>
            <a:pPr indent="-177800" lvl="1" marL="520700" marR="0" rtl="0" algn="l">
              <a:lnSpc>
                <a:spcPct val="90000"/>
              </a:lnSpc>
              <a:spcBef>
                <a:spcPts val="400"/>
              </a:spcBef>
              <a:spcAft>
                <a:spcPts val="0"/>
              </a:spcAft>
              <a:buClr>
                <a:schemeClr val="dk1"/>
              </a:buClr>
              <a:buSzPct val="100000"/>
              <a:buFont typeface="Arial"/>
              <a:buChar char="•"/>
            </a:pPr>
            <a:r>
              <a:rPr b="0" i="0" lang="en" u="none" cap="none" strike="noStrike">
                <a:solidFill>
                  <a:schemeClr val="dk1"/>
                </a:solidFill>
                <a:latin typeface="Calibri"/>
                <a:ea typeface="Calibri"/>
                <a:cs typeface="Calibri"/>
                <a:sym typeface="Calibri"/>
              </a:rPr>
              <a:t>Though our main aim is to reduce urban congestion, the convenience enabled by this new payment model is a significant byproduct</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idx="1" type="body"/>
          </p:nvPr>
        </p:nvSpPr>
        <p:spPr>
          <a:xfrm>
            <a:off x="628649" y="206678"/>
            <a:ext cx="7929900" cy="4716000"/>
          </a:xfrm>
          <a:prstGeom prst="rect">
            <a:avLst/>
          </a:prstGeom>
          <a:noFill/>
          <a:ln>
            <a:noFill/>
          </a:ln>
        </p:spPr>
        <p:txBody>
          <a:bodyPr anchorCtr="0" anchor="t" bIns="34275" lIns="68575" rIns="68575" tIns="34275">
            <a:noAutofit/>
          </a:bodyPr>
          <a:lstStyle/>
          <a:p>
            <a:pPr indent="0" lvl="0" marL="0" marR="0" rtl="0" algn="l">
              <a:lnSpc>
                <a:spcPct val="90000"/>
              </a:lnSpc>
              <a:spcBef>
                <a:spcPts val="0"/>
              </a:spcBef>
              <a:spcAft>
                <a:spcPts val="0"/>
              </a:spcAft>
              <a:buNone/>
            </a:pPr>
            <a:r>
              <a:rPr b="0" i="0" lang="en" sz="2100" u="none" cap="none" strike="noStrike">
                <a:solidFill>
                  <a:schemeClr val="dk1"/>
                </a:solidFill>
                <a:latin typeface="Calibri"/>
                <a:ea typeface="Calibri"/>
                <a:cs typeface="Calibri"/>
                <a:sym typeface="Calibri"/>
              </a:rPr>
              <a:t>Revenue Model</a:t>
            </a:r>
          </a:p>
          <a:p>
            <a:pPr lvl="0" marL="457200" marR="0" rtl="0" algn="l">
              <a:lnSpc>
                <a:spcPct val="90000"/>
              </a:lnSpc>
              <a:spcBef>
                <a:spcPts val="400"/>
              </a:spcBef>
              <a:spcAft>
                <a:spcPts val="0"/>
              </a:spcAft>
              <a:buNone/>
            </a:pPr>
            <a:r>
              <a:rPr lang="en"/>
              <a:t>Our revenue model consists of four sources of income:</a:t>
            </a:r>
          </a:p>
          <a:p>
            <a:pPr indent="-317500" lvl="0" marL="914400" marR="0" rtl="0" algn="l">
              <a:lnSpc>
                <a:spcPct val="90000"/>
              </a:lnSpc>
              <a:spcBef>
                <a:spcPts val="400"/>
              </a:spcBef>
              <a:spcAft>
                <a:spcPts val="0"/>
              </a:spcAft>
              <a:buNone/>
            </a:pPr>
            <a:r>
              <a:rPr lang="en"/>
              <a:t>1. location based ad services</a:t>
            </a:r>
          </a:p>
          <a:p>
            <a:pPr indent="-317500" lvl="0" marL="914400" marR="0" rtl="0" algn="l">
              <a:lnSpc>
                <a:spcPct val="90000"/>
              </a:lnSpc>
              <a:spcBef>
                <a:spcPts val="400"/>
              </a:spcBef>
              <a:spcAft>
                <a:spcPts val="0"/>
              </a:spcAft>
              <a:buNone/>
            </a:pPr>
            <a:r>
              <a:rPr lang="en"/>
              <a:t>2. selling data, analytics and insights to corporate buyers, such as uber, private parking companies and other corporations</a:t>
            </a:r>
          </a:p>
          <a:p>
            <a:pPr indent="-317500" lvl="0" marL="914400" marR="0" rtl="0" algn="l">
              <a:lnSpc>
                <a:spcPct val="90000"/>
              </a:lnSpc>
              <a:spcBef>
                <a:spcPts val="400"/>
              </a:spcBef>
              <a:spcAft>
                <a:spcPts val="0"/>
              </a:spcAft>
              <a:buNone/>
            </a:pPr>
            <a:r>
              <a:rPr lang="en"/>
              <a:t>3. acquisition by sdot, google, swiftly, or other transportation platforms</a:t>
            </a:r>
          </a:p>
          <a:p>
            <a:pPr indent="-317500" lvl="0" marL="914400" marR="0" rtl="0" algn="l">
              <a:lnSpc>
                <a:spcPct val="90000"/>
              </a:lnSpc>
              <a:spcBef>
                <a:spcPts val="400"/>
              </a:spcBef>
              <a:spcAft>
                <a:spcPts val="0"/>
              </a:spcAft>
              <a:buNone/>
            </a:pPr>
            <a:r>
              <a:rPr lang="en"/>
              <a:t>4. commission from transaction fees or contracts like pay by phone models</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idx="1" type="body"/>
          </p:nvPr>
        </p:nvSpPr>
        <p:spPr>
          <a:xfrm>
            <a:off x="628650" y="183702"/>
            <a:ext cx="7886700" cy="4449000"/>
          </a:xfrm>
          <a:prstGeom prst="rect">
            <a:avLst/>
          </a:prstGeom>
        </p:spPr>
        <p:txBody>
          <a:bodyPr anchorCtr="0" anchor="t" bIns="68575" lIns="68575" rIns="68575" tIns="68575">
            <a:noAutofit/>
          </a:bodyPr>
          <a:lstStyle/>
          <a:p>
            <a:pPr lvl="0">
              <a:spcBef>
                <a:spcPts val="0"/>
              </a:spcBef>
              <a:buNone/>
            </a:pPr>
            <a:r>
              <a:rPr lang="en"/>
              <a:t>Go to market Strategy</a:t>
            </a:r>
          </a:p>
          <a:p>
            <a:pPr indent="-228600" lvl="0" marL="914400" rtl="0">
              <a:spcBef>
                <a:spcPts val="0"/>
              </a:spcBef>
            </a:pPr>
            <a:r>
              <a:rPr lang="en"/>
              <a:t>Similarly to one bus away, we can leverage our close relationship with SDOT to push our beta and release to commuters</a:t>
            </a:r>
          </a:p>
          <a:p>
            <a:pPr indent="-228600" lvl="0" marL="914400" rtl="0">
              <a:spcBef>
                <a:spcPts val="0"/>
              </a:spcBef>
            </a:pPr>
            <a:r>
              <a:rPr lang="en"/>
              <a:t>SDOT and the UW can post a links on their website and social media</a:t>
            </a:r>
          </a:p>
          <a:p>
            <a:pPr indent="-228600" lvl="0" marL="914400" rtl="0">
              <a:spcBef>
                <a:spcPts val="0"/>
              </a:spcBef>
            </a:pPr>
            <a:r>
              <a:rPr lang="en"/>
              <a:t>They can also incentivize users by reducing price of parking for app users. </a:t>
            </a:r>
          </a:p>
          <a:p>
            <a:pPr indent="-228600" lvl="0" marL="914400" rtl="0">
              <a:spcBef>
                <a:spcPts val="0"/>
              </a:spcBef>
            </a:pPr>
            <a:r>
              <a:rPr lang="en"/>
              <a:t>Over time, we can factor in crowdsourced information and user feedback to help validate our prediction model</a:t>
            </a:r>
          </a:p>
          <a:p>
            <a:pPr indent="-228600" lvl="0" marL="914400">
              <a:spcBef>
                <a:spcPts val="0"/>
              </a:spcBef>
            </a:pPr>
            <a:r>
              <a:rPr lang="en"/>
              <a:t>Use our success in Seattle to build partnerships with other major cities</a:t>
            </a:r>
          </a:p>
          <a:p>
            <a:pPr lvl="0">
              <a:spcBef>
                <a:spcPts val="0"/>
              </a:spcBef>
              <a:buNone/>
            </a:pPr>
            <a:r>
              <a:t/>
            </a:r>
            <a:endParaRP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