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09C19-B711-AE4B-8355-E3A6F1DB138F}" v="52" dt="2024-12-09T21:05:57.298"/>
    <p1510:client id="{3B641EBD-A2A2-3E45-9B3D-A486F71C2089}" v="30" dt="2024-12-08T21:12:35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07"/>
  </p:normalViewPr>
  <p:slideViewPr>
    <p:cSldViewPr snapToGrid="0">
      <p:cViewPr>
        <p:scale>
          <a:sx n="97" d="100"/>
          <a:sy n="97" d="100"/>
        </p:scale>
        <p:origin x="206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639958-DCA8-420C-9A98-22497536BAC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AFCE70-CFDC-4DE0-A9E5-4CD0B3D7A8F5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Predict over/under bets using classification algorithms</a:t>
          </a:r>
        </a:p>
      </dgm:t>
    </dgm:pt>
    <dgm:pt modelId="{6EE230E1-3BC5-45FA-B078-619CF6BCF4B1}" type="parTrans" cxnId="{A1153280-5560-484F-89A4-00F05B69CE70}">
      <dgm:prSet/>
      <dgm:spPr/>
      <dgm:t>
        <a:bodyPr/>
        <a:lstStyle/>
        <a:p>
          <a:endParaRPr lang="en-US"/>
        </a:p>
      </dgm:t>
    </dgm:pt>
    <dgm:pt modelId="{316330A7-51A9-4BD2-BF59-837EB8B93131}" type="sibTrans" cxnId="{A1153280-5560-484F-89A4-00F05B69CE70}">
      <dgm:prSet/>
      <dgm:spPr/>
      <dgm:t>
        <a:bodyPr/>
        <a:lstStyle/>
        <a:p>
          <a:endParaRPr lang="en-US"/>
        </a:p>
      </dgm:t>
    </dgm:pt>
    <dgm:pt modelId="{F4FCC596-3456-4BD5-B4AA-62B79B62602F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What is an O/U bet?</a:t>
          </a:r>
        </a:p>
      </dgm:t>
    </dgm:pt>
    <dgm:pt modelId="{22803C75-CF24-4438-ABFE-63C7DD6A84DE}" type="parTrans" cxnId="{F339C621-C83F-46B4-BAAE-32E497D7CB02}">
      <dgm:prSet/>
      <dgm:spPr/>
      <dgm:t>
        <a:bodyPr/>
        <a:lstStyle/>
        <a:p>
          <a:endParaRPr lang="en-US"/>
        </a:p>
      </dgm:t>
    </dgm:pt>
    <dgm:pt modelId="{1DCFCEBC-6677-4487-B918-943ECFCD852D}" type="sibTrans" cxnId="{F339C621-C83F-46B4-BAAE-32E497D7CB02}">
      <dgm:prSet/>
      <dgm:spPr/>
      <dgm:t>
        <a:bodyPr/>
        <a:lstStyle/>
        <a:p>
          <a:endParaRPr lang="en-US"/>
        </a:p>
      </dgm:t>
    </dgm:pt>
    <dgm:pt modelId="{8750E98C-804E-4CB1-B105-9C6D76B30227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Simplify input parameters for new predictions</a:t>
          </a:r>
        </a:p>
      </dgm:t>
    </dgm:pt>
    <dgm:pt modelId="{8037F361-0371-4D23-8FDB-4794925BFA6D}" type="parTrans" cxnId="{E7299FCE-D028-4E16-8B73-F7CBF99729F0}">
      <dgm:prSet/>
      <dgm:spPr/>
      <dgm:t>
        <a:bodyPr/>
        <a:lstStyle/>
        <a:p>
          <a:endParaRPr lang="en-US"/>
        </a:p>
      </dgm:t>
    </dgm:pt>
    <dgm:pt modelId="{D86EB69B-E7CD-4485-BF5F-E9B0194C621D}" type="sibTrans" cxnId="{E7299FCE-D028-4E16-8B73-F7CBF99729F0}">
      <dgm:prSet/>
      <dgm:spPr/>
      <dgm:t>
        <a:bodyPr/>
        <a:lstStyle/>
        <a:p>
          <a:endParaRPr lang="en-US"/>
        </a:p>
      </dgm:t>
    </dgm:pt>
    <dgm:pt modelId="{75D9B04D-F29B-42AB-9FA9-5107CF09BC88}">
      <dgm:prSet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dirty="0"/>
            <a:t>Achieve accuracy &gt; 52.4%</a:t>
          </a:r>
        </a:p>
      </dgm:t>
    </dgm:pt>
    <dgm:pt modelId="{A2481196-6FB7-4AC4-B780-B8CD4C5E310C}" type="parTrans" cxnId="{5BB16C84-2C79-4042-AE74-407B57ECF229}">
      <dgm:prSet/>
      <dgm:spPr/>
      <dgm:t>
        <a:bodyPr/>
        <a:lstStyle/>
        <a:p>
          <a:endParaRPr lang="en-US"/>
        </a:p>
      </dgm:t>
    </dgm:pt>
    <dgm:pt modelId="{906AB691-D59E-4186-8042-AC0C5EBAF23E}" type="sibTrans" cxnId="{5BB16C84-2C79-4042-AE74-407B57ECF229}">
      <dgm:prSet/>
      <dgm:spPr/>
      <dgm:t>
        <a:bodyPr/>
        <a:lstStyle/>
        <a:p>
          <a:endParaRPr lang="en-US"/>
        </a:p>
      </dgm:t>
    </dgm:pt>
    <dgm:pt modelId="{50A21DB0-B94E-4937-BBBD-795E0D6DFA5C}" type="pres">
      <dgm:prSet presAssocID="{5A639958-DCA8-420C-9A98-22497536BAC1}" presName="root" presStyleCnt="0">
        <dgm:presLayoutVars>
          <dgm:dir/>
          <dgm:resizeHandles val="exact"/>
        </dgm:presLayoutVars>
      </dgm:prSet>
      <dgm:spPr/>
    </dgm:pt>
    <dgm:pt modelId="{2435B480-3469-4D82-9590-32076DA466E4}" type="pres">
      <dgm:prSet presAssocID="{C3AFCE70-CFDC-4DE0-A9E5-4CD0B3D7A8F5}" presName="compNode" presStyleCnt="0"/>
      <dgm:spPr/>
    </dgm:pt>
    <dgm:pt modelId="{3491338A-BC7B-4A3A-B50E-F0460EF1C423}" type="pres">
      <dgm:prSet presAssocID="{C3AFCE70-CFDC-4DE0-A9E5-4CD0B3D7A8F5}" presName="iconRect" presStyleLbl="node1" presStyleIdx="0" presStyleCnt="3" custLinFactNeighborX="80401" custLinFactNeighborY="39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C2428BA4-C12D-48B8-8BEB-80D05BACDCF2}" type="pres">
      <dgm:prSet presAssocID="{C3AFCE70-CFDC-4DE0-A9E5-4CD0B3D7A8F5}" presName="iconSpace" presStyleCnt="0"/>
      <dgm:spPr/>
    </dgm:pt>
    <dgm:pt modelId="{C8A73747-69FE-445E-88A7-E0DDB8ECA1E1}" type="pres">
      <dgm:prSet presAssocID="{C3AFCE70-CFDC-4DE0-A9E5-4CD0B3D7A8F5}" presName="parTx" presStyleLbl="revTx" presStyleIdx="0" presStyleCnt="6" custScaleX="145052">
        <dgm:presLayoutVars>
          <dgm:chMax val="0"/>
          <dgm:chPref val="0"/>
        </dgm:presLayoutVars>
      </dgm:prSet>
      <dgm:spPr/>
    </dgm:pt>
    <dgm:pt modelId="{D06EEEDC-DBF6-4FB6-B28D-C83BB9A5AC73}" type="pres">
      <dgm:prSet presAssocID="{C3AFCE70-CFDC-4DE0-A9E5-4CD0B3D7A8F5}" presName="txSpace" presStyleCnt="0"/>
      <dgm:spPr/>
    </dgm:pt>
    <dgm:pt modelId="{92810A61-C941-4CCB-9FE5-E1CB8F5565A8}" type="pres">
      <dgm:prSet presAssocID="{C3AFCE70-CFDC-4DE0-A9E5-4CD0B3D7A8F5}" presName="desTx" presStyleLbl="revTx" presStyleIdx="1" presStyleCnt="6" custLinFactNeighborX="780" custLinFactNeighborY="6019">
        <dgm:presLayoutVars/>
      </dgm:prSet>
      <dgm:spPr/>
    </dgm:pt>
    <dgm:pt modelId="{B9E9596D-5E00-4098-A2FF-F2C87D3BD7EF}" type="pres">
      <dgm:prSet presAssocID="{316330A7-51A9-4BD2-BF59-837EB8B93131}" presName="sibTrans" presStyleCnt="0"/>
      <dgm:spPr/>
    </dgm:pt>
    <dgm:pt modelId="{B83BBC24-D975-4762-9A64-1661E4575D39}" type="pres">
      <dgm:prSet presAssocID="{8750E98C-804E-4CB1-B105-9C6D76B30227}" presName="compNode" presStyleCnt="0"/>
      <dgm:spPr/>
    </dgm:pt>
    <dgm:pt modelId="{82C98E9A-7CC2-4054-A31A-40CFAE186F8C}" type="pres">
      <dgm:prSet presAssocID="{8750E98C-804E-4CB1-B105-9C6D76B30227}" presName="iconRect" presStyleLbl="node1" presStyleIdx="1" presStyleCnt="3" custLinFactNeighborX="66881" custLinFactNeighborY="391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5F663E-1AEB-4F8E-8A03-A00F5AE103D5}" type="pres">
      <dgm:prSet presAssocID="{8750E98C-804E-4CB1-B105-9C6D76B30227}" presName="iconSpace" presStyleCnt="0"/>
      <dgm:spPr/>
    </dgm:pt>
    <dgm:pt modelId="{8A715974-AF33-4411-B51B-28AFF57C3EA8}" type="pres">
      <dgm:prSet presAssocID="{8750E98C-804E-4CB1-B105-9C6D76B30227}" presName="parTx" presStyleLbl="revTx" presStyleIdx="2" presStyleCnt="6" custLinFactNeighborX="-10144" custLinFactNeighborY="-1156">
        <dgm:presLayoutVars>
          <dgm:chMax val="0"/>
          <dgm:chPref val="0"/>
        </dgm:presLayoutVars>
      </dgm:prSet>
      <dgm:spPr/>
    </dgm:pt>
    <dgm:pt modelId="{39231923-99C9-47D0-BB6A-810DAD1B27F7}" type="pres">
      <dgm:prSet presAssocID="{8750E98C-804E-4CB1-B105-9C6D76B30227}" presName="txSpace" presStyleCnt="0"/>
      <dgm:spPr/>
    </dgm:pt>
    <dgm:pt modelId="{8EBCBFFD-7224-4635-9E46-436CF0ECA760}" type="pres">
      <dgm:prSet presAssocID="{8750E98C-804E-4CB1-B105-9C6D76B30227}" presName="desTx" presStyleLbl="revTx" presStyleIdx="3" presStyleCnt="6">
        <dgm:presLayoutVars/>
      </dgm:prSet>
      <dgm:spPr/>
    </dgm:pt>
    <dgm:pt modelId="{200A5480-9FEA-4E55-8584-7CCE596D7B37}" type="pres">
      <dgm:prSet presAssocID="{D86EB69B-E7CD-4485-BF5F-E9B0194C621D}" presName="sibTrans" presStyleCnt="0"/>
      <dgm:spPr/>
    </dgm:pt>
    <dgm:pt modelId="{B3AB5AC3-80E8-4347-810D-EC4E5EA411F4}" type="pres">
      <dgm:prSet presAssocID="{75D9B04D-F29B-42AB-9FA9-5107CF09BC88}" presName="compNode" presStyleCnt="0"/>
      <dgm:spPr/>
    </dgm:pt>
    <dgm:pt modelId="{3DA08F91-AA02-487F-8F6E-A1B639242F9B}" type="pres">
      <dgm:prSet presAssocID="{75D9B04D-F29B-42AB-9FA9-5107CF09BC88}" presName="iconRect" presStyleLbl="node1" presStyleIdx="2" presStyleCnt="3" custLinFactX="4781" custLinFactNeighborX="100000" custLinFactNeighborY="391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AD7C92C-91F2-452B-A93B-2E13583D78CE}" type="pres">
      <dgm:prSet presAssocID="{75D9B04D-F29B-42AB-9FA9-5107CF09BC88}" presName="iconSpace" presStyleCnt="0"/>
      <dgm:spPr/>
    </dgm:pt>
    <dgm:pt modelId="{FC6C16C7-564E-4BDB-893E-0AF249EE5C98}" type="pres">
      <dgm:prSet presAssocID="{75D9B04D-F29B-42AB-9FA9-5107CF09BC88}" presName="parTx" presStyleLbl="revTx" presStyleIdx="4" presStyleCnt="6">
        <dgm:presLayoutVars>
          <dgm:chMax val="0"/>
          <dgm:chPref val="0"/>
        </dgm:presLayoutVars>
      </dgm:prSet>
      <dgm:spPr/>
    </dgm:pt>
    <dgm:pt modelId="{1192D445-0EA7-4BAE-8E68-C57C928ACE22}" type="pres">
      <dgm:prSet presAssocID="{75D9B04D-F29B-42AB-9FA9-5107CF09BC88}" presName="txSpace" presStyleCnt="0"/>
      <dgm:spPr/>
    </dgm:pt>
    <dgm:pt modelId="{E7C1D395-44C9-4739-83C2-7234ADA7C71E}" type="pres">
      <dgm:prSet presAssocID="{75D9B04D-F29B-42AB-9FA9-5107CF09BC88}" presName="desTx" presStyleLbl="revTx" presStyleIdx="5" presStyleCnt="6">
        <dgm:presLayoutVars/>
      </dgm:prSet>
      <dgm:spPr/>
    </dgm:pt>
  </dgm:ptLst>
  <dgm:cxnLst>
    <dgm:cxn modelId="{7138AC00-1724-44B0-AA86-CB4755B17529}" type="presOf" srcId="{C3AFCE70-CFDC-4DE0-A9E5-4CD0B3D7A8F5}" destId="{C8A73747-69FE-445E-88A7-E0DDB8ECA1E1}" srcOrd="0" destOrd="0" presId="urn:microsoft.com/office/officeart/2018/2/layout/IconLabelDescriptionList"/>
    <dgm:cxn modelId="{713C1A1D-E893-4A66-A8BC-F87FB0300BAE}" type="presOf" srcId="{8750E98C-804E-4CB1-B105-9C6D76B30227}" destId="{8A715974-AF33-4411-B51B-28AFF57C3EA8}" srcOrd="0" destOrd="0" presId="urn:microsoft.com/office/officeart/2018/2/layout/IconLabelDescriptionList"/>
    <dgm:cxn modelId="{F339C621-C83F-46B4-BAAE-32E497D7CB02}" srcId="{C3AFCE70-CFDC-4DE0-A9E5-4CD0B3D7A8F5}" destId="{F4FCC596-3456-4BD5-B4AA-62B79B62602F}" srcOrd="0" destOrd="0" parTransId="{22803C75-CF24-4438-ABFE-63C7DD6A84DE}" sibTransId="{1DCFCEBC-6677-4487-B918-943ECFCD852D}"/>
    <dgm:cxn modelId="{D9ABA727-72FA-4A01-A684-A5CE229664C9}" type="presOf" srcId="{F4FCC596-3456-4BD5-B4AA-62B79B62602F}" destId="{92810A61-C941-4CCB-9FE5-E1CB8F5565A8}" srcOrd="0" destOrd="0" presId="urn:microsoft.com/office/officeart/2018/2/layout/IconLabelDescriptionList"/>
    <dgm:cxn modelId="{A1153280-5560-484F-89A4-00F05B69CE70}" srcId="{5A639958-DCA8-420C-9A98-22497536BAC1}" destId="{C3AFCE70-CFDC-4DE0-A9E5-4CD0B3D7A8F5}" srcOrd="0" destOrd="0" parTransId="{6EE230E1-3BC5-45FA-B078-619CF6BCF4B1}" sibTransId="{316330A7-51A9-4BD2-BF59-837EB8B93131}"/>
    <dgm:cxn modelId="{5BB16C84-2C79-4042-AE74-407B57ECF229}" srcId="{5A639958-DCA8-420C-9A98-22497536BAC1}" destId="{75D9B04D-F29B-42AB-9FA9-5107CF09BC88}" srcOrd="2" destOrd="0" parTransId="{A2481196-6FB7-4AC4-B780-B8CD4C5E310C}" sibTransId="{906AB691-D59E-4186-8042-AC0C5EBAF23E}"/>
    <dgm:cxn modelId="{A1709EA3-D75E-4101-B971-28994F214703}" type="presOf" srcId="{75D9B04D-F29B-42AB-9FA9-5107CF09BC88}" destId="{FC6C16C7-564E-4BDB-893E-0AF249EE5C98}" srcOrd="0" destOrd="0" presId="urn:microsoft.com/office/officeart/2018/2/layout/IconLabelDescriptionList"/>
    <dgm:cxn modelId="{E7299FCE-D028-4E16-8B73-F7CBF99729F0}" srcId="{5A639958-DCA8-420C-9A98-22497536BAC1}" destId="{8750E98C-804E-4CB1-B105-9C6D76B30227}" srcOrd="1" destOrd="0" parTransId="{8037F361-0371-4D23-8FDB-4794925BFA6D}" sibTransId="{D86EB69B-E7CD-4485-BF5F-E9B0194C621D}"/>
    <dgm:cxn modelId="{286F88F6-F44D-477F-8EB3-5AC23E41C2B7}" type="presOf" srcId="{5A639958-DCA8-420C-9A98-22497536BAC1}" destId="{50A21DB0-B94E-4937-BBBD-795E0D6DFA5C}" srcOrd="0" destOrd="0" presId="urn:microsoft.com/office/officeart/2018/2/layout/IconLabelDescriptionList"/>
    <dgm:cxn modelId="{B6D2FB13-C471-4A61-BAA3-31DBB31CEE92}" type="presParOf" srcId="{50A21DB0-B94E-4937-BBBD-795E0D6DFA5C}" destId="{2435B480-3469-4D82-9590-32076DA466E4}" srcOrd="0" destOrd="0" presId="urn:microsoft.com/office/officeart/2018/2/layout/IconLabelDescriptionList"/>
    <dgm:cxn modelId="{6E8C8305-9FFA-4B85-80ED-33B05BCE6E79}" type="presParOf" srcId="{2435B480-3469-4D82-9590-32076DA466E4}" destId="{3491338A-BC7B-4A3A-B50E-F0460EF1C423}" srcOrd="0" destOrd="0" presId="urn:microsoft.com/office/officeart/2018/2/layout/IconLabelDescriptionList"/>
    <dgm:cxn modelId="{89380384-01C4-4434-B31E-8676DC6ED360}" type="presParOf" srcId="{2435B480-3469-4D82-9590-32076DA466E4}" destId="{C2428BA4-C12D-48B8-8BEB-80D05BACDCF2}" srcOrd="1" destOrd="0" presId="urn:microsoft.com/office/officeart/2018/2/layout/IconLabelDescriptionList"/>
    <dgm:cxn modelId="{5322D46C-2BB3-40E2-9B10-F63A4813B42D}" type="presParOf" srcId="{2435B480-3469-4D82-9590-32076DA466E4}" destId="{C8A73747-69FE-445E-88A7-E0DDB8ECA1E1}" srcOrd="2" destOrd="0" presId="urn:microsoft.com/office/officeart/2018/2/layout/IconLabelDescriptionList"/>
    <dgm:cxn modelId="{C83DF426-F346-4697-AB51-2885FDAF4CFE}" type="presParOf" srcId="{2435B480-3469-4D82-9590-32076DA466E4}" destId="{D06EEEDC-DBF6-4FB6-B28D-C83BB9A5AC73}" srcOrd="3" destOrd="0" presId="urn:microsoft.com/office/officeart/2018/2/layout/IconLabelDescriptionList"/>
    <dgm:cxn modelId="{F824E03F-8051-4992-AE82-639B96349F8B}" type="presParOf" srcId="{2435B480-3469-4D82-9590-32076DA466E4}" destId="{92810A61-C941-4CCB-9FE5-E1CB8F5565A8}" srcOrd="4" destOrd="0" presId="urn:microsoft.com/office/officeart/2018/2/layout/IconLabelDescriptionList"/>
    <dgm:cxn modelId="{9037A736-4F57-4EBA-B61C-575ACFD25B43}" type="presParOf" srcId="{50A21DB0-B94E-4937-BBBD-795E0D6DFA5C}" destId="{B9E9596D-5E00-4098-A2FF-F2C87D3BD7EF}" srcOrd="1" destOrd="0" presId="urn:microsoft.com/office/officeart/2018/2/layout/IconLabelDescriptionList"/>
    <dgm:cxn modelId="{E6447949-8569-40D9-B9D7-7EACFEFFC737}" type="presParOf" srcId="{50A21DB0-B94E-4937-BBBD-795E0D6DFA5C}" destId="{B83BBC24-D975-4762-9A64-1661E4575D39}" srcOrd="2" destOrd="0" presId="urn:microsoft.com/office/officeart/2018/2/layout/IconLabelDescriptionList"/>
    <dgm:cxn modelId="{B317EF2E-121C-4402-A045-0A1D0DCC1BB0}" type="presParOf" srcId="{B83BBC24-D975-4762-9A64-1661E4575D39}" destId="{82C98E9A-7CC2-4054-A31A-40CFAE186F8C}" srcOrd="0" destOrd="0" presId="urn:microsoft.com/office/officeart/2018/2/layout/IconLabelDescriptionList"/>
    <dgm:cxn modelId="{CA8DA654-C504-4C35-A0BA-320281A38582}" type="presParOf" srcId="{B83BBC24-D975-4762-9A64-1661E4575D39}" destId="{A35F663E-1AEB-4F8E-8A03-A00F5AE103D5}" srcOrd="1" destOrd="0" presId="urn:microsoft.com/office/officeart/2018/2/layout/IconLabelDescriptionList"/>
    <dgm:cxn modelId="{39F7B349-921C-4899-945D-E92109C46382}" type="presParOf" srcId="{B83BBC24-D975-4762-9A64-1661E4575D39}" destId="{8A715974-AF33-4411-B51B-28AFF57C3EA8}" srcOrd="2" destOrd="0" presId="urn:microsoft.com/office/officeart/2018/2/layout/IconLabelDescriptionList"/>
    <dgm:cxn modelId="{654602B1-046D-4CBA-8607-A98F27FBA835}" type="presParOf" srcId="{B83BBC24-D975-4762-9A64-1661E4575D39}" destId="{39231923-99C9-47D0-BB6A-810DAD1B27F7}" srcOrd="3" destOrd="0" presId="urn:microsoft.com/office/officeart/2018/2/layout/IconLabelDescriptionList"/>
    <dgm:cxn modelId="{C316E750-8E74-4844-B449-76F8C664137D}" type="presParOf" srcId="{B83BBC24-D975-4762-9A64-1661E4575D39}" destId="{8EBCBFFD-7224-4635-9E46-436CF0ECA760}" srcOrd="4" destOrd="0" presId="urn:microsoft.com/office/officeart/2018/2/layout/IconLabelDescriptionList"/>
    <dgm:cxn modelId="{545E167C-0D8E-451E-895A-F460D0553EA1}" type="presParOf" srcId="{50A21DB0-B94E-4937-BBBD-795E0D6DFA5C}" destId="{200A5480-9FEA-4E55-8584-7CCE596D7B37}" srcOrd="3" destOrd="0" presId="urn:microsoft.com/office/officeart/2018/2/layout/IconLabelDescriptionList"/>
    <dgm:cxn modelId="{8FDCBFE9-04EC-4B09-90C3-5B921880F4B6}" type="presParOf" srcId="{50A21DB0-B94E-4937-BBBD-795E0D6DFA5C}" destId="{B3AB5AC3-80E8-4347-810D-EC4E5EA411F4}" srcOrd="4" destOrd="0" presId="urn:microsoft.com/office/officeart/2018/2/layout/IconLabelDescriptionList"/>
    <dgm:cxn modelId="{A49C45E3-99C0-4D5E-9F93-D9895D4F5B7A}" type="presParOf" srcId="{B3AB5AC3-80E8-4347-810D-EC4E5EA411F4}" destId="{3DA08F91-AA02-487F-8F6E-A1B639242F9B}" srcOrd="0" destOrd="0" presId="urn:microsoft.com/office/officeart/2018/2/layout/IconLabelDescriptionList"/>
    <dgm:cxn modelId="{6ACD9A2E-497C-4767-9456-8936B72BBE4B}" type="presParOf" srcId="{B3AB5AC3-80E8-4347-810D-EC4E5EA411F4}" destId="{CAD7C92C-91F2-452B-A93B-2E13583D78CE}" srcOrd="1" destOrd="0" presId="urn:microsoft.com/office/officeart/2018/2/layout/IconLabelDescriptionList"/>
    <dgm:cxn modelId="{832D072E-6F89-4BAE-A417-046AFCB11BD8}" type="presParOf" srcId="{B3AB5AC3-80E8-4347-810D-EC4E5EA411F4}" destId="{FC6C16C7-564E-4BDB-893E-0AF249EE5C98}" srcOrd="2" destOrd="0" presId="urn:microsoft.com/office/officeart/2018/2/layout/IconLabelDescriptionList"/>
    <dgm:cxn modelId="{B07D0E22-FB89-49B9-9828-BF1431C8611D}" type="presParOf" srcId="{B3AB5AC3-80E8-4347-810D-EC4E5EA411F4}" destId="{1192D445-0EA7-4BAE-8E68-C57C928ACE22}" srcOrd="3" destOrd="0" presId="urn:microsoft.com/office/officeart/2018/2/layout/IconLabelDescriptionList"/>
    <dgm:cxn modelId="{2069E7AC-5EC2-4A98-9CEE-9C3963549D87}" type="presParOf" srcId="{B3AB5AC3-80E8-4347-810D-EC4E5EA411F4}" destId="{E7C1D395-44C9-4739-83C2-7234ADA7C71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0D4DB8-0347-4860-A0DC-1ED75DB1CF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B32344-BF7B-4491-B6AF-49BF692CFE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 performed the best in terms of prediction accuracy</a:t>
          </a:r>
        </a:p>
      </dgm:t>
    </dgm:pt>
    <dgm:pt modelId="{53BEF2BD-BB79-4380-86DC-05399F29913B}" type="parTrans" cxnId="{200E740C-0773-4753-8A6A-5BF5EAE81B1D}">
      <dgm:prSet/>
      <dgm:spPr/>
      <dgm:t>
        <a:bodyPr/>
        <a:lstStyle/>
        <a:p>
          <a:endParaRPr lang="en-US"/>
        </a:p>
      </dgm:t>
    </dgm:pt>
    <dgm:pt modelId="{6A747E21-E22E-4339-B6FB-8233B00F1D75}" type="sibTrans" cxnId="{200E740C-0773-4753-8A6A-5BF5EAE81B1D}">
      <dgm:prSet/>
      <dgm:spPr/>
      <dgm:t>
        <a:bodyPr/>
        <a:lstStyle/>
        <a:p>
          <a:endParaRPr lang="en-US"/>
        </a:p>
      </dgm:t>
    </dgm:pt>
    <dgm:pt modelId="{D0932B5C-32A1-461F-A277-9750F19B40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NFL results and betting odds are often unpredictable due to parity across the league and an element </a:t>
          </a:r>
          <a:r>
            <a:rPr lang="en-US"/>
            <a:t>of randomness</a:t>
          </a:r>
          <a:endParaRPr lang="en-US" dirty="0"/>
        </a:p>
      </dgm:t>
    </dgm:pt>
    <dgm:pt modelId="{C91C93BC-A05D-43B3-A4D0-D51A62F942E0}" type="parTrans" cxnId="{490B7472-9A44-4ABD-B138-1CE2DC24A66A}">
      <dgm:prSet/>
      <dgm:spPr/>
      <dgm:t>
        <a:bodyPr/>
        <a:lstStyle/>
        <a:p>
          <a:endParaRPr lang="en-US"/>
        </a:p>
      </dgm:t>
    </dgm:pt>
    <dgm:pt modelId="{DFA3FC96-FD6E-4454-90BF-08C1806A2AA1}" type="sibTrans" cxnId="{490B7472-9A44-4ABD-B138-1CE2DC24A66A}">
      <dgm:prSet/>
      <dgm:spPr/>
      <dgm:t>
        <a:bodyPr/>
        <a:lstStyle/>
        <a:p>
          <a:endParaRPr lang="en-US"/>
        </a:p>
      </dgm:t>
    </dgm:pt>
    <dgm:pt modelId="{149CA5BF-E160-47A8-8640-FE3D47129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Prediction also relies on data such as momentum, injuries, schedule difficulty</a:t>
          </a:r>
        </a:p>
      </dgm:t>
    </dgm:pt>
    <dgm:pt modelId="{D2B8573E-57B9-498C-AF00-FF48D0F3B12F}" type="parTrans" cxnId="{69509895-C53A-441C-809D-650828DD8E10}">
      <dgm:prSet/>
      <dgm:spPr/>
      <dgm:t>
        <a:bodyPr/>
        <a:lstStyle/>
        <a:p>
          <a:endParaRPr lang="en-US"/>
        </a:p>
      </dgm:t>
    </dgm:pt>
    <dgm:pt modelId="{43BF65D9-9890-44C8-B8BA-A9843B3734DC}" type="sibTrans" cxnId="{69509895-C53A-441C-809D-650828DD8E10}">
      <dgm:prSet/>
      <dgm:spPr/>
      <dgm:t>
        <a:bodyPr/>
        <a:lstStyle/>
        <a:p>
          <a:endParaRPr lang="en-US"/>
        </a:p>
      </dgm:t>
    </dgm:pt>
    <dgm:pt modelId="{A2CD62E5-B7EE-4276-9ECC-34DDBC79B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Potential to improve accuracy and prediction</a:t>
          </a:r>
        </a:p>
      </dgm:t>
    </dgm:pt>
    <dgm:pt modelId="{BEB0749D-F395-4695-A8CC-D131E12F9168}" type="parTrans" cxnId="{98065014-E491-4D86-A4D7-B42DCBC3958F}">
      <dgm:prSet/>
      <dgm:spPr/>
      <dgm:t>
        <a:bodyPr/>
        <a:lstStyle/>
        <a:p>
          <a:endParaRPr lang="en-US"/>
        </a:p>
      </dgm:t>
    </dgm:pt>
    <dgm:pt modelId="{57F5D70D-A922-46AF-8022-E54AF002957F}" type="sibTrans" cxnId="{98065014-E491-4D86-A4D7-B42DCBC3958F}">
      <dgm:prSet/>
      <dgm:spPr/>
      <dgm:t>
        <a:bodyPr/>
        <a:lstStyle/>
        <a:p>
          <a:endParaRPr lang="en-US"/>
        </a:p>
      </dgm:t>
    </dgm:pt>
    <dgm:pt modelId="{AC414253-8F3C-490A-8DC8-61EDEAD8B49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Neue Haas Grotesk Text Pro"/>
            </a:rPr>
            <a:t>All models eclipse the "profit" benchmark of 52.4% -&gt; profit potential across models</a:t>
          </a:r>
        </a:p>
      </dgm:t>
    </dgm:pt>
    <dgm:pt modelId="{B894CFEF-7813-4470-AA49-338EE0EF669B}" type="parTrans" cxnId="{6D67FEE3-6A29-494A-B139-6B9369185601}">
      <dgm:prSet/>
      <dgm:spPr/>
      <dgm:t>
        <a:bodyPr/>
        <a:lstStyle/>
        <a:p>
          <a:endParaRPr lang="en-US"/>
        </a:p>
      </dgm:t>
    </dgm:pt>
    <dgm:pt modelId="{08F8286A-4A5E-4AEF-92FE-4D59C62B043F}" type="sibTrans" cxnId="{6D67FEE3-6A29-494A-B139-6B9369185601}">
      <dgm:prSet/>
      <dgm:spPr/>
      <dgm:t>
        <a:bodyPr/>
        <a:lstStyle/>
        <a:p>
          <a:endParaRPr lang="en-US"/>
        </a:p>
      </dgm:t>
    </dgm:pt>
    <dgm:pt modelId="{978BDA66-3DD3-4DE5-9164-62A1D9430009}" type="pres">
      <dgm:prSet presAssocID="{500D4DB8-0347-4860-A0DC-1ED75DB1CFFA}" presName="root" presStyleCnt="0">
        <dgm:presLayoutVars>
          <dgm:dir/>
          <dgm:resizeHandles val="exact"/>
        </dgm:presLayoutVars>
      </dgm:prSet>
      <dgm:spPr/>
    </dgm:pt>
    <dgm:pt modelId="{49EC4E64-7612-4E04-AB01-9A26D180D0BD}" type="pres">
      <dgm:prSet presAssocID="{F5B32344-BF7B-4491-B6AF-49BF692CFE9F}" presName="compNode" presStyleCnt="0"/>
      <dgm:spPr/>
    </dgm:pt>
    <dgm:pt modelId="{60E5115F-1F38-4F18-89C5-0A2642B041BC}" type="pres">
      <dgm:prSet presAssocID="{F5B32344-BF7B-4491-B6AF-49BF692CFE9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69FBB8C-6C95-48E0-9EDA-BF3F4A1DB4C4}" type="pres">
      <dgm:prSet presAssocID="{F5B32344-BF7B-4491-B6AF-49BF692CFE9F}" presName="spaceRect" presStyleCnt="0"/>
      <dgm:spPr/>
    </dgm:pt>
    <dgm:pt modelId="{F8E1256E-0465-4334-9839-33BB152D9761}" type="pres">
      <dgm:prSet presAssocID="{F5B32344-BF7B-4491-B6AF-49BF692CFE9F}" presName="textRect" presStyleLbl="revTx" presStyleIdx="0" presStyleCnt="5">
        <dgm:presLayoutVars>
          <dgm:chMax val="1"/>
          <dgm:chPref val="1"/>
        </dgm:presLayoutVars>
      </dgm:prSet>
      <dgm:spPr/>
    </dgm:pt>
    <dgm:pt modelId="{E685B27D-AA4A-485C-9DA2-A7CA53E0E600}" type="pres">
      <dgm:prSet presAssocID="{6A747E21-E22E-4339-B6FB-8233B00F1D75}" presName="sibTrans" presStyleCnt="0"/>
      <dgm:spPr/>
    </dgm:pt>
    <dgm:pt modelId="{0773CBB6-2BEA-4435-84EE-602F204F7016}" type="pres">
      <dgm:prSet presAssocID="{D0932B5C-32A1-461F-A277-9750F19B4048}" presName="compNode" presStyleCnt="0"/>
      <dgm:spPr/>
    </dgm:pt>
    <dgm:pt modelId="{37A0CD10-BF62-4336-B81F-7008C6B91F1E}" type="pres">
      <dgm:prSet presAssocID="{D0932B5C-32A1-461F-A277-9750F19B40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191B5E1C-B653-46A4-87C4-F42CF908AC94}" type="pres">
      <dgm:prSet presAssocID="{D0932B5C-32A1-461F-A277-9750F19B4048}" presName="spaceRect" presStyleCnt="0"/>
      <dgm:spPr/>
    </dgm:pt>
    <dgm:pt modelId="{3995B996-B046-45E0-B5F1-23E33022770F}" type="pres">
      <dgm:prSet presAssocID="{D0932B5C-32A1-461F-A277-9750F19B4048}" presName="textRect" presStyleLbl="revTx" presStyleIdx="1" presStyleCnt="5">
        <dgm:presLayoutVars>
          <dgm:chMax val="1"/>
          <dgm:chPref val="1"/>
        </dgm:presLayoutVars>
      </dgm:prSet>
      <dgm:spPr/>
    </dgm:pt>
    <dgm:pt modelId="{B83501DD-9A8D-42E2-9306-41F254DC5EF2}" type="pres">
      <dgm:prSet presAssocID="{DFA3FC96-FD6E-4454-90BF-08C1806A2AA1}" presName="sibTrans" presStyleCnt="0"/>
      <dgm:spPr/>
    </dgm:pt>
    <dgm:pt modelId="{8D577FD9-25E5-4760-BF8E-8EB882481105}" type="pres">
      <dgm:prSet presAssocID="{149CA5BF-E160-47A8-8640-FE3D47129B31}" presName="compNode" presStyleCnt="0"/>
      <dgm:spPr/>
    </dgm:pt>
    <dgm:pt modelId="{63160CD2-F34A-4424-96BA-F004A9CB0545}" type="pres">
      <dgm:prSet presAssocID="{149CA5BF-E160-47A8-8640-FE3D47129B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DF14B5F8-F3F1-4404-8579-26F9B7328CB1}" type="pres">
      <dgm:prSet presAssocID="{149CA5BF-E160-47A8-8640-FE3D47129B31}" presName="spaceRect" presStyleCnt="0"/>
      <dgm:spPr/>
    </dgm:pt>
    <dgm:pt modelId="{48961F39-070A-4C73-9085-71C9A2B44576}" type="pres">
      <dgm:prSet presAssocID="{149CA5BF-E160-47A8-8640-FE3D47129B31}" presName="textRect" presStyleLbl="revTx" presStyleIdx="2" presStyleCnt="5">
        <dgm:presLayoutVars>
          <dgm:chMax val="1"/>
          <dgm:chPref val="1"/>
        </dgm:presLayoutVars>
      </dgm:prSet>
      <dgm:spPr/>
    </dgm:pt>
    <dgm:pt modelId="{050954F6-4906-42F1-BA70-BE9F1612F714}" type="pres">
      <dgm:prSet presAssocID="{43BF65D9-9890-44C8-B8BA-A9843B3734DC}" presName="sibTrans" presStyleCnt="0"/>
      <dgm:spPr/>
    </dgm:pt>
    <dgm:pt modelId="{CAD71089-50D4-4228-9870-7D26DBCE7BFF}" type="pres">
      <dgm:prSet presAssocID="{A2CD62E5-B7EE-4276-9ECC-34DDBC79B2AD}" presName="compNode" presStyleCnt="0"/>
      <dgm:spPr/>
    </dgm:pt>
    <dgm:pt modelId="{1B4ACDEA-99B2-4643-AF1B-C4DCABC6CB6A}" type="pres">
      <dgm:prSet presAssocID="{A2CD62E5-B7EE-4276-9ECC-34DDBC79B2A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FA0D950-A676-49DB-8275-3E6379B9F27F}" type="pres">
      <dgm:prSet presAssocID="{A2CD62E5-B7EE-4276-9ECC-34DDBC79B2AD}" presName="spaceRect" presStyleCnt="0"/>
      <dgm:spPr/>
    </dgm:pt>
    <dgm:pt modelId="{5B99AD97-5992-4ABD-928B-3B9C4F1ECB2A}" type="pres">
      <dgm:prSet presAssocID="{A2CD62E5-B7EE-4276-9ECC-34DDBC79B2AD}" presName="textRect" presStyleLbl="revTx" presStyleIdx="3" presStyleCnt="5">
        <dgm:presLayoutVars>
          <dgm:chMax val="1"/>
          <dgm:chPref val="1"/>
        </dgm:presLayoutVars>
      </dgm:prSet>
      <dgm:spPr/>
    </dgm:pt>
    <dgm:pt modelId="{E80AB9F0-1F13-4FE6-B393-86868EF1BC50}" type="pres">
      <dgm:prSet presAssocID="{57F5D70D-A922-46AF-8022-E54AF002957F}" presName="sibTrans" presStyleCnt="0"/>
      <dgm:spPr/>
    </dgm:pt>
    <dgm:pt modelId="{BBCF36CE-6F4C-4615-93E2-DAF2E03DAA7B}" type="pres">
      <dgm:prSet presAssocID="{AC414253-8F3C-490A-8DC8-61EDEAD8B499}" presName="compNode" presStyleCnt="0"/>
      <dgm:spPr/>
    </dgm:pt>
    <dgm:pt modelId="{9BBD612A-BC86-4B5D-9FE4-C739D0ECEEEC}" type="pres">
      <dgm:prSet presAssocID="{AC414253-8F3C-490A-8DC8-61EDEAD8B4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18F9B2-2716-430F-BA98-AB0402753D7C}" type="pres">
      <dgm:prSet presAssocID="{AC414253-8F3C-490A-8DC8-61EDEAD8B499}" presName="spaceRect" presStyleCnt="0"/>
      <dgm:spPr/>
    </dgm:pt>
    <dgm:pt modelId="{BE985D30-F8F5-46DF-BE70-FED6AB360D9F}" type="pres">
      <dgm:prSet presAssocID="{AC414253-8F3C-490A-8DC8-61EDEAD8B49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00E740C-0773-4753-8A6A-5BF5EAE81B1D}" srcId="{500D4DB8-0347-4860-A0DC-1ED75DB1CFFA}" destId="{F5B32344-BF7B-4491-B6AF-49BF692CFE9F}" srcOrd="0" destOrd="0" parTransId="{53BEF2BD-BB79-4380-86DC-05399F29913B}" sibTransId="{6A747E21-E22E-4339-B6FB-8233B00F1D75}"/>
    <dgm:cxn modelId="{98065014-E491-4D86-A4D7-B42DCBC3958F}" srcId="{500D4DB8-0347-4860-A0DC-1ED75DB1CFFA}" destId="{A2CD62E5-B7EE-4276-9ECC-34DDBC79B2AD}" srcOrd="3" destOrd="0" parTransId="{BEB0749D-F395-4695-A8CC-D131E12F9168}" sibTransId="{57F5D70D-A922-46AF-8022-E54AF002957F}"/>
    <dgm:cxn modelId="{B540D559-EFD3-4D4D-A7DE-EA3EDB54F289}" type="presOf" srcId="{500D4DB8-0347-4860-A0DC-1ED75DB1CFFA}" destId="{978BDA66-3DD3-4DE5-9164-62A1D9430009}" srcOrd="0" destOrd="0" presId="urn:microsoft.com/office/officeart/2018/2/layout/IconLabelList"/>
    <dgm:cxn modelId="{490B7472-9A44-4ABD-B138-1CE2DC24A66A}" srcId="{500D4DB8-0347-4860-A0DC-1ED75DB1CFFA}" destId="{D0932B5C-32A1-461F-A277-9750F19B4048}" srcOrd="1" destOrd="0" parTransId="{C91C93BC-A05D-43B3-A4D0-D51A62F942E0}" sibTransId="{DFA3FC96-FD6E-4454-90BF-08C1806A2AA1}"/>
    <dgm:cxn modelId="{C4C25F7E-81AD-44C0-80DB-B26F2A70EA60}" type="presOf" srcId="{149CA5BF-E160-47A8-8640-FE3D47129B31}" destId="{48961F39-070A-4C73-9085-71C9A2B44576}" srcOrd="0" destOrd="0" presId="urn:microsoft.com/office/officeart/2018/2/layout/IconLabelList"/>
    <dgm:cxn modelId="{51599991-4C18-47BE-A25B-B63AF054F4B6}" type="presOf" srcId="{A2CD62E5-B7EE-4276-9ECC-34DDBC79B2AD}" destId="{5B99AD97-5992-4ABD-928B-3B9C4F1ECB2A}" srcOrd="0" destOrd="0" presId="urn:microsoft.com/office/officeart/2018/2/layout/IconLabelList"/>
    <dgm:cxn modelId="{69509895-C53A-441C-809D-650828DD8E10}" srcId="{500D4DB8-0347-4860-A0DC-1ED75DB1CFFA}" destId="{149CA5BF-E160-47A8-8640-FE3D47129B31}" srcOrd="2" destOrd="0" parTransId="{D2B8573E-57B9-498C-AF00-FF48D0F3B12F}" sibTransId="{43BF65D9-9890-44C8-B8BA-A9843B3734DC}"/>
    <dgm:cxn modelId="{0102CDA8-434E-4506-87E3-843B5EAB8DF7}" type="presOf" srcId="{AC414253-8F3C-490A-8DC8-61EDEAD8B499}" destId="{BE985D30-F8F5-46DF-BE70-FED6AB360D9F}" srcOrd="0" destOrd="0" presId="urn:microsoft.com/office/officeart/2018/2/layout/IconLabelList"/>
    <dgm:cxn modelId="{C924B9DA-EF49-458E-AF2A-3202D76CCEA2}" type="presOf" srcId="{D0932B5C-32A1-461F-A277-9750F19B4048}" destId="{3995B996-B046-45E0-B5F1-23E33022770F}" srcOrd="0" destOrd="0" presId="urn:microsoft.com/office/officeart/2018/2/layout/IconLabelList"/>
    <dgm:cxn modelId="{6D67FEE3-6A29-494A-B139-6B9369185601}" srcId="{500D4DB8-0347-4860-A0DC-1ED75DB1CFFA}" destId="{AC414253-8F3C-490A-8DC8-61EDEAD8B499}" srcOrd="4" destOrd="0" parTransId="{B894CFEF-7813-4470-AA49-338EE0EF669B}" sibTransId="{08F8286A-4A5E-4AEF-92FE-4D59C62B043F}"/>
    <dgm:cxn modelId="{EFBC60E5-8847-4801-AC32-73F499789B74}" type="presOf" srcId="{F5B32344-BF7B-4491-B6AF-49BF692CFE9F}" destId="{F8E1256E-0465-4334-9839-33BB152D9761}" srcOrd="0" destOrd="0" presId="urn:microsoft.com/office/officeart/2018/2/layout/IconLabelList"/>
    <dgm:cxn modelId="{A4C7F49A-D72F-4B34-A24F-F010A602AAFA}" type="presParOf" srcId="{978BDA66-3DD3-4DE5-9164-62A1D9430009}" destId="{49EC4E64-7612-4E04-AB01-9A26D180D0BD}" srcOrd="0" destOrd="0" presId="urn:microsoft.com/office/officeart/2018/2/layout/IconLabelList"/>
    <dgm:cxn modelId="{C2415D06-C52B-4B5A-8DFB-D6CE18154F5F}" type="presParOf" srcId="{49EC4E64-7612-4E04-AB01-9A26D180D0BD}" destId="{60E5115F-1F38-4F18-89C5-0A2642B041BC}" srcOrd="0" destOrd="0" presId="urn:microsoft.com/office/officeart/2018/2/layout/IconLabelList"/>
    <dgm:cxn modelId="{38C60D54-E6A6-4934-BBB3-527A591A01AA}" type="presParOf" srcId="{49EC4E64-7612-4E04-AB01-9A26D180D0BD}" destId="{569FBB8C-6C95-48E0-9EDA-BF3F4A1DB4C4}" srcOrd="1" destOrd="0" presId="urn:microsoft.com/office/officeart/2018/2/layout/IconLabelList"/>
    <dgm:cxn modelId="{2CE0AA41-EE2C-465E-BC6A-40BFEE606DC0}" type="presParOf" srcId="{49EC4E64-7612-4E04-AB01-9A26D180D0BD}" destId="{F8E1256E-0465-4334-9839-33BB152D9761}" srcOrd="2" destOrd="0" presId="urn:microsoft.com/office/officeart/2018/2/layout/IconLabelList"/>
    <dgm:cxn modelId="{3FF8492D-CEE2-474A-BF39-FF6D801785BE}" type="presParOf" srcId="{978BDA66-3DD3-4DE5-9164-62A1D9430009}" destId="{E685B27D-AA4A-485C-9DA2-A7CA53E0E600}" srcOrd="1" destOrd="0" presId="urn:microsoft.com/office/officeart/2018/2/layout/IconLabelList"/>
    <dgm:cxn modelId="{833B7CFA-E7C3-479D-841B-6D7D872B0DA8}" type="presParOf" srcId="{978BDA66-3DD3-4DE5-9164-62A1D9430009}" destId="{0773CBB6-2BEA-4435-84EE-602F204F7016}" srcOrd="2" destOrd="0" presId="urn:microsoft.com/office/officeart/2018/2/layout/IconLabelList"/>
    <dgm:cxn modelId="{31E6A4F0-9B88-48A4-A4DE-37FA48902E17}" type="presParOf" srcId="{0773CBB6-2BEA-4435-84EE-602F204F7016}" destId="{37A0CD10-BF62-4336-B81F-7008C6B91F1E}" srcOrd="0" destOrd="0" presId="urn:microsoft.com/office/officeart/2018/2/layout/IconLabelList"/>
    <dgm:cxn modelId="{60DC1AE2-5662-4BBC-AF18-F1E90E32E56A}" type="presParOf" srcId="{0773CBB6-2BEA-4435-84EE-602F204F7016}" destId="{191B5E1C-B653-46A4-87C4-F42CF908AC94}" srcOrd="1" destOrd="0" presId="urn:microsoft.com/office/officeart/2018/2/layout/IconLabelList"/>
    <dgm:cxn modelId="{DDC382E1-353C-4E8E-BDB5-C59727C6B642}" type="presParOf" srcId="{0773CBB6-2BEA-4435-84EE-602F204F7016}" destId="{3995B996-B046-45E0-B5F1-23E33022770F}" srcOrd="2" destOrd="0" presId="urn:microsoft.com/office/officeart/2018/2/layout/IconLabelList"/>
    <dgm:cxn modelId="{BA45B165-1A68-4EAD-8018-7ED468981ACA}" type="presParOf" srcId="{978BDA66-3DD3-4DE5-9164-62A1D9430009}" destId="{B83501DD-9A8D-42E2-9306-41F254DC5EF2}" srcOrd="3" destOrd="0" presId="urn:microsoft.com/office/officeart/2018/2/layout/IconLabelList"/>
    <dgm:cxn modelId="{67FFE32A-C274-4D87-8E1E-5361F18C9A5D}" type="presParOf" srcId="{978BDA66-3DD3-4DE5-9164-62A1D9430009}" destId="{8D577FD9-25E5-4760-BF8E-8EB882481105}" srcOrd="4" destOrd="0" presId="urn:microsoft.com/office/officeart/2018/2/layout/IconLabelList"/>
    <dgm:cxn modelId="{A45DA8B8-9996-4A11-B3B8-839D40060E3E}" type="presParOf" srcId="{8D577FD9-25E5-4760-BF8E-8EB882481105}" destId="{63160CD2-F34A-4424-96BA-F004A9CB0545}" srcOrd="0" destOrd="0" presId="urn:microsoft.com/office/officeart/2018/2/layout/IconLabelList"/>
    <dgm:cxn modelId="{9179C2F5-B2DA-444F-8B83-00BAF6F26AE6}" type="presParOf" srcId="{8D577FD9-25E5-4760-BF8E-8EB882481105}" destId="{DF14B5F8-F3F1-4404-8579-26F9B7328CB1}" srcOrd="1" destOrd="0" presId="urn:microsoft.com/office/officeart/2018/2/layout/IconLabelList"/>
    <dgm:cxn modelId="{35C1D225-AD0A-4916-B10B-2385F529C93B}" type="presParOf" srcId="{8D577FD9-25E5-4760-BF8E-8EB882481105}" destId="{48961F39-070A-4C73-9085-71C9A2B44576}" srcOrd="2" destOrd="0" presId="urn:microsoft.com/office/officeart/2018/2/layout/IconLabelList"/>
    <dgm:cxn modelId="{E1E27122-4E10-4D21-B806-2C5628A31798}" type="presParOf" srcId="{978BDA66-3DD3-4DE5-9164-62A1D9430009}" destId="{050954F6-4906-42F1-BA70-BE9F1612F714}" srcOrd="5" destOrd="0" presId="urn:microsoft.com/office/officeart/2018/2/layout/IconLabelList"/>
    <dgm:cxn modelId="{8277FAE6-7CF9-4A3E-BF78-CF4ACEE30F14}" type="presParOf" srcId="{978BDA66-3DD3-4DE5-9164-62A1D9430009}" destId="{CAD71089-50D4-4228-9870-7D26DBCE7BFF}" srcOrd="6" destOrd="0" presId="urn:microsoft.com/office/officeart/2018/2/layout/IconLabelList"/>
    <dgm:cxn modelId="{6A1198FF-E41F-47AB-A533-15C8EE5BE1E6}" type="presParOf" srcId="{CAD71089-50D4-4228-9870-7D26DBCE7BFF}" destId="{1B4ACDEA-99B2-4643-AF1B-C4DCABC6CB6A}" srcOrd="0" destOrd="0" presId="urn:microsoft.com/office/officeart/2018/2/layout/IconLabelList"/>
    <dgm:cxn modelId="{F86D7D0A-6472-4F48-BA67-923E02A69915}" type="presParOf" srcId="{CAD71089-50D4-4228-9870-7D26DBCE7BFF}" destId="{7FA0D950-A676-49DB-8275-3E6379B9F27F}" srcOrd="1" destOrd="0" presId="urn:microsoft.com/office/officeart/2018/2/layout/IconLabelList"/>
    <dgm:cxn modelId="{FF8C2BF8-D0F2-47A2-8931-659609CCDF0F}" type="presParOf" srcId="{CAD71089-50D4-4228-9870-7D26DBCE7BFF}" destId="{5B99AD97-5992-4ABD-928B-3B9C4F1ECB2A}" srcOrd="2" destOrd="0" presId="urn:microsoft.com/office/officeart/2018/2/layout/IconLabelList"/>
    <dgm:cxn modelId="{562B9150-C76D-422E-9768-FAFB464F9DD3}" type="presParOf" srcId="{978BDA66-3DD3-4DE5-9164-62A1D9430009}" destId="{E80AB9F0-1F13-4FE6-B393-86868EF1BC50}" srcOrd="7" destOrd="0" presId="urn:microsoft.com/office/officeart/2018/2/layout/IconLabelList"/>
    <dgm:cxn modelId="{9616DEB7-37D9-4B95-A5B5-878D1702815A}" type="presParOf" srcId="{978BDA66-3DD3-4DE5-9164-62A1D9430009}" destId="{BBCF36CE-6F4C-4615-93E2-DAF2E03DAA7B}" srcOrd="8" destOrd="0" presId="urn:microsoft.com/office/officeart/2018/2/layout/IconLabelList"/>
    <dgm:cxn modelId="{941DEFF1-F86E-4D42-9CDF-91EE9B252A8C}" type="presParOf" srcId="{BBCF36CE-6F4C-4615-93E2-DAF2E03DAA7B}" destId="{9BBD612A-BC86-4B5D-9FE4-C739D0ECEEEC}" srcOrd="0" destOrd="0" presId="urn:microsoft.com/office/officeart/2018/2/layout/IconLabelList"/>
    <dgm:cxn modelId="{9CEE97A9-3680-4C6D-8B54-C9837D470F16}" type="presParOf" srcId="{BBCF36CE-6F4C-4615-93E2-DAF2E03DAA7B}" destId="{7D18F9B2-2716-430F-BA98-AB0402753D7C}" srcOrd="1" destOrd="0" presId="urn:microsoft.com/office/officeart/2018/2/layout/IconLabelList"/>
    <dgm:cxn modelId="{E6B584B4-3C7A-4AA8-8E6E-19C55B1E9F4F}" type="presParOf" srcId="{BBCF36CE-6F4C-4615-93E2-DAF2E03DAA7B}" destId="{BE985D30-F8F5-46DF-BE70-FED6AB360D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1338A-BC7B-4A3A-B50E-F0460EF1C423}">
      <dsp:nvSpPr>
        <dsp:cNvPr id="0" name=""/>
        <dsp:cNvSpPr/>
      </dsp:nvSpPr>
      <dsp:spPr>
        <a:xfrm>
          <a:off x="691173" y="1044844"/>
          <a:ext cx="476929" cy="476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73747-69FE-445E-88A7-E0DDB8ECA1E1}">
      <dsp:nvSpPr>
        <dsp:cNvPr id="0" name=""/>
        <dsp:cNvSpPr/>
      </dsp:nvSpPr>
      <dsp:spPr>
        <a:xfrm>
          <a:off x="765" y="1575292"/>
          <a:ext cx="1976560" cy="91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Predict over/under bets using classification algorithms</a:t>
          </a:r>
        </a:p>
      </dsp:txBody>
      <dsp:txXfrm>
        <a:off x="765" y="1575292"/>
        <a:ext cx="1976560" cy="919792"/>
      </dsp:txXfrm>
    </dsp:sp>
    <dsp:sp modelId="{92810A61-C941-4CCB-9FE5-E1CB8F5565A8}">
      <dsp:nvSpPr>
        <dsp:cNvPr id="0" name=""/>
        <dsp:cNvSpPr/>
      </dsp:nvSpPr>
      <dsp:spPr>
        <a:xfrm>
          <a:off x="318345" y="2539302"/>
          <a:ext cx="1362656" cy="17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What is an O/U bet?</a:t>
          </a:r>
        </a:p>
      </dsp:txBody>
      <dsp:txXfrm>
        <a:off x="318345" y="2539302"/>
        <a:ext cx="1362656" cy="176658"/>
      </dsp:txXfrm>
    </dsp:sp>
    <dsp:sp modelId="{82C98E9A-7CC2-4054-A31A-40CFAE186F8C}">
      <dsp:nvSpPr>
        <dsp:cNvPr id="0" name=""/>
        <dsp:cNvSpPr/>
      </dsp:nvSpPr>
      <dsp:spPr>
        <a:xfrm>
          <a:off x="2534765" y="1044844"/>
          <a:ext cx="476929" cy="476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15974-AF33-4411-B51B-28AFF57C3EA8}">
      <dsp:nvSpPr>
        <dsp:cNvPr id="0" name=""/>
        <dsp:cNvSpPr/>
      </dsp:nvSpPr>
      <dsp:spPr>
        <a:xfrm>
          <a:off x="2077562" y="1564659"/>
          <a:ext cx="1362656" cy="91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Simplify input parameters for new predictions</a:t>
          </a:r>
        </a:p>
      </dsp:txBody>
      <dsp:txXfrm>
        <a:off x="2077562" y="1564659"/>
        <a:ext cx="1362656" cy="919792"/>
      </dsp:txXfrm>
    </dsp:sp>
    <dsp:sp modelId="{8EBCBFFD-7224-4635-9E46-436CF0ECA760}">
      <dsp:nvSpPr>
        <dsp:cNvPr id="0" name=""/>
        <dsp:cNvSpPr/>
      </dsp:nvSpPr>
      <dsp:spPr>
        <a:xfrm>
          <a:off x="2215790" y="2528668"/>
          <a:ext cx="1362656" cy="17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08F91-AA02-487F-8F6E-A1B639242F9B}">
      <dsp:nvSpPr>
        <dsp:cNvPr id="0" name=""/>
        <dsp:cNvSpPr/>
      </dsp:nvSpPr>
      <dsp:spPr>
        <a:xfrm>
          <a:off x="4316643" y="1044844"/>
          <a:ext cx="476929" cy="476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C16C7-564E-4BDB-893E-0AF249EE5C98}">
      <dsp:nvSpPr>
        <dsp:cNvPr id="0" name=""/>
        <dsp:cNvSpPr/>
      </dsp:nvSpPr>
      <dsp:spPr>
        <a:xfrm>
          <a:off x="3816911" y="1575292"/>
          <a:ext cx="1362656" cy="91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Achieve accuracy &gt; 52.4%</a:t>
          </a:r>
        </a:p>
      </dsp:txBody>
      <dsp:txXfrm>
        <a:off x="3816911" y="1575292"/>
        <a:ext cx="1362656" cy="919792"/>
      </dsp:txXfrm>
    </dsp:sp>
    <dsp:sp modelId="{E7C1D395-44C9-4739-83C2-7234ADA7C71E}">
      <dsp:nvSpPr>
        <dsp:cNvPr id="0" name=""/>
        <dsp:cNvSpPr/>
      </dsp:nvSpPr>
      <dsp:spPr>
        <a:xfrm>
          <a:off x="3816911" y="2528668"/>
          <a:ext cx="1362656" cy="176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5115F-1F38-4F18-89C5-0A2642B041BC}">
      <dsp:nvSpPr>
        <dsp:cNvPr id="0" name=""/>
        <dsp:cNvSpPr/>
      </dsp:nvSpPr>
      <dsp:spPr>
        <a:xfrm>
          <a:off x="666852" y="458091"/>
          <a:ext cx="880485" cy="880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1256E-0465-4334-9839-33BB152D9761}">
      <dsp:nvSpPr>
        <dsp:cNvPr id="0" name=""/>
        <dsp:cNvSpPr/>
      </dsp:nvSpPr>
      <dsp:spPr>
        <a:xfrm>
          <a:off x="128778" y="1671052"/>
          <a:ext cx="195663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Logistic regression performed the best in terms of prediction accuracy</a:t>
          </a:r>
        </a:p>
      </dsp:txBody>
      <dsp:txXfrm>
        <a:off x="128778" y="1671052"/>
        <a:ext cx="1956633" cy="855000"/>
      </dsp:txXfrm>
    </dsp:sp>
    <dsp:sp modelId="{37A0CD10-BF62-4336-B81F-7008C6B91F1E}">
      <dsp:nvSpPr>
        <dsp:cNvPr id="0" name=""/>
        <dsp:cNvSpPr/>
      </dsp:nvSpPr>
      <dsp:spPr>
        <a:xfrm>
          <a:off x="2965897" y="458091"/>
          <a:ext cx="880485" cy="880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5B996-B046-45E0-B5F1-23E33022770F}">
      <dsp:nvSpPr>
        <dsp:cNvPr id="0" name=""/>
        <dsp:cNvSpPr/>
      </dsp:nvSpPr>
      <dsp:spPr>
        <a:xfrm>
          <a:off x="2427823" y="1671052"/>
          <a:ext cx="195663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NFL results and betting odds are often unpredictable due to parity across the league and an element </a:t>
          </a:r>
          <a:r>
            <a:rPr lang="en-US" sz="1100" kern="1200"/>
            <a:t>of randomness</a:t>
          </a:r>
          <a:endParaRPr lang="en-US" sz="1100" kern="1200" dirty="0"/>
        </a:p>
      </dsp:txBody>
      <dsp:txXfrm>
        <a:off x="2427823" y="1671052"/>
        <a:ext cx="1956633" cy="855000"/>
      </dsp:txXfrm>
    </dsp:sp>
    <dsp:sp modelId="{63160CD2-F34A-4424-96BA-F004A9CB0545}">
      <dsp:nvSpPr>
        <dsp:cNvPr id="0" name=""/>
        <dsp:cNvSpPr/>
      </dsp:nvSpPr>
      <dsp:spPr>
        <a:xfrm>
          <a:off x="5264942" y="458091"/>
          <a:ext cx="880485" cy="880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1F39-070A-4C73-9085-71C9A2B44576}">
      <dsp:nvSpPr>
        <dsp:cNvPr id="0" name=""/>
        <dsp:cNvSpPr/>
      </dsp:nvSpPr>
      <dsp:spPr>
        <a:xfrm>
          <a:off x="4726867" y="1671052"/>
          <a:ext cx="195663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Prediction also relies on data such as momentum, injuries, schedule difficulty</a:t>
          </a:r>
        </a:p>
      </dsp:txBody>
      <dsp:txXfrm>
        <a:off x="4726867" y="1671052"/>
        <a:ext cx="1956633" cy="855000"/>
      </dsp:txXfrm>
    </dsp:sp>
    <dsp:sp modelId="{1B4ACDEA-99B2-4643-AF1B-C4DCABC6CB6A}">
      <dsp:nvSpPr>
        <dsp:cNvPr id="0" name=""/>
        <dsp:cNvSpPr/>
      </dsp:nvSpPr>
      <dsp:spPr>
        <a:xfrm>
          <a:off x="1816375" y="3015211"/>
          <a:ext cx="880485" cy="880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9AD97-5992-4ABD-928B-3B9C4F1ECB2A}">
      <dsp:nvSpPr>
        <dsp:cNvPr id="0" name=""/>
        <dsp:cNvSpPr/>
      </dsp:nvSpPr>
      <dsp:spPr>
        <a:xfrm>
          <a:off x="1278300" y="4228172"/>
          <a:ext cx="195663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Potential to improve accuracy and prediction</a:t>
          </a:r>
        </a:p>
      </dsp:txBody>
      <dsp:txXfrm>
        <a:off x="1278300" y="4228172"/>
        <a:ext cx="1956633" cy="855000"/>
      </dsp:txXfrm>
    </dsp:sp>
    <dsp:sp modelId="{9BBD612A-BC86-4B5D-9FE4-C739D0ECEEEC}">
      <dsp:nvSpPr>
        <dsp:cNvPr id="0" name=""/>
        <dsp:cNvSpPr/>
      </dsp:nvSpPr>
      <dsp:spPr>
        <a:xfrm>
          <a:off x="4115419" y="3015211"/>
          <a:ext cx="880485" cy="8804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85D30-F8F5-46DF-BE70-FED6AB360D9F}">
      <dsp:nvSpPr>
        <dsp:cNvPr id="0" name=""/>
        <dsp:cNvSpPr/>
      </dsp:nvSpPr>
      <dsp:spPr>
        <a:xfrm>
          <a:off x="3577345" y="4228172"/>
          <a:ext cx="1956633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Neue Haas Grotesk Text Pro"/>
            </a:rPr>
            <a:t>All models eclipse the "profit" benchmark of 52.4% -&gt; profit potential across models</a:t>
          </a:r>
        </a:p>
      </dsp:txBody>
      <dsp:txXfrm>
        <a:off x="3577345" y="4228172"/>
        <a:ext cx="1956633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B074E-864F-C040-8213-23BC4D811C88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7F17A-B7D2-324C-A8F6-BB0EF2C21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7F17A-B7D2-324C-A8F6-BB0EF2C21C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49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6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9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2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5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c3VuqJbezE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-football-reference.com/" TargetMode="External"/><Relationship Id="rId2" Type="http://schemas.openxmlformats.org/officeDocument/2006/relationships/hyperlink" Target="https://www.kaggle.com/datasets/tobycrabtree/nfl-scores-and-betting-data?select=spreadspoke_scores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D1D80-55F9-30E4-8CCF-E7CF09C2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57" r="2354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74B11-5239-2A0B-64EF-2D0C3E27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Machine Learning Classification to Predict NFL Bets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0F67C-2D22-1BFB-F2E6-666CA114E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Jacob Lukasik &amp; Michael Jenks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40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9A18-5BB1-0498-8C5E-13B1E644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 and Goals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1C6EE168-D09F-38A7-E35F-255A02779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2921715"/>
              </p:ext>
            </p:extLst>
          </p:nvPr>
        </p:nvGraphicFramePr>
        <p:xfrm>
          <a:off x="583304" y="2145692"/>
          <a:ext cx="5180333" cy="373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ow The Over/Under Works in Betting - Sports Betting 101">
            <a:extLst>
              <a:ext uri="{FF2B5EF4-FFF2-40B4-BE49-F238E27FC236}">
                <a16:creationId xmlns:a16="http://schemas.microsoft.com/office/drawing/2014/main" id="{2C495224-16CC-F4A2-813D-FC2C1A8B8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9" b="18748"/>
          <a:stretch/>
        </p:blipFill>
        <p:spPr bwMode="auto">
          <a:xfrm>
            <a:off x="5890912" y="2592914"/>
            <a:ext cx="6096000" cy="283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D558AE-FEE9-08AA-CE7F-17A8A4B509B8}"/>
              </a:ext>
            </a:extLst>
          </p:cNvPr>
          <p:cNvSpPr txBox="1"/>
          <p:nvPr/>
        </p:nvSpPr>
        <p:spPr>
          <a:xfrm>
            <a:off x="5890912" y="5429955"/>
            <a:ext cx="609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8"/>
              </a:rPr>
              <a:t>https://</a:t>
            </a:r>
            <a:r>
              <a:rPr lang="en-US" sz="1200" dirty="0" err="1">
                <a:hlinkClick r:id="rId8"/>
              </a:rPr>
              <a:t>www.youtube.com</a:t>
            </a:r>
            <a:r>
              <a:rPr lang="en-US" sz="1200" dirty="0">
                <a:hlinkClick r:id="rId8"/>
              </a:rPr>
              <a:t>/</a:t>
            </a:r>
            <a:r>
              <a:rPr lang="en-US" sz="1200" dirty="0" err="1">
                <a:hlinkClick r:id="rId8"/>
              </a:rPr>
              <a:t>watch?v</a:t>
            </a:r>
            <a:r>
              <a:rPr lang="en-US" sz="1200" dirty="0">
                <a:hlinkClick r:id="rId8"/>
              </a:rPr>
              <a:t>=2c3VuqJbezE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096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2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116E2-E5D9-910D-42A5-82757511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Our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762B-A988-E8D3-4BD4-0BD8766A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>
                <a:hlinkClick r:id="rId2"/>
              </a:rPr>
              <a:t>Kaggle football betting dataset</a:t>
            </a:r>
            <a:endParaRPr lang="en-US" sz="1700"/>
          </a:p>
          <a:p>
            <a:r>
              <a:rPr lang="en-US" sz="1700">
                <a:hlinkClick r:id="rId3"/>
              </a:rPr>
              <a:t>NFL offensive and defensive team stats</a:t>
            </a: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7F91C-AF35-B0DE-2A33-E3159CB8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184" y="1108505"/>
            <a:ext cx="6922008" cy="4741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633569-F6DF-8FA0-481F-C7B35C07AFFA}"/>
              </a:ext>
            </a:extLst>
          </p:cNvPr>
          <p:cNvSpPr txBox="1"/>
          <p:nvPr/>
        </p:nvSpPr>
        <p:spPr>
          <a:xfrm>
            <a:off x="4901184" y="5850078"/>
            <a:ext cx="6922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www.kaggle.com</a:t>
            </a:r>
            <a:r>
              <a:rPr lang="en-US" sz="1200" dirty="0">
                <a:hlinkClick r:id="rId2"/>
              </a:rPr>
              <a:t>/datasets/</a:t>
            </a:r>
            <a:r>
              <a:rPr lang="en-US" sz="1200" dirty="0" err="1">
                <a:hlinkClick r:id="rId2"/>
              </a:rPr>
              <a:t>tobycrabtree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nfl-scores-and-betting-data?select</a:t>
            </a:r>
            <a:r>
              <a:rPr lang="en-US" sz="1200" dirty="0">
                <a:hlinkClick r:id="rId2"/>
              </a:rPr>
              <a:t>=</a:t>
            </a:r>
            <a:r>
              <a:rPr lang="en-US" sz="1200" dirty="0" err="1">
                <a:hlinkClick r:id="rId2"/>
              </a:rPr>
              <a:t>spreadspoke_scores.csv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59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84984-4B8F-D435-F6EE-2E911A2F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Pre-Processing &amp; Feature Engineering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5479D-639D-6F68-E924-F26F5728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500" b="-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3B617-BB9F-60F4-EB2D-3D50665C2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/>
                  <a:t>Had to filter out some unnecessary and sparse features</a:t>
                </a:r>
              </a:p>
              <a:p>
                <a:r>
                  <a:rPr lang="en-US" sz="1800"/>
                  <a:t>Removed N/A rows </a:t>
                </a:r>
              </a:p>
              <a:p>
                <a:r>
                  <a:rPr lang="en-US" sz="1800"/>
                  <a:t>Joined offensive and defensive stats to betting data</a:t>
                </a:r>
              </a:p>
              <a:p>
                <a:r>
                  <a:rPr lang="en-US" sz="1800"/>
                  <a:t>Only examined games with season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/>
                  <a:t> 2014</a:t>
                </a:r>
              </a:p>
              <a:p>
                <a:r>
                  <a:rPr lang="en-US" sz="1800"/>
                  <a:t>Engineered binary feature if over or under hit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83B617-BB9F-60F4-EB2D-3D50665C2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1453" y="2478024"/>
                <a:ext cx="3872243" cy="3694176"/>
              </a:xfrm>
              <a:blipFill>
                <a:blip r:embed="rId3"/>
                <a:stretch>
                  <a:fillRect l="-980" b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7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EF433-2D20-121F-8AF5-7CEE3930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Model 1: Random Forest Classifier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EFAF-5569-94A8-FC70-8A4C79C2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 dirty="0"/>
              <a:t>Split into a training and testing set randomly</a:t>
            </a:r>
          </a:p>
          <a:p>
            <a:r>
              <a:rPr lang="en-US" sz="1800" dirty="0"/>
              <a:t>Trained a model using CV to find optimal </a:t>
            </a:r>
            <a:r>
              <a:rPr lang="en-US" sz="1800" dirty="0" err="1"/>
              <a:t>ntrees</a:t>
            </a:r>
            <a:endParaRPr lang="en-US" sz="1800" dirty="0"/>
          </a:p>
          <a:p>
            <a:r>
              <a:rPr lang="en-US" sz="1800" dirty="0"/>
              <a:t>R</a:t>
            </a:r>
            <a:r>
              <a:rPr lang="en-US" sz="1800" b="0" i="0" dirty="0">
                <a:effectLst/>
              </a:rPr>
              <a:t>eached an accuracy of 54.65% on testing set, better than the 52.4% criteria we shot for</a:t>
            </a:r>
          </a:p>
          <a:p>
            <a:r>
              <a:rPr lang="en-US" sz="1800" dirty="0"/>
              <a:t>Ran the model on all Sunday matchups for week 12: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65E744-F6F4-49A7-09A2-11C696DB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913" y="636224"/>
            <a:ext cx="5311530" cy="379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BC748-0889-38C9-9ABF-3676D6BC7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403" y="4232190"/>
            <a:ext cx="3154675" cy="171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1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3D51F-5E21-41D6-9755-53D087D8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Model 1: Week 12 Predictions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98587-83FD-9C8A-231F-64461BEB9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431" y="198324"/>
            <a:ext cx="3441592" cy="303720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screen&#10;&#10;Description automatically generated">
            <a:extLst>
              <a:ext uri="{FF2B5EF4-FFF2-40B4-BE49-F238E27FC236}">
                <a16:creationId xmlns:a16="http://schemas.microsoft.com/office/drawing/2014/main" id="{9D9BF0AC-47A7-975D-6A11-F70CF85E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07" y="826551"/>
            <a:ext cx="3664274" cy="538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6C31E-DE24-9289-F841-50A54471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081" y="3235530"/>
            <a:ext cx="3214293" cy="3419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6CEEB-69C4-D120-D431-321C520A2D08}"/>
              </a:ext>
            </a:extLst>
          </p:cNvPr>
          <p:cNvSpPr txBox="1"/>
          <p:nvPr/>
        </p:nvSpPr>
        <p:spPr>
          <a:xfrm>
            <a:off x="475488" y="4565208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6/11 on Sunday Week 12 Matchups – Accuracy of 54.55%</a:t>
            </a:r>
          </a:p>
        </p:txBody>
      </p:sp>
    </p:spTree>
    <p:extLst>
      <p:ext uri="{BB962C8B-B14F-4D97-AF65-F5344CB8AC3E}">
        <p14:creationId xmlns:p14="http://schemas.microsoft.com/office/powerpoint/2010/main" val="369474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5A179-DD20-5494-D6FC-14778CA1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Model 2: XGBoost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5AD9A-9821-7D19-5753-1243FA73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Model 2a was trained without parameter tuning – 58.3% Prediction Accuracy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Model 2b – Use parameter tuning with 5-fold cross validation – 60% Prediction Accuracy</a:t>
            </a:r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5EE1BC9-141E-EEC1-65BB-4D7A4826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04" y="2729397"/>
            <a:ext cx="5180466" cy="3483864"/>
          </a:xfrm>
          <a:prstGeom prst="rect">
            <a:avLst/>
          </a:prstGeom>
        </p:spPr>
      </p:pic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7F3424C1-89B7-CDAE-0BF7-D03A61FA9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0089" y="2729397"/>
            <a:ext cx="5180466" cy="3483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C1387E-8128-6635-8D41-41DF5194B5BE}"/>
              </a:ext>
            </a:extLst>
          </p:cNvPr>
          <p:cNvSpPr txBox="1"/>
          <p:nvPr/>
        </p:nvSpPr>
        <p:spPr>
          <a:xfrm>
            <a:off x="7116213" y="2543831"/>
            <a:ext cx="4108823" cy="373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72369D-3C87-4824-3E4D-64C9F139A976}"/>
              </a:ext>
            </a:extLst>
          </p:cNvPr>
          <p:cNvSpPr txBox="1"/>
          <p:nvPr/>
        </p:nvSpPr>
        <p:spPr>
          <a:xfrm>
            <a:off x="1241649" y="2543831"/>
            <a:ext cx="4108823" cy="373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2B</a:t>
            </a:r>
          </a:p>
        </p:txBody>
      </p:sp>
    </p:spTree>
    <p:extLst>
      <p:ext uri="{BB962C8B-B14F-4D97-AF65-F5344CB8AC3E}">
        <p14:creationId xmlns:p14="http://schemas.microsoft.com/office/powerpoint/2010/main" val="80939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DA1AB-BCAB-BA17-1580-B9BAD007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/>
              <a:t>Model 3: Logistic Regression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5CD58-2A86-BBD6-41C7-24DA77C3D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240" y="586822"/>
            <a:ext cx="6007608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Test simplest model and compare performance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Accuracy – 62%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3984E42-5635-15AF-6ECA-FAC170E3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01" y="2729397"/>
            <a:ext cx="3499166" cy="3483864"/>
          </a:xfrm>
          <a:prstGeom prst="rect">
            <a:avLst/>
          </a:prstGeom>
        </p:spPr>
      </p:pic>
      <p:pic>
        <p:nvPicPr>
          <p:cNvPr id="5" name="Content Placeholder 4" descr="A computer code with white text&#10;&#10;Description automatically generated">
            <a:extLst>
              <a:ext uri="{FF2B5EF4-FFF2-40B4-BE49-F238E27FC236}">
                <a16:creationId xmlns:a16="http://schemas.microsoft.com/office/drawing/2014/main" id="{0D9505FF-38BA-8F9A-0B07-A04F0A655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92605" y="3596292"/>
            <a:ext cx="7129258" cy="16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2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DA4B8-5B43-7C07-0F8D-1F28B088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/>
              <a:t>Results, Implications, Limitations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42B65A-E4A0-B4A1-8E28-04E9AD634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59230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95145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43E"/>
      </a:dk2>
      <a:lt2>
        <a:srgbClr val="E4E8E2"/>
      </a:lt2>
      <a:accent1>
        <a:srgbClr val="AA7FBA"/>
      </a:accent1>
      <a:accent2>
        <a:srgbClr val="A596C6"/>
      </a:accent2>
      <a:accent3>
        <a:srgbClr val="C492BD"/>
      </a:accent3>
      <a:accent4>
        <a:srgbClr val="77AF89"/>
      </a:accent4>
      <a:accent5>
        <a:srgbClr val="82ACA2"/>
      </a:accent5>
      <a:accent6>
        <a:srgbClr val="7CACB5"/>
      </a:accent6>
      <a:hlink>
        <a:srgbClr val="658E5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318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Cambria Math</vt:lpstr>
      <vt:lpstr>Neue Haas Grotesk Text Pro</vt:lpstr>
      <vt:lpstr>AccentBoxVTI</vt:lpstr>
      <vt:lpstr>Machine Learning Classification to Predict NFL Bets</vt:lpstr>
      <vt:lpstr>Project Description and Goals</vt:lpstr>
      <vt:lpstr>Our Data</vt:lpstr>
      <vt:lpstr>Pre-Processing &amp; Feature Engineering</vt:lpstr>
      <vt:lpstr>Model 1: Random Forest Classifier</vt:lpstr>
      <vt:lpstr>Model 1: Week 12 Predictions</vt:lpstr>
      <vt:lpstr>Model 2: XGBoost</vt:lpstr>
      <vt:lpstr>Model 3: Logistic Regression</vt:lpstr>
      <vt:lpstr>Results, Implications,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Lukasik, Jacob Ronald</dc:creator>
  <cp:lastModifiedBy>Lukasik, Jacob Ronald</cp:lastModifiedBy>
  <cp:revision>94</cp:revision>
  <dcterms:created xsi:type="dcterms:W3CDTF">2024-12-08T17:59:26Z</dcterms:created>
  <dcterms:modified xsi:type="dcterms:W3CDTF">2024-12-09T21:07:08Z</dcterms:modified>
</cp:coreProperties>
</file>