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281" r:id="rId4"/>
    <p:sldId id="261" r:id="rId5"/>
    <p:sldId id="282" r:id="rId6"/>
    <p:sldId id="262" r:id="rId7"/>
    <p:sldId id="263" r:id="rId8"/>
    <p:sldId id="283" r:id="rId9"/>
    <p:sldId id="276" r:id="rId10"/>
    <p:sldId id="277" r:id="rId11"/>
    <p:sldId id="264" r:id="rId12"/>
    <p:sldId id="265" r:id="rId13"/>
    <p:sldId id="284" r:id="rId14"/>
    <p:sldId id="266" r:id="rId15"/>
    <p:sldId id="268" r:id="rId16"/>
    <p:sldId id="285" r:id="rId17"/>
    <p:sldId id="269" r:id="rId18"/>
    <p:sldId id="286" r:id="rId19"/>
    <p:sldId id="270" r:id="rId20"/>
    <p:sldId id="279" r:id="rId21"/>
    <p:sldId id="275" r:id="rId22"/>
    <p:sldId id="280"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373" autoAdjust="0"/>
  </p:normalViewPr>
  <p:slideViewPr>
    <p:cSldViewPr snapToGrid="0">
      <p:cViewPr varScale="1">
        <p:scale>
          <a:sx n="105" d="100"/>
          <a:sy n="105" d="100"/>
        </p:scale>
        <p:origin x="834" y="114"/>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69AEA-9F67-43DD-A6DB-D66075DC962D}" type="datetimeFigureOut">
              <a:rPr lang="en-US" smtClean="0"/>
              <a:t>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3C3BB-C8A1-4711-AE9C-6E8934F79484}" type="slidenum">
              <a:rPr lang="en-US" smtClean="0"/>
              <a:t>‹#›</a:t>
            </a:fld>
            <a:endParaRPr lang="en-US"/>
          </a:p>
        </p:txBody>
      </p:sp>
    </p:spTree>
    <p:extLst>
      <p:ext uri="{BB962C8B-B14F-4D97-AF65-F5344CB8AC3E}">
        <p14:creationId xmlns:p14="http://schemas.microsoft.com/office/powerpoint/2010/main" val="1778090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73C3BB-C8A1-4711-AE9C-6E8934F79484}" type="slidenum">
              <a:rPr lang="en-US" smtClean="0"/>
              <a:t>14</a:t>
            </a:fld>
            <a:endParaRPr lang="en-US"/>
          </a:p>
        </p:txBody>
      </p:sp>
    </p:spTree>
    <p:extLst>
      <p:ext uri="{BB962C8B-B14F-4D97-AF65-F5344CB8AC3E}">
        <p14:creationId xmlns:p14="http://schemas.microsoft.com/office/powerpoint/2010/main" val="1371263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a:solidFill>
                  <a:srgbClr val="000000"/>
                </a:solidFill>
                <a:effectLst/>
                <a:latin typeface="+mn-lt"/>
              </a:rPr>
              <a:t>K</a:t>
            </a:r>
            <a:r>
              <a:rPr lang="en-US" sz="1200" b="0" i="0">
                <a:solidFill>
                  <a:srgbClr val="000000"/>
                </a:solidFill>
                <a:effectLst/>
                <a:latin typeface="+mn-lt"/>
              </a:rPr>
              <a:t>ết quả không tuân theo bất kỳ mẫu nào và không có sự phụ thuộc đáng kể. </a:t>
            </a:r>
            <a:endParaRPr lang="vi-VN" sz="1200" b="0" i="0">
              <a:solidFill>
                <a:srgbClr val="000000"/>
              </a:solidFill>
              <a:effectLst/>
              <a:latin typeface="+mn-lt"/>
            </a:endParaRPr>
          </a:p>
          <a:p>
            <a:endParaRPr lang="en-US"/>
          </a:p>
        </p:txBody>
      </p:sp>
      <p:sp>
        <p:nvSpPr>
          <p:cNvPr id="4" name="Slide Number Placeholder 3"/>
          <p:cNvSpPr>
            <a:spLocks noGrp="1"/>
          </p:cNvSpPr>
          <p:nvPr>
            <p:ph type="sldNum" sz="quarter" idx="5"/>
          </p:nvPr>
        </p:nvSpPr>
        <p:spPr/>
        <p:txBody>
          <a:bodyPr/>
          <a:lstStyle/>
          <a:p>
            <a:fld id="{0C73C3BB-C8A1-4711-AE9C-6E8934F79484}" type="slidenum">
              <a:rPr lang="en-US" smtClean="0"/>
              <a:t>15</a:t>
            </a:fld>
            <a:endParaRPr lang="en-US"/>
          </a:p>
        </p:txBody>
      </p:sp>
    </p:spTree>
    <p:extLst>
      <p:ext uri="{BB962C8B-B14F-4D97-AF65-F5344CB8AC3E}">
        <p14:creationId xmlns:p14="http://schemas.microsoft.com/office/powerpoint/2010/main" val="59576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73C3BB-C8A1-4711-AE9C-6E8934F79484}" type="slidenum">
              <a:rPr lang="en-US" smtClean="0"/>
              <a:t>17</a:t>
            </a:fld>
            <a:endParaRPr lang="en-US"/>
          </a:p>
        </p:txBody>
      </p:sp>
    </p:spTree>
    <p:extLst>
      <p:ext uri="{BB962C8B-B14F-4D97-AF65-F5344CB8AC3E}">
        <p14:creationId xmlns:p14="http://schemas.microsoft.com/office/powerpoint/2010/main" val="2276621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êu đề Bản chiếu" type="title">
  <p:cSld name="Tiêu đề Bản chiếu">
    <p:spTree>
      <p:nvGrpSpPr>
        <p:cNvPr id="1" name="Shape 18"/>
        <p:cNvGrpSpPr/>
        <p:nvPr/>
      </p:nvGrpSpPr>
      <p:grpSpPr>
        <a:xfrm>
          <a:off x="0" y="0"/>
          <a:ext cx="0" cy="0"/>
          <a:chOff x="0" y="0"/>
          <a:chExt cx="0" cy="0"/>
        </a:xfrm>
      </p:grpSpPr>
      <p:sp>
        <p:nvSpPr>
          <p:cNvPr id="19" name="Google Shape;19;p38"/>
          <p:cNvSpPr/>
          <p:nvPr/>
        </p:nvSpPr>
        <p:spPr>
          <a:xfrm>
            <a:off x="0" y="0"/>
            <a:ext cx="12192000" cy="1676400"/>
          </a:xfrm>
          <a:prstGeom prst="rect">
            <a:avLst/>
          </a:prstGeom>
          <a:gradFill>
            <a:gsLst>
              <a:gs pos="0">
                <a:srgbClr val="FF7171"/>
              </a:gs>
              <a:gs pos="44000">
                <a:srgbClr val="BE1212"/>
              </a:gs>
              <a:gs pos="100000">
                <a:srgbClr val="580000"/>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38"/>
          <p:cNvSpPr txBox="1"/>
          <p:nvPr/>
        </p:nvSpPr>
        <p:spPr>
          <a:xfrm rot="5400000">
            <a:off x="5257800" y="-5257800"/>
            <a:ext cx="1676400" cy="12192000"/>
          </a:xfrm>
          <a:prstGeom prst="rect">
            <a:avLst/>
          </a:prstGeom>
          <a:solidFill>
            <a:schemeClr val="accent1">
              <a:lumMod val="5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 name="Google Shape;21;p38"/>
          <p:cNvSpPr txBox="1">
            <a:spLocks noGrp="1"/>
          </p:cNvSpPr>
          <p:nvPr>
            <p:ph type="ctrTitle"/>
          </p:nvPr>
        </p:nvSpPr>
        <p:spPr>
          <a:xfrm>
            <a:off x="914400" y="2130428"/>
            <a:ext cx="10363200" cy="167957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600"/>
              <a:buFont typeface="Arial"/>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22" name="Google Shape;22;p38"/>
          <p:cNvSpPr txBox="1">
            <a:spLocks noGrp="1"/>
          </p:cNvSpPr>
          <p:nvPr>
            <p:ph type="subTitle" idx="1"/>
          </p:nvPr>
        </p:nvSpPr>
        <p:spPr>
          <a:xfrm>
            <a:off x="1828800" y="4191000"/>
            <a:ext cx="8534400" cy="1447800"/>
          </a:xfrm>
          <a:prstGeom prst="rect">
            <a:avLst/>
          </a:prstGeom>
          <a:noFill/>
          <a:ln>
            <a:noFill/>
          </a:ln>
        </p:spPr>
        <p:txBody>
          <a:bodyPr spcFirstLastPara="1" wrap="square" lIns="91425" tIns="45700" rIns="91425" bIns="45700" anchor="t" anchorCtr="0">
            <a:normAutofit/>
          </a:bodyPr>
          <a:lstStyle>
            <a:lvl1pPr lvl="0" algn="ctr">
              <a:spcBef>
                <a:spcPts val="400"/>
              </a:spcBef>
              <a:spcAft>
                <a:spcPts val="0"/>
              </a:spcAft>
              <a:buClr>
                <a:srgbClr val="888888"/>
              </a:buClr>
              <a:buSzPts val="2000"/>
              <a:buNone/>
              <a:defRPr sz="2000">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r>
              <a:rPr lang="en-US"/>
              <a:t>Click to edit Master subtitle style</a:t>
            </a:r>
            <a:endParaRPr/>
          </a:p>
        </p:txBody>
      </p:sp>
      <p:sp>
        <p:nvSpPr>
          <p:cNvPr id="23" name="Google Shape;23;p3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8E41E7C-5744-489C-9F6B-97B67C4930C2}" type="datetime1">
              <a:rPr lang="en-US" smtClean="0"/>
              <a:t>1/4/2024</a:t>
            </a:fld>
            <a:endParaRPr lang="en-US"/>
          </a:p>
        </p:txBody>
      </p:sp>
      <p:sp>
        <p:nvSpPr>
          <p:cNvPr id="25" name="Google Shape;25;p3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39C8F75-6C54-4CF7-AD6F-5B3CBE83B35F}" type="slidenum">
              <a:rPr lang="en-US" smtClean="0"/>
              <a:t>‹#›</a:t>
            </a:fld>
            <a:endParaRPr lang="en-US"/>
          </a:p>
        </p:txBody>
      </p:sp>
      <p:sp>
        <p:nvSpPr>
          <p:cNvPr id="26" name="Google Shape;26;p38"/>
          <p:cNvSpPr txBox="1"/>
          <p:nvPr/>
        </p:nvSpPr>
        <p:spPr>
          <a:xfrm>
            <a:off x="2438400" y="370493"/>
            <a:ext cx="8973432" cy="86793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US" sz="2200" b="0" i="0" u="none" strike="noStrike" cap="none" dirty="0">
                <a:solidFill>
                  <a:schemeClr val="lt1"/>
                </a:solidFill>
                <a:latin typeface="Arial"/>
                <a:ea typeface="Arial"/>
                <a:cs typeface="Arial"/>
                <a:sym typeface="Arial"/>
              </a:rPr>
              <a:t>VIETNAM NATIONAL UNIVERSITY HANOI (VNU)</a:t>
            </a:r>
            <a:endParaRPr sz="1400" dirty="0"/>
          </a:p>
          <a:p>
            <a:pPr marL="0" marR="0" lvl="0" indent="0" algn="l" rtl="0">
              <a:lnSpc>
                <a:spcPct val="120000"/>
              </a:lnSpc>
              <a:spcBef>
                <a:spcPts val="0"/>
              </a:spcBef>
              <a:spcAft>
                <a:spcPts val="0"/>
              </a:spcAft>
              <a:buNone/>
            </a:pPr>
            <a:r>
              <a:rPr lang="en-US" sz="2000" b="1" i="0" u="none" strike="noStrike" cap="none" dirty="0">
                <a:solidFill>
                  <a:schemeClr val="lt1"/>
                </a:solidFill>
                <a:latin typeface="Arial"/>
                <a:ea typeface="Arial"/>
                <a:cs typeface="Arial"/>
                <a:sym typeface="Arial"/>
              </a:rPr>
              <a:t>UNIVERSITY OF ENGINEERING AND TECHNOLOGY</a:t>
            </a:r>
            <a:endParaRPr sz="2000" b="1" i="0" u="none" strike="noStrike" cap="none" dirty="0">
              <a:solidFill>
                <a:schemeClr val="lt1"/>
              </a:solidFill>
              <a:latin typeface="Arial"/>
              <a:ea typeface="Arial"/>
              <a:cs typeface="Arial"/>
              <a:sym typeface="Arial"/>
            </a:endParaRPr>
          </a:p>
        </p:txBody>
      </p:sp>
      <p:pic>
        <p:nvPicPr>
          <p:cNvPr id="3" name="Picture 2">
            <a:extLst>
              <a:ext uri="{FF2B5EF4-FFF2-40B4-BE49-F238E27FC236}">
                <a16:creationId xmlns:a16="http://schemas.microsoft.com/office/drawing/2014/main" id="{3138F4E1-7BE9-AB2C-5D4A-7B4FD9EB0887}"/>
              </a:ext>
            </a:extLst>
          </p:cNvPr>
          <p:cNvPicPr>
            <a:picLocks noChangeAspect="1"/>
          </p:cNvPicPr>
          <p:nvPr/>
        </p:nvPicPr>
        <p:blipFill>
          <a:blip r:embed="rId2"/>
          <a:stretch>
            <a:fillRect/>
          </a:stretch>
        </p:blipFill>
        <p:spPr>
          <a:xfrm>
            <a:off x="239296" y="255505"/>
            <a:ext cx="1118450" cy="1097046"/>
          </a:xfrm>
          <a:prstGeom prst="rect">
            <a:avLst/>
          </a:prstGeom>
        </p:spPr>
      </p:pic>
      <p:sp>
        <p:nvSpPr>
          <p:cNvPr id="2" name="Google Shape;24;p38">
            <a:extLst>
              <a:ext uri="{FF2B5EF4-FFF2-40B4-BE49-F238E27FC236}">
                <a16:creationId xmlns:a16="http://schemas.microsoft.com/office/drawing/2014/main" id="{4A278DDC-41C5-90F1-F000-0F31B3A943C9}"/>
              </a:ext>
            </a:extLst>
          </p:cNvPr>
          <p:cNvSpPr txBox="1">
            <a:spLocks noGrp="1"/>
          </p:cNvSpPr>
          <p:nvPr>
            <p:ph type="ftr" idx="3"/>
          </p:nvPr>
        </p:nvSpPr>
        <p:spPr>
          <a:xfrm>
            <a:off x="4165600" y="6356353"/>
            <a:ext cx="3860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200">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Tree>
    <p:extLst>
      <p:ext uri="{BB962C8B-B14F-4D97-AF65-F5344CB8AC3E}">
        <p14:creationId xmlns:p14="http://schemas.microsoft.com/office/powerpoint/2010/main" val="345999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ai Nội dung" type="twoObj">
  <p:cSld name="Hai Nội dung">
    <p:spTree>
      <p:nvGrpSpPr>
        <p:cNvPr id="1" name="Shape 40"/>
        <p:cNvGrpSpPr/>
        <p:nvPr/>
      </p:nvGrpSpPr>
      <p:grpSpPr>
        <a:xfrm>
          <a:off x="0" y="0"/>
          <a:ext cx="0" cy="0"/>
          <a:chOff x="0" y="0"/>
          <a:chExt cx="0" cy="0"/>
        </a:xfrm>
      </p:grpSpPr>
      <p:sp>
        <p:nvSpPr>
          <p:cNvPr id="41" name="Google Shape;41;p41"/>
          <p:cNvSpPr txBox="1">
            <a:spLocks noGrp="1"/>
          </p:cNvSpPr>
          <p:nvPr>
            <p:ph type="title"/>
          </p:nvPr>
        </p:nvSpPr>
        <p:spPr>
          <a:xfrm>
            <a:off x="1320800" y="152400"/>
            <a:ext cx="10261600" cy="71596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2" name="Google Shape;42;p41"/>
          <p:cNvSpPr txBox="1">
            <a:spLocks noGrp="1"/>
          </p:cNvSpPr>
          <p:nvPr>
            <p:ph type="body" idx="1"/>
          </p:nvPr>
        </p:nvSpPr>
        <p:spPr>
          <a:xfrm>
            <a:off x="609600" y="1143003"/>
            <a:ext cx="5384800" cy="49831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a:t>Click to edit Master text styles</a:t>
            </a:r>
          </a:p>
        </p:txBody>
      </p:sp>
      <p:sp>
        <p:nvSpPr>
          <p:cNvPr id="43" name="Google Shape;43;p41"/>
          <p:cNvSpPr txBox="1">
            <a:spLocks noGrp="1"/>
          </p:cNvSpPr>
          <p:nvPr>
            <p:ph type="body" idx="2"/>
          </p:nvPr>
        </p:nvSpPr>
        <p:spPr>
          <a:xfrm>
            <a:off x="6197600" y="1143003"/>
            <a:ext cx="5384800" cy="49831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a:t>Click to edit Master text styles</a:t>
            </a:r>
          </a:p>
        </p:txBody>
      </p:sp>
      <p:sp>
        <p:nvSpPr>
          <p:cNvPr id="44" name="Google Shape;44;p4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70C8FA4-2AED-48DE-B757-AB155FC131AE}" type="datetime1">
              <a:rPr lang="en-US" smtClean="0"/>
              <a:t>1/4/2024</a:t>
            </a:fld>
            <a:endParaRPr lang="en-US"/>
          </a:p>
        </p:txBody>
      </p:sp>
      <p:sp>
        <p:nvSpPr>
          <p:cNvPr id="45" name="Google Shape;45;p4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39C8F75-6C54-4CF7-AD6F-5B3CBE83B35F}" type="slidenum">
              <a:rPr lang="en-US" smtClean="0"/>
              <a:t>‹#›</a:t>
            </a:fld>
            <a:endParaRPr lang="en-US"/>
          </a:p>
        </p:txBody>
      </p:sp>
      <p:sp>
        <p:nvSpPr>
          <p:cNvPr id="2" name="Google Shape;24;p38">
            <a:extLst>
              <a:ext uri="{FF2B5EF4-FFF2-40B4-BE49-F238E27FC236}">
                <a16:creationId xmlns:a16="http://schemas.microsoft.com/office/drawing/2014/main" id="{D91F91B5-0989-D678-B084-CFC0BC66D7C6}"/>
              </a:ext>
            </a:extLst>
          </p:cNvPr>
          <p:cNvSpPr txBox="1">
            <a:spLocks noGrp="1"/>
          </p:cNvSpPr>
          <p:nvPr>
            <p:ph type="ftr" idx="3"/>
          </p:nvPr>
        </p:nvSpPr>
        <p:spPr>
          <a:xfrm>
            <a:off x="4165600" y="6356353"/>
            <a:ext cx="3860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200">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Tree>
    <p:extLst>
      <p:ext uri="{BB962C8B-B14F-4D97-AF65-F5344CB8AC3E}">
        <p14:creationId xmlns:p14="http://schemas.microsoft.com/office/powerpoint/2010/main" val="265217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ép so sánh" type="twoTxTwoObj">
  <p:cSld name="Phép so sánh">
    <p:spTree>
      <p:nvGrpSpPr>
        <p:cNvPr id="1" name="Shape 47"/>
        <p:cNvGrpSpPr/>
        <p:nvPr/>
      </p:nvGrpSpPr>
      <p:grpSpPr>
        <a:xfrm>
          <a:off x="0" y="0"/>
          <a:ext cx="0" cy="0"/>
          <a:chOff x="0" y="0"/>
          <a:chExt cx="0" cy="0"/>
        </a:xfrm>
      </p:grpSpPr>
      <p:sp>
        <p:nvSpPr>
          <p:cNvPr id="48" name="Google Shape;48;p42"/>
          <p:cNvSpPr txBox="1">
            <a:spLocks noGrp="1"/>
          </p:cNvSpPr>
          <p:nvPr>
            <p:ph type="title"/>
          </p:nvPr>
        </p:nvSpPr>
        <p:spPr>
          <a:xfrm>
            <a:off x="1320800" y="152400"/>
            <a:ext cx="10261600" cy="71596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9" name="Google Shape;49;p42"/>
          <p:cNvSpPr txBox="1">
            <a:spLocks noGrp="1"/>
          </p:cNvSpPr>
          <p:nvPr>
            <p:ph type="body" idx="1"/>
          </p:nvPr>
        </p:nvSpPr>
        <p:spPr>
          <a:xfrm>
            <a:off x="609600" y="1143000"/>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a:t>Click to edit Master text styles</a:t>
            </a:r>
          </a:p>
        </p:txBody>
      </p:sp>
      <p:sp>
        <p:nvSpPr>
          <p:cNvPr id="50" name="Google Shape;50;p42"/>
          <p:cNvSpPr txBox="1">
            <a:spLocks noGrp="1"/>
          </p:cNvSpPr>
          <p:nvPr>
            <p:ph type="body" idx="2"/>
          </p:nvPr>
        </p:nvSpPr>
        <p:spPr>
          <a:xfrm>
            <a:off x="609600" y="1828801"/>
            <a:ext cx="5386917" cy="42973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a:t>Click to edit Master text styles</a:t>
            </a:r>
          </a:p>
        </p:txBody>
      </p:sp>
      <p:sp>
        <p:nvSpPr>
          <p:cNvPr id="51" name="Google Shape;51;p42"/>
          <p:cNvSpPr txBox="1">
            <a:spLocks noGrp="1"/>
          </p:cNvSpPr>
          <p:nvPr>
            <p:ph type="body" idx="3"/>
          </p:nvPr>
        </p:nvSpPr>
        <p:spPr>
          <a:xfrm>
            <a:off x="6193369" y="1143000"/>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a:t>Click to edit Master text styles</a:t>
            </a:r>
          </a:p>
        </p:txBody>
      </p:sp>
      <p:sp>
        <p:nvSpPr>
          <p:cNvPr id="52" name="Google Shape;52;p42"/>
          <p:cNvSpPr txBox="1">
            <a:spLocks noGrp="1"/>
          </p:cNvSpPr>
          <p:nvPr>
            <p:ph type="body" idx="4"/>
          </p:nvPr>
        </p:nvSpPr>
        <p:spPr>
          <a:xfrm>
            <a:off x="6193369" y="1828801"/>
            <a:ext cx="5389033" cy="42973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a:t>Click to edit Master text styles</a:t>
            </a:r>
          </a:p>
        </p:txBody>
      </p:sp>
      <p:sp>
        <p:nvSpPr>
          <p:cNvPr id="53" name="Google Shape;53;p4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876B645-A8E6-4028-9CF9-566910C5F87B}" type="datetime1">
              <a:rPr lang="en-US" smtClean="0"/>
              <a:t>1/4/2024</a:t>
            </a:fld>
            <a:endParaRPr lang="en-US"/>
          </a:p>
        </p:txBody>
      </p:sp>
      <p:sp>
        <p:nvSpPr>
          <p:cNvPr id="54" name="Google Shape;54;p4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39C8F75-6C54-4CF7-AD6F-5B3CBE83B35F}" type="slidenum">
              <a:rPr lang="en-US" smtClean="0"/>
              <a:t>‹#›</a:t>
            </a:fld>
            <a:endParaRPr lang="en-US"/>
          </a:p>
        </p:txBody>
      </p:sp>
      <p:sp>
        <p:nvSpPr>
          <p:cNvPr id="2" name="Google Shape;24;p38">
            <a:extLst>
              <a:ext uri="{FF2B5EF4-FFF2-40B4-BE49-F238E27FC236}">
                <a16:creationId xmlns:a16="http://schemas.microsoft.com/office/drawing/2014/main" id="{442E0D4F-5338-4F84-5A3D-58EE69297902}"/>
              </a:ext>
            </a:extLst>
          </p:cNvPr>
          <p:cNvSpPr txBox="1">
            <a:spLocks noGrp="1"/>
          </p:cNvSpPr>
          <p:nvPr>
            <p:ph type="ftr" idx="13"/>
          </p:nvPr>
        </p:nvSpPr>
        <p:spPr>
          <a:xfrm>
            <a:off x="4165600" y="6356353"/>
            <a:ext cx="3860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200">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Tree>
    <p:extLst>
      <p:ext uri="{BB962C8B-B14F-4D97-AF65-F5344CB8AC3E}">
        <p14:creationId xmlns:p14="http://schemas.microsoft.com/office/powerpoint/2010/main" val="87989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hỉ Tiêu đề" type="titleOnly">
  <p:cSld name="Chỉ Tiêu đề">
    <p:spTree>
      <p:nvGrpSpPr>
        <p:cNvPr id="1" name="Shape 56"/>
        <p:cNvGrpSpPr/>
        <p:nvPr/>
      </p:nvGrpSpPr>
      <p:grpSpPr>
        <a:xfrm>
          <a:off x="0" y="0"/>
          <a:ext cx="0" cy="0"/>
          <a:chOff x="0" y="0"/>
          <a:chExt cx="0" cy="0"/>
        </a:xfrm>
      </p:grpSpPr>
      <p:sp>
        <p:nvSpPr>
          <p:cNvPr id="57" name="Google Shape;57;p43"/>
          <p:cNvSpPr txBox="1">
            <a:spLocks noGrp="1"/>
          </p:cNvSpPr>
          <p:nvPr>
            <p:ph type="title"/>
          </p:nvPr>
        </p:nvSpPr>
        <p:spPr>
          <a:xfrm>
            <a:off x="1320800" y="152400"/>
            <a:ext cx="10261600" cy="71596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2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8" name="Google Shape;58;p4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6FECF1B-E273-4D0E-AEE6-5D6EEB034A51}" type="datetime1">
              <a:rPr lang="en-US" smtClean="0"/>
              <a:t>1/4/2024</a:t>
            </a:fld>
            <a:endParaRPr lang="en-US"/>
          </a:p>
        </p:txBody>
      </p:sp>
      <p:sp>
        <p:nvSpPr>
          <p:cNvPr id="59" name="Google Shape;59;p4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39C8F75-6C54-4CF7-AD6F-5B3CBE83B35F}" type="slidenum">
              <a:rPr lang="en-US" smtClean="0"/>
              <a:t>‹#›</a:t>
            </a:fld>
            <a:endParaRPr lang="en-US"/>
          </a:p>
        </p:txBody>
      </p:sp>
      <p:sp>
        <p:nvSpPr>
          <p:cNvPr id="2" name="Google Shape;24;p38">
            <a:extLst>
              <a:ext uri="{FF2B5EF4-FFF2-40B4-BE49-F238E27FC236}">
                <a16:creationId xmlns:a16="http://schemas.microsoft.com/office/drawing/2014/main" id="{8C33CF28-BF41-2AFE-D4FC-2F085807D06D}"/>
              </a:ext>
            </a:extLst>
          </p:cNvPr>
          <p:cNvSpPr txBox="1">
            <a:spLocks noGrp="1"/>
          </p:cNvSpPr>
          <p:nvPr>
            <p:ph type="ftr" idx="3"/>
          </p:nvPr>
        </p:nvSpPr>
        <p:spPr>
          <a:xfrm>
            <a:off x="4165600" y="6356353"/>
            <a:ext cx="3860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200">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Tree>
    <p:extLst>
      <p:ext uri="{BB962C8B-B14F-4D97-AF65-F5344CB8AC3E}">
        <p14:creationId xmlns:p14="http://schemas.microsoft.com/office/powerpoint/2010/main" val="2227578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rống" type="blank">
  <p:cSld name="Trống">
    <p:spTree>
      <p:nvGrpSpPr>
        <p:cNvPr id="1" name="Shape 61"/>
        <p:cNvGrpSpPr/>
        <p:nvPr/>
      </p:nvGrpSpPr>
      <p:grpSpPr>
        <a:xfrm>
          <a:off x="0" y="0"/>
          <a:ext cx="0" cy="0"/>
          <a:chOff x="0" y="0"/>
          <a:chExt cx="0" cy="0"/>
        </a:xfrm>
      </p:grpSpPr>
      <p:sp>
        <p:nvSpPr>
          <p:cNvPr id="62" name="Google Shape;62;p4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834ED8AA-FD87-437A-A7C0-3F41029DDC89}" type="datetime1">
              <a:rPr lang="en-US" smtClean="0"/>
              <a:t>1/4/2024</a:t>
            </a:fld>
            <a:endParaRPr lang="en-US"/>
          </a:p>
        </p:txBody>
      </p:sp>
      <p:sp>
        <p:nvSpPr>
          <p:cNvPr id="63" name="Google Shape;63;p4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39C8F75-6C54-4CF7-AD6F-5B3CBE83B35F}" type="slidenum">
              <a:rPr lang="en-US" smtClean="0"/>
              <a:t>‹#›</a:t>
            </a:fld>
            <a:endParaRPr lang="en-US"/>
          </a:p>
        </p:txBody>
      </p:sp>
      <p:sp>
        <p:nvSpPr>
          <p:cNvPr id="2" name="Google Shape;24;p38">
            <a:extLst>
              <a:ext uri="{FF2B5EF4-FFF2-40B4-BE49-F238E27FC236}">
                <a16:creationId xmlns:a16="http://schemas.microsoft.com/office/drawing/2014/main" id="{2AE67716-EC66-EBAB-6DC1-CC5743DADFF8}"/>
              </a:ext>
            </a:extLst>
          </p:cNvPr>
          <p:cNvSpPr txBox="1">
            <a:spLocks noGrp="1"/>
          </p:cNvSpPr>
          <p:nvPr>
            <p:ph type="ftr" idx="3"/>
          </p:nvPr>
        </p:nvSpPr>
        <p:spPr>
          <a:xfrm>
            <a:off x="4165600" y="6356353"/>
            <a:ext cx="3860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200">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Tree>
    <p:extLst>
      <p:ext uri="{BB962C8B-B14F-4D97-AF65-F5344CB8AC3E}">
        <p14:creationId xmlns:p14="http://schemas.microsoft.com/office/powerpoint/2010/main" val="331995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ội dung với Chú thích" type="objTx">
  <p:cSld name="Nội dung với Chú thích">
    <p:spTree>
      <p:nvGrpSpPr>
        <p:cNvPr id="1" name="Shape 65"/>
        <p:cNvGrpSpPr/>
        <p:nvPr/>
      </p:nvGrpSpPr>
      <p:grpSpPr>
        <a:xfrm>
          <a:off x="0" y="0"/>
          <a:ext cx="0" cy="0"/>
          <a:chOff x="0" y="0"/>
          <a:chExt cx="0" cy="0"/>
        </a:xfrm>
      </p:grpSpPr>
      <p:sp>
        <p:nvSpPr>
          <p:cNvPr id="66" name="Google Shape;66;p45"/>
          <p:cNvSpPr txBox="1">
            <a:spLocks noGrp="1"/>
          </p:cNvSpPr>
          <p:nvPr>
            <p:ph type="title"/>
          </p:nvPr>
        </p:nvSpPr>
        <p:spPr>
          <a:xfrm>
            <a:off x="609601" y="1079500"/>
            <a:ext cx="4011084" cy="7493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7" name="Google Shape;67;p45"/>
          <p:cNvSpPr txBox="1">
            <a:spLocks noGrp="1"/>
          </p:cNvSpPr>
          <p:nvPr>
            <p:ph type="body" idx="1"/>
          </p:nvPr>
        </p:nvSpPr>
        <p:spPr>
          <a:xfrm>
            <a:off x="4766735" y="1066803"/>
            <a:ext cx="6815667" cy="50593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pPr lvl="0"/>
            <a:r>
              <a:rPr lang="en-US"/>
              <a:t>Click to edit Master text styles</a:t>
            </a:r>
          </a:p>
        </p:txBody>
      </p:sp>
      <p:sp>
        <p:nvSpPr>
          <p:cNvPr id="68" name="Google Shape;68;p45"/>
          <p:cNvSpPr txBox="1">
            <a:spLocks noGrp="1"/>
          </p:cNvSpPr>
          <p:nvPr>
            <p:ph type="body" idx="2"/>
          </p:nvPr>
        </p:nvSpPr>
        <p:spPr>
          <a:xfrm>
            <a:off x="609601" y="1905000"/>
            <a:ext cx="4011084" cy="42211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a:t>Click to edit Master text styles</a:t>
            </a:r>
          </a:p>
        </p:txBody>
      </p:sp>
      <p:sp>
        <p:nvSpPr>
          <p:cNvPr id="69" name="Google Shape;69;p4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C06D436-3B95-4550-B9F6-8D882CB4EE0D}" type="datetime1">
              <a:rPr lang="en-US" smtClean="0"/>
              <a:t>1/4/2024</a:t>
            </a:fld>
            <a:endParaRPr lang="en-US"/>
          </a:p>
        </p:txBody>
      </p:sp>
      <p:sp>
        <p:nvSpPr>
          <p:cNvPr id="70" name="Google Shape;70;p4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39C8F75-6C54-4CF7-AD6F-5B3CBE83B35F}" type="slidenum">
              <a:rPr lang="en-US" smtClean="0"/>
              <a:t>‹#›</a:t>
            </a:fld>
            <a:endParaRPr lang="en-US"/>
          </a:p>
        </p:txBody>
      </p:sp>
      <p:sp>
        <p:nvSpPr>
          <p:cNvPr id="2" name="Google Shape;24;p38">
            <a:extLst>
              <a:ext uri="{FF2B5EF4-FFF2-40B4-BE49-F238E27FC236}">
                <a16:creationId xmlns:a16="http://schemas.microsoft.com/office/drawing/2014/main" id="{9DD2C9F7-BAA5-03E6-E902-57932A59AC1D}"/>
              </a:ext>
            </a:extLst>
          </p:cNvPr>
          <p:cNvSpPr txBox="1">
            <a:spLocks noGrp="1"/>
          </p:cNvSpPr>
          <p:nvPr>
            <p:ph type="ftr" idx="3"/>
          </p:nvPr>
        </p:nvSpPr>
        <p:spPr>
          <a:xfrm>
            <a:off x="4165600" y="6356353"/>
            <a:ext cx="3860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200">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Tree>
    <p:extLst>
      <p:ext uri="{BB962C8B-B14F-4D97-AF65-F5344CB8AC3E}">
        <p14:creationId xmlns:p14="http://schemas.microsoft.com/office/powerpoint/2010/main" val="1076018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êu đề và Văn bản Dọc" type="vertTx">
  <p:cSld name="Tiêu đề và Văn bản Dọc">
    <p:spTree>
      <p:nvGrpSpPr>
        <p:cNvPr id="1" name="Shape 79"/>
        <p:cNvGrpSpPr/>
        <p:nvPr/>
      </p:nvGrpSpPr>
      <p:grpSpPr>
        <a:xfrm>
          <a:off x="0" y="0"/>
          <a:ext cx="0" cy="0"/>
          <a:chOff x="0" y="0"/>
          <a:chExt cx="0" cy="0"/>
        </a:xfrm>
      </p:grpSpPr>
      <p:sp>
        <p:nvSpPr>
          <p:cNvPr id="80" name="Google Shape;80;p47"/>
          <p:cNvSpPr txBox="1">
            <a:spLocks noGrp="1"/>
          </p:cNvSpPr>
          <p:nvPr>
            <p:ph type="title"/>
          </p:nvPr>
        </p:nvSpPr>
        <p:spPr>
          <a:xfrm>
            <a:off x="1320800" y="152400"/>
            <a:ext cx="10261600" cy="71596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1" name="Google Shape;81;p47"/>
          <p:cNvSpPr txBox="1">
            <a:spLocks noGrp="1"/>
          </p:cNvSpPr>
          <p:nvPr>
            <p:ph type="body" idx="1"/>
          </p:nvPr>
        </p:nvSpPr>
        <p:spPr>
          <a:xfrm rot="5400000">
            <a:off x="3604420" y="-1851818"/>
            <a:ext cx="4983163" cy="109728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Click to edit Master text styles</a:t>
            </a:r>
          </a:p>
        </p:txBody>
      </p:sp>
      <p:sp>
        <p:nvSpPr>
          <p:cNvPr id="82" name="Google Shape;82;p4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103081A-543F-4BAA-BDB7-23FC0BD3D5AC}" type="datetime1">
              <a:rPr lang="en-US" smtClean="0"/>
              <a:t>1/4/2024</a:t>
            </a:fld>
            <a:endParaRPr lang="en-US"/>
          </a:p>
        </p:txBody>
      </p:sp>
      <p:sp>
        <p:nvSpPr>
          <p:cNvPr id="83" name="Google Shape;83;p4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39C8F75-6C54-4CF7-AD6F-5B3CBE83B35F}" type="slidenum">
              <a:rPr lang="en-US" smtClean="0"/>
              <a:t>‹#›</a:t>
            </a:fld>
            <a:endParaRPr lang="en-US"/>
          </a:p>
        </p:txBody>
      </p:sp>
      <p:sp>
        <p:nvSpPr>
          <p:cNvPr id="2" name="Google Shape;24;p38">
            <a:extLst>
              <a:ext uri="{FF2B5EF4-FFF2-40B4-BE49-F238E27FC236}">
                <a16:creationId xmlns:a16="http://schemas.microsoft.com/office/drawing/2014/main" id="{4A54F835-ED1D-EAE3-C766-ED7FF063964A}"/>
              </a:ext>
            </a:extLst>
          </p:cNvPr>
          <p:cNvSpPr txBox="1">
            <a:spLocks noGrp="1"/>
          </p:cNvSpPr>
          <p:nvPr>
            <p:ph type="ftr" idx="3"/>
          </p:nvPr>
        </p:nvSpPr>
        <p:spPr>
          <a:xfrm>
            <a:off x="4165600" y="6356353"/>
            <a:ext cx="3860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200">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Tree>
    <p:extLst>
      <p:ext uri="{BB962C8B-B14F-4D97-AF65-F5344CB8AC3E}">
        <p14:creationId xmlns:p14="http://schemas.microsoft.com/office/powerpoint/2010/main" val="2860827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êu đề Dọc và Văn bản" type="vertTitleAndTx">
  <p:cSld name="Tiêu đề Dọc và Văn bản">
    <p:spTree>
      <p:nvGrpSpPr>
        <p:cNvPr id="1" name="Shape 85"/>
        <p:cNvGrpSpPr/>
        <p:nvPr/>
      </p:nvGrpSpPr>
      <p:grpSpPr>
        <a:xfrm>
          <a:off x="0" y="0"/>
          <a:ext cx="0" cy="0"/>
          <a:chOff x="0" y="0"/>
          <a:chExt cx="0" cy="0"/>
        </a:xfrm>
      </p:grpSpPr>
      <p:sp>
        <p:nvSpPr>
          <p:cNvPr id="86" name="Google Shape;86;p48"/>
          <p:cNvSpPr txBox="1">
            <a:spLocks noGrp="1"/>
          </p:cNvSpPr>
          <p:nvPr>
            <p:ph type="title"/>
          </p:nvPr>
        </p:nvSpPr>
        <p:spPr>
          <a:xfrm rot="5400000">
            <a:off x="7681120" y="2224882"/>
            <a:ext cx="5059363"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2000"/>
              <a:buFont typeface="Arial"/>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7" name="Google Shape;87;p48"/>
          <p:cNvSpPr txBox="1">
            <a:spLocks noGrp="1"/>
          </p:cNvSpPr>
          <p:nvPr>
            <p:ph type="body" idx="1"/>
          </p:nvPr>
        </p:nvSpPr>
        <p:spPr>
          <a:xfrm rot="5400000">
            <a:off x="2093120" y="-416718"/>
            <a:ext cx="5059363" cy="80264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Click to edit Master text styles</a:t>
            </a:r>
          </a:p>
        </p:txBody>
      </p:sp>
      <p:sp>
        <p:nvSpPr>
          <p:cNvPr id="88" name="Google Shape;88;p4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D720392-8860-4EAC-B79B-BE320CF5F441}" type="datetime1">
              <a:rPr lang="en-US" smtClean="0"/>
              <a:t>1/4/2024</a:t>
            </a:fld>
            <a:endParaRPr lang="en-US"/>
          </a:p>
        </p:txBody>
      </p:sp>
      <p:sp>
        <p:nvSpPr>
          <p:cNvPr id="89" name="Google Shape;89;p4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39C8F75-6C54-4CF7-AD6F-5B3CBE83B35F}" type="slidenum">
              <a:rPr lang="en-US" smtClean="0"/>
              <a:t>‹#›</a:t>
            </a:fld>
            <a:endParaRPr lang="en-US"/>
          </a:p>
        </p:txBody>
      </p:sp>
      <p:sp>
        <p:nvSpPr>
          <p:cNvPr id="2" name="Google Shape;24;p38">
            <a:extLst>
              <a:ext uri="{FF2B5EF4-FFF2-40B4-BE49-F238E27FC236}">
                <a16:creationId xmlns:a16="http://schemas.microsoft.com/office/drawing/2014/main" id="{D63399DD-F165-2C36-EB4B-1BB13CC125FD}"/>
              </a:ext>
            </a:extLst>
          </p:cNvPr>
          <p:cNvSpPr txBox="1">
            <a:spLocks noGrp="1"/>
          </p:cNvSpPr>
          <p:nvPr>
            <p:ph type="ftr" idx="3"/>
          </p:nvPr>
        </p:nvSpPr>
        <p:spPr>
          <a:xfrm>
            <a:off x="4165600" y="6356353"/>
            <a:ext cx="3860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200">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Tree>
    <p:extLst>
      <p:ext uri="{BB962C8B-B14F-4D97-AF65-F5344CB8AC3E}">
        <p14:creationId xmlns:p14="http://schemas.microsoft.com/office/powerpoint/2010/main" val="376313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7"/>
          <p:cNvSpPr/>
          <p:nvPr/>
        </p:nvSpPr>
        <p:spPr>
          <a:xfrm>
            <a:off x="0" y="0"/>
            <a:ext cx="12192000" cy="990600"/>
          </a:xfrm>
          <a:prstGeom prst="rect">
            <a:avLst/>
          </a:prstGeom>
          <a:gradFill>
            <a:gsLst>
              <a:gs pos="0">
                <a:srgbClr val="FF7171"/>
              </a:gs>
              <a:gs pos="44000">
                <a:srgbClr val="BE1212"/>
              </a:gs>
              <a:gs pos="100000">
                <a:srgbClr val="580000"/>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 name="Google Shape;11;p37"/>
          <p:cNvSpPr txBox="1"/>
          <p:nvPr/>
        </p:nvSpPr>
        <p:spPr>
          <a:xfrm rot="5400000">
            <a:off x="5600700" y="-5600700"/>
            <a:ext cx="990600" cy="12192000"/>
          </a:xfrm>
          <a:prstGeom prst="rect">
            <a:avLst/>
          </a:prstGeom>
          <a:solidFill>
            <a:schemeClr val="accent1">
              <a:lumMod val="5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 name="Google Shape;12;p37"/>
          <p:cNvSpPr txBox="1">
            <a:spLocks noGrp="1"/>
          </p:cNvSpPr>
          <p:nvPr>
            <p:ph type="title"/>
          </p:nvPr>
        </p:nvSpPr>
        <p:spPr>
          <a:xfrm>
            <a:off x="1320800" y="152400"/>
            <a:ext cx="10261600" cy="715962"/>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37"/>
          <p:cNvSpPr txBox="1">
            <a:spLocks noGrp="1"/>
          </p:cNvSpPr>
          <p:nvPr>
            <p:ph type="body" idx="1"/>
          </p:nvPr>
        </p:nvSpPr>
        <p:spPr>
          <a:xfrm>
            <a:off x="609600" y="1143003"/>
            <a:ext cx="10972800" cy="49831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 name="Google Shape;14;p3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6DCAF4D4-A40A-411E-B1EB-DDA6CBB4001F}" type="datetime1">
              <a:rPr lang="en-US" smtClean="0"/>
              <a:t>1/4/2024</a:t>
            </a:fld>
            <a:endParaRPr lang="en-US"/>
          </a:p>
        </p:txBody>
      </p:sp>
      <p:sp>
        <p:nvSpPr>
          <p:cNvPr id="15" name="Google Shape;15;p3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fld id="{539C8F75-6C54-4CF7-AD6F-5B3CBE83B35F}" type="slidenum">
              <a:rPr lang="en-US" smtClean="0"/>
              <a:t>‹#›</a:t>
            </a:fld>
            <a:endParaRPr lang="en-US"/>
          </a:p>
        </p:txBody>
      </p:sp>
      <p:pic>
        <p:nvPicPr>
          <p:cNvPr id="3" name="Picture 2">
            <a:extLst>
              <a:ext uri="{FF2B5EF4-FFF2-40B4-BE49-F238E27FC236}">
                <a16:creationId xmlns:a16="http://schemas.microsoft.com/office/drawing/2014/main" id="{9466B583-8723-D88B-F95F-6395BFBB4558}"/>
              </a:ext>
            </a:extLst>
          </p:cNvPr>
          <p:cNvPicPr>
            <a:picLocks noChangeAspect="1"/>
          </p:cNvPicPr>
          <p:nvPr/>
        </p:nvPicPr>
        <p:blipFill>
          <a:blip r:embed="rId10"/>
          <a:stretch>
            <a:fillRect/>
          </a:stretch>
        </p:blipFill>
        <p:spPr>
          <a:xfrm>
            <a:off x="242278" y="114300"/>
            <a:ext cx="801431" cy="762000"/>
          </a:xfrm>
          <a:prstGeom prst="rect">
            <a:avLst/>
          </a:prstGeom>
        </p:spPr>
      </p:pic>
      <p:sp>
        <p:nvSpPr>
          <p:cNvPr id="4" name="Google Shape;24;p38">
            <a:extLst>
              <a:ext uri="{FF2B5EF4-FFF2-40B4-BE49-F238E27FC236}">
                <a16:creationId xmlns:a16="http://schemas.microsoft.com/office/drawing/2014/main" id="{BA10C605-56FF-EB43-18E6-2CCAA2A76FF9}"/>
              </a:ext>
            </a:extLst>
          </p:cNvPr>
          <p:cNvSpPr txBox="1">
            <a:spLocks noGrp="1"/>
          </p:cNvSpPr>
          <p:nvPr>
            <p:ph type="ftr" idx="3"/>
          </p:nvPr>
        </p:nvSpPr>
        <p:spPr>
          <a:xfrm>
            <a:off x="4165600" y="6356353"/>
            <a:ext cx="3860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200">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Tree>
    <p:extLst>
      <p:ext uri="{BB962C8B-B14F-4D97-AF65-F5344CB8AC3E}">
        <p14:creationId xmlns:p14="http://schemas.microsoft.com/office/powerpoint/2010/main" val="2090459450"/>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70" r:id="rId7"/>
    <p:sldLayoutId id="2147483671" r:id="rId8"/>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www.incbtech.com/articles/17-paranormal-electronic/333-white-noise-generator-art078.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5786-8C79-2C51-3721-36E6740D6918}"/>
              </a:ext>
            </a:extLst>
          </p:cNvPr>
          <p:cNvSpPr>
            <a:spLocks noGrp="1"/>
          </p:cNvSpPr>
          <p:nvPr>
            <p:ph type="ctrTitle"/>
          </p:nvPr>
        </p:nvSpPr>
        <p:spPr>
          <a:xfrm>
            <a:off x="749559" y="1539263"/>
            <a:ext cx="10874829" cy="2561355"/>
          </a:xfrm>
        </p:spPr>
        <p:txBody>
          <a:bodyPr>
            <a:noAutofit/>
          </a:bodyPr>
          <a:lstStyle/>
          <a:p>
            <a:pPr>
              <a:spcAft>
                <a:spcPts val="600"/>
              </a:spcAft>
            </a:pPr>
            <a:r>
              <a:rPr lang="en-US" sz="2800" b="1">
                <a:effectLst/>
                <a:latin typeface="+mn-lt"/>
                <a:ea typeface="Aptos" panose="020B0004020202020204" pitchFamily="34" charset="0"/>
                <a:cs typeface="Cordia New" panose="020B0304020202020204" pitchFamily="34" charset="-34"/>
              </a:rPr>
              <a:t>THIẾT KẾ MẠCH ĐIỆN VÀ ĐÁNH GIÁ </a:t>
            </a:r>
            <a:r>
              <a:rPr lang="vi-VN" sz="2800" b="1">
                <a:effectLst/>
                <a:latin typeface="+mn-lt"/>
                <a:ea typeface="Aptos" panose="020B0004020202020204" pitchFamily="34" charset="0"/>
                <a:cs typeface="Cordia New" panose="020B0304020202020204" pitchFamily="34" charset="-34"/>
              </a:rPr>
              <a:t/>
            </a:r>
            <a:br>
              <a:rPr lang="vi-VN" sz="2800" b="1">
                <a:effectLst/>
                <a:latin typeface="+mn-lt"/>
                <a:ea typeface="Aptos" panose="020B0004020202020204" pitchFamily="34" charset="0"/>
                <a:cs typeface="Cordia New" panose="020B0304020202020204" pitchFamily="34" charset="-34"/>
              </a:rPr>
            </a:br>
            <a:r>
              <a:rPr lang="en-US" sz="2800" b="1">
                <a:effectLst/>
                <a:latin typeface="+mn-lt"/>
                <a:ea typeface="Aptos" panose="020B0004020202020204" pitchFamily="34" charset="0"/>
                <a:cs typeface="Cordia New" panose="020B0304020202020204" pitchFamily="34" charset="-34"/>
              </a:rPr>
              <a:t>MỨC ĐỘ BẢO MẬT CỦA BỘ SINH SỐ NGẪU NHIÊN </a:t>
            </a:r>
            <a:r>
              <a:rPr lang="vi-VN" sz="2800" b="1">
                <a:effectLst/>
                <a:latin typeface="+mn-lt"/>
                <a:ea typeface="Aptos" panose="020B0004020202020204" pitchFamily="34" charset="0"/>
                <a:cs typeface="Cordia New" panose="020B0304020202020204" pitchFamily="34" charset="-34"/>
              </a:rPr>
              <a:t/>
            </a:r>
            <a:br>
              <a:rPr lang="vi-VN" sz="2800" b="1">
                <a:effectLst/>
                <a:latin typeface="+mn-lt"/>
                <a:ea typeface="Aptos" panose="020B0004020202020204" pitchFamily="34" charset="0"/>
                <a:cs typeface="Cordia New" panose="020B0304020202020204" pitchFamily="34" charset="-34"/>
              </a:rPr>
            </a:br>
            <a:r>
              <a:rPr lang="en-US" sz="2800" b="1">
                <a:effectLst/>
                <a:latin typeface="+mn-lt"/>
                <a:ea typeface="Aptos" panose="020B0004020202020204" pitchFamily="34" charset="0"/>
                <a:cs typeface="Cordia New" panose="020B0304020202020204" pitchFamily="34" charset="-34"/>
              </a:rPr>
              <a:t>TRÊN CÁC LINH KIỆN RỜI RẠC VÀ TÍCH HỢP VÀO HỆ THỐNG VI XỬ LÝ MICROBLAZE</a:t>
            </a:r>
            <a:endParaRPr lang="en-US" sz="2800" dirty="0">
              <a:latin typeface="+mn-lt"/>
            </a:endParaRPr>
          </a:p>
        </p:txBody>
      </p:sp>
      <p:sp>
        <p:nvSpPr>
          <p:cNvPr id="3" name="Subtitle 2">
            <a:extLst>
              <a:ext uri="{FF2B5EF4-FFF2-40B4-BE49-F238E27FC236}">
                <a16:creationId xmlns:a16="http://schemas.microsoft.com/office/drawing/2014/main" id="{DCD425A5-C657-276E-4889-DB4439D9C50A}"/>
              </a:ext>
            </a:extLst>
          </p:cNvPr>
          <p:cNvSpPr>
            <a:spLocks noGrp="1"/>
          </p:cNvSpPr>
          <p:nvPr>
            <p:ph type="subTitle" idx="1"/>
          </p:nvPr>
        </p:nvSpPr>
        <p:spPr>
          <a:xfrm>
            <a:off x="3177073" y="4130777"/>
            <a:ext cx="1807029" cy="459408"/>
          </a:xfrm>
        </p:spPr>
        <p:txBody>
          <a:bodyPr/>
          <a:lstStyle/>
          <a:p>
            <a:pPr marL="0" lvl="0" indent="0" algn="l" rtl="0">
              <a:lnSpc>
                <a:spcPct val="100000"/>
              </a:lnSpc>
              <a:spcBef>
                <a:spcPts val="0"/>
              </a:spcBef>
              <a:spcAft>
                <a:spcPts val="0"/>
              </a:spcAft>
              <a:buClr>
                <a:schemeClr val="dk1"/>
              </a:buClr>
              <a:buSzPts val="2200"/>
              <a:buNone/>
            </a:pPr>
            <a:r>
              <a:rPr lang="en-US" b="1">
                <a:solidFill>
                  <a:schemeClr val="dk1"/>
                </a:solidFill>
                <a:latin typeface="+mn-lt"/>
                <a:sym typeface="Calibri"/>
              </a:rPr>
              <a:t>Giảng viên</a:t>
            </a:r>
            <a:r>
              <a:rPr lang="vi-VN" b="1">
                <a:solidFill>
                  <a:schemeClr val="dk1"/>
                </a:solidFill>
                <a:latin typeface="+mn-lt"/>
                <a:sym typeface="Calibri"/>
              </a:rPr>
              <a:t> :</a:t>
            </a:r>
            <a:endParaRPr lang="en-US" b="0" strike="noStrike">
              <a:solidFill>
                <a:schemeClr val="dk1"/>
              </a:solidFill>
              <a:latin typeface="+mn-lt"/>
              <a:sym typeface="Calibri"/>
            </a:endParaRPr>
          </a:p>
        </p:txBody>
      </p:sp>
      <p:sp>
        <p:nvSpPr>
          <p:cNvPr id="4" name="TextBox 3">
            <a:extLst>
              <a:ext uri="{FF2B5EF4-FFF2-40B4-BE49-F238E27FC236}">
                <a16:creationId xmlns:a16="http://schemas.microsoft.com/office/drawing/2014/main" id="{5B4CFA02-F7FF-19FF-FFC5-9239C8E80A44}"/>
              </a:ext>
            </a:extLst>
          </p:cNvPr>
          <p:cNvSpPr txBox="1"/>
          <p:nvPr/>
        </p:nvSpPr>
        <p:spPr>
          <a:xfrm>
            <a:off x="6445121" y="4130777"/>
            <a:ext cx="2827176" cy="784830"/>
          </a:xfrm>
          <a:prstGeom prst="rect">
            <a:avLst/>
          </a:prstGeom>
          <a:noFill/>
        </p:spPr>
        <p:txBody>
          <a:bodyPr wrap="square" rtlCol="0">
            <a:spAutoFit/>
          </a:bodyPr>
          <a:lstStyle/>
          <a:p>
            <a:pPr marL="0" marR="0" lvl="0" indent="0" algn="l" rtl="0">
              <a:lnSpc>
                <a:spcPct val="100000"/>
              </a:lnSpc>
              <a:spcBef>
                <a:spcPts val="0"/>
              </a:spcBef>
              <a:spcAft>
                <a:spcPts val="600"/>
              </a:spcAft>
              <a:buClr>
                <a:schemeClr val="dk1"/>
              </a:buClr>
              <a:buSzPct val="79279"/>
              <a:buFont typeface="Arial"/>
              <a:buNone/>
            </a:pPr>
            <a:r>
              <a:rPr lang="vi-VN" sz="2000" b="1">
                <a:solidFill>
                  <a:schemeClr val="dk1"/>
                </a:solidFill>
                <a:latin typeface="+mn-lt"/>
                <a:ea typeface="Calibri"/>
                <a:cs typeface="Calibri"/>
                <a:sym typeface="Calibri"/>
              </a:rPr>
              <a:t>GS.TS. Trần Xuân Tú</a:t>
            </a:r>
            <a:endParaRPr lang="vi-VN" sz="2000" b="1" i="0" u="none" strike="noStrike" cap="none">
              <a:solidFill>
                <a:schemeClr val="dk1"/>
              </a:solidFill>
              <a:latin typeface="+mn-lt"/>
              <a:ea typeface="Calibri"/>
              <a:cs typeface="Calibri"/>
              <a:sym typeface="Calibri"/>
            </a:endParaRPr>
          </a:p>
          <a:p>
            <a:pPr>
              <a:spcAft>
                <a:spcPts val="600"/>
              </a:spcAft>
              <a:buClr>
                <a:schemeClr val="dk1"/>
              </a:buClr>
              <a:buSzPct val="108108"/>
            </a:pPr>
            <a:r>
              <a:rPr lang="en-US" sz="2000" b="1" i="0" u="none" strike="noStrike" cap="none">
                <a:solidFill>
                  <a:schemeClr val="dk1"/>
                </a:solidFill>
                <a:latin typeface="+mn-lt"/>
                <a:ea typeface="Calibri"/>
                <a:cs typeface="Calibri"/>
                <a:sym typeface="Calibri"/>
              </a:rPr>
              <a:t>TS. </a:t>
            </a:r>
            <a:r>
              <a:rPr lang="vi-VN" sz="2000" b="1" i="0" u="none" strike="noStrike" cap="none">
                <a:solidFill>
                  <a:schemeClr val="dk1"/>
                </a:solidFill>
                <a:latin typeface="+mn-lt"/>
                <a:ea typeface="Calibri"/>
                <a:cs typeface="Calibri"/>
                <a:sym typeface="Calibri"/>
              </a:rPr>
              <a:t>Bùi Duy Hiếu</a:t>
            </a:r>
          </a:p>
        </p:txBody>
      </p:sp>
      <p:sp>
        <p:nvSpPr>
          <p:cNvPr id="5" name="TextBox 4">
            <a:extLst>
              <a:ext uri="{FF2B5EF4-FFF2-40B4-BE49-F238E27FC236}">
                <a16:creationId xmlns:a16="http://schemas.microsoft.com/office/drawing/2014/main" id="{DFD864E4-68E4-7C4A-59A6-AB4BA421E7E7}"/>
              </a:ext>
            </a:extLst>
          </p:cNvPr>
          <p:cNvSpPr txBox="1"/>
          <p:nvPr/>
        </p:nvSpPr>
        <p:spPr>
          <a:xfrm>
            <a:off x="6445121" y="5167745"/>
            <a:ext cx="4769498" cy="1938992"/>
          </a:xfrm>
          <a:prstGeom prst="rect">
            <a:avLst/>
          </a:prstGeom>
          <a:noFill/>
        </p:spPr>
        <p:txBody>
          <a:bodyPr wrap="square" rtlCol="0">
            <a:spAutoFit/>
          </a:bodyPr>
          <a:lstStyle/>
          <a:p>
            <a:pPr marL="0" marR="0" lvl="0" indent="0" algn="l" rtl="0">
              <a:lnSpc>
                <a:spcPct val="100000"/>
              </a:lnSpc>
              <a:spcBef>
                <a:spcPts val="0"/>
              </a:spcBef>
              <a:spcAft>
                <a:spcPts val="600"/>
              </a:spcAft>
              <a:buNone/>
            </a:pPr>
            <a:r>
              <a:rPr lang="vi-VN" sz="2000" b="1" i="0" u="none" strike="noStrike" cap="none">
                <a:solidFill>
                  <a:srgbClr val="000000"/>
                </a:solidFill>
                <a:latin typeface="+mn-lt"/>
                <a:ea typeface="Calibri"/>
                <a:cs typeface="Calibri"/>
                <a:sym typeface="Calibri"/>
              </a:rPr>
              <a:t>Võ Tá Phong </a:t>
            </a:r>
          </a:p>
          <a:p>
            <a:pPr marL="0" marR="0" lvl="0" indent="0" algn="l" rtl="0">
              <a:lnSpc>
                <a:spcPct val="100000"/>
              </a:lnSpc>
              <a:spcBef>
                <a:spcPts val="0"/>
              </a:spcBef>
              <a:spcAft>
                <a:spcPts val="600"/>
              </a:spcAft>
              <a:buNone/>
            </a:pPr>
            <a:r>
              <a:rPr lang="vi-VN" sz="2000" b="1">
                <a:latin typeface="+mn-lt"/>
                <a:ea typeface="Calibri"/>
                <a:cs typeface="Calibri"/>
                <a:sym typeface="Calibri"/>
              </a:rPr>
              <a:t>Phạm Thành Nam</a:t>
            </a:r>
          </a:p>
          <a:p>
            <a:pPr marL="0" marR="0" lvl="0" indent="0" algn="l" rtl="0">
              <a:lnSpc>
                <a:spcPct val="100000"/>
              </a:lnSpc>
              <a:spcBef>
                <a:spcPts val="0"/>
              </a:spcBef>
              <a:spcAft>
                <a:spcPts val="600"/>
              </a:spcAft>
              <a:buNone/>
            </a:pPr>
            <a:r>
              <a:rPr lang="vi-VN" sz="2000" b="1" i="0" u="none" strike="noStrike" cap="none">
                <a:solidFill>
                  <a:srgbClr val="000000"/>
                </a:solidFill>
                <a:latin typeface="+mn-lt"/>
                <a:ea typeface="Calibri"/>
                <a:cs typeface="Calibri"/>
                <a:sym typeface="Calibri"/>
              </a:rPr>
              <a:t>Bùi Thị Quỳnh Nga</a:t>
            </a:r>
          </a:p>
          <a:p>
            <a:pPr marL="0" marR="0" lvl="0" indent="0" algn="l" rtl="0">
              <a:lnSpc>
                <a:spcPct val="100000"/>
              </a:lnSpc>
              <a:spcBef>
                <a:spcPts val="0"/>
              </a:spcBef>
              <a:spcAft>
                <a:spcPts val="600"/>
              </a:spcAft>
              <a:buNone/>
            </a:pPr>
            <a:r>
              <a:rPr lang="vi-VN" sz="2000" b="1" i="0" u="none" strike="noStrike" cap="none">
                <a:solidFill>
                  <a:srgbClr val="000000"/>
                </a:solidFill>
                <a:latin typeface="+mn-lt"/>
                <a:ea typeface="Calibri"/>
                <a:cs typeface="Calibri"/>
                <a:sym typeface="Calibri"/>
              </a:rPr>
              <a:t>Phạm Thị Huyền Trang</a:t>
            </a:r>
          </a:p>
          <a:p>
            <a:endParaRPr lang="en-US" sz="2000">
              <a:latin typeface="+mn-lt"/>
            </a:endParaRPr>
          </a:p>
        </p:txBody>
      </p:sp>
      <p:sp>
        <p:nvSpPr>
          <p:cNvPr id="7" name="Slide Number Placeholder 6">
            <a:extLst>
              <a:ext uri="{FF2B5EF4-FFF2-40B4-BE49-F238E27FC236}">
                <a16:creationId xmlns:a16="http://schemas.microsoft.com/office/drawing/2014/main" id="{F77279A8-CE48-CD7C-53C6-4D1ED31FD94D}"/>
              </a:ext>
            </a:extLst>
          </p:cNvPr>
          <p:cNvSpPr>
            <a:spLocks noGrp="1"/>
          </p:cNvSpPr>
          <p:nvPr>
            <p:ph type="sldNum" idx="12"/>
          </p:nvPr>
        </p:nvSpPr>
        <p:spPr/>
        <p:txBody>
          <a:bodyPr/>
          <a:lstStyle/>
          <a:p>
            <a:fld id="{539C8F75-6C54-4CF7-AD6F-5B3CBE83B35F}" type="slidenum">
              <a:rPr lang="en-US" smtClean="0"/>
              <a:t>1</a:t>
            </a:fld>
            <a:endParaRPr lang="en-US"/>
          </a:p>
        </p:txBody>
      </p:sp>
      <p:sp>
        <p:nvSpPr>
          <p:cNvPr id="8" name="TextBox 7">
            <a:extLst>
              <a:ext uri="{FF2B5EF4-FFF2-40B4-BE49-F238E27FC236}">
                <a16:creationId xmlns:a16="http://schemas.microsoft.com/office/drawing/2014/main" id="{7CF1B8E0-4AB4-1212-C16A-A6D336CF98B9}"/>
              </a:ext>
            </a:extLst>
          </p:cNvPr>
          <p:cNvSpPr txBox="1"/>
          <p:nvPr/>
        </p:nvSpPr>
        <p:spPr>
          <a:xfrm>
            <a:off x="3177073" y="5097701"/>
            <a:ext cx="2249334" cy="707886"/>
          </a:xfrm>
          <a:prstGeom prst="rect">
            <a:avLst/>
          </a:prstGeom>
          <a:noFill/>
        </p:spPr>
        <p:txBody>
          <a:bodyPr wrap="none" rtlCol="0">
            <a:spAutoFit/>
          </a:bodyPr>
          <a:lstStyle/>
          <a:p>
            <a:r>
              <a:rPr lang="vi-VN" sz="2000" b="1">
                <a:solidFill>
                  <a:schemeClr val="dk1"/>
                </a:solidFill>
                <a:latin typeface="+mn-lt"/>
                <a:sym typeface="Calibri"/>
              </a:rPr>
              <a:t>Nhóm s</a:t>
            </a:r>
            <a:r>
              <a:rPr lang="en-US" sz="2000" b="1">
                <a:solidFill>
                  <a:schemeClr val="dk1"/>
                </a:solidFill>
                <a:latin typeface="+mn-lt"/>
                <a:sym typeface="Calibri"/>
              </a:rPr>
              <a:t>inh viên :</a:t>
            </a:r>
            <a:endParaRPr lang="en-US" sz="2000">
              <a:latin typeface="+mn-lt"/>
              <a:sym typeface="Calibri"/>
            </a:endParaRPr>
          </a:p>
          <a:p>
            <a:endParaRPr lang="en-US" sz="2000"/>
          </a:p>
        </p:txBody>
      </p:sp>
    </p:spTree>
    <p:extLst>
      <p:ext uri="{BB962C8B-B14F-4D97-AF65-F5344CB8AC3E}">
        <p14:creationId xmlns:p14="http://schemas.microsoft.com/office/powerpoint/2010/main" val="1701716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350ADAD-5C4C-FBAE-9BAA-53AC20DDA21D}"/>
              </a:ext>
            </a:extLst>
          </p:cNvPr>
          <p:cNvSpPr/>
          <p:nvPr/>
        </p:nvSpPr>
        <p:spPr>
          <a:xfrm>
            <a:off x="3598656" y="1534335"/>
            <a:ext cx="3766307"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tx1"/>
                </a:solidFill>
              </a:rPr>
              <a:t>Tạo Block Design</a:t>
            </a:r>
            <a:endParaRPr lang="en-US" sz="1600" dirty="0">
              <a:solidFill>
                <a:schemeClr val="tx1"/>
              </a:solidFill>
            </a:endParaRPr>
          </a:p>
        </p:txBody>
      </p:sp>
      <p:sp>
        <p:nvSpPr>
          <p:cNvPr id="20" name="Rectangle 19">
            <a:extLst>
              <a:ext uri="{FF2B5EF4-FFF2-40B4-BE49-F238E27FC236}">
                <a16:creationId xmlns:a16="http://schemas.microsoft.com/office/drawing/2014/main" id="{4E95933E-93B7-E544-D6C7-4258D2CA900E}"/>
              </a:ext>
            </a:extLst>
          </p:cNvPr>
          <p:cNvSpPr/>
          <p:nvPr/>
        </p:nvSpPr>
        <p:spPr>
          <a:xfrm>
            <a:off x="3598656" y="2230408"/>
            <a:ext cx="3766307"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chemeClr val="tx1"/>
                </a:solidFill>
              </a:rPr>
              <a:t>Tạo file </a:t>
            </a:r>
            <a:r>
              <a:rPr lang="vi-VN" sz="1600" dirty="0">
                <a:solidFill>
                  <a:schemeClr val="tx1"/>
                </a:solidFill>
              </a:rPr>
              <a:t>wapper cho hệ thống</a:t>
            </a:r>
            <a:endParaRPr lang="en-US" sz="1600" dirty="0">
              <a:solidFill>
                <a:schemeClr val="tx1"/>
              </a:solidFill>
            </a:endParaRPr>
          </a:p>
        </p:txBody>
      </p:sp>
      <p:sp>
        <p:nvSpPr>
          <p:cNvPr id="21" name="Date Placeholder 2">
            <a:extLst>
              <a:ext uri="{FF2B5EF4-FFF2-40B4-BE49-F238E27FC236}">
                <a16:creationId xmlns:a16="http://schemas.microsoft.com/office/drawing/2014/main" id="{7F8F164A-6727-E319-851F-2E638010701E}"/>
              </a:ext>
            </a:extLst>
          </p:cNvPr>
          <p:cNvSpPr>
            <a:spLocks noGrp="1"/>
          </p:cNvSpPr>
          <p:nvPr>
            <p:ph type="dt" idx="10"/>
          </p:nvPr>
        </p:nvSpPr>
        <p:spPr>
          <a:xfrm>
            <a:off x="609600" y="6356353"/>
            <a:ext cx="2844800" cy="365125"/>
          </a:xfrm>
        </p:spPr>
        <p:txBody>
          <a:bodyPr/>
          <a:lstStyle/>
          <a:p>
            <a:fld id="{3CFEDE5F-C209-42C8-9FB2-D3905E284B3C}" type="datetime1">
              <a:rPr lang="en-US" smtClean="0">
                <a:solidFill>
                  <a:schemeClr val="tx1"/>
                </a:solidFill>
              </a:rPr>
              <a:t>1/4/2024</a:t>
            </a:fld>
            <a:endParaRPr lang="en-US">
              <a:solidFill>
                <a:schemeClr val="tx1"/>
              </a:solidFill>
            </a:endParaRPr>
          </a:p>
        </p:txBody>
      </p:sp>
      <p:sp>
        <p:nvSpPr>
          <p:cNvPr id="22" name="Slide Number Placeholder 12">
            <a:extLst>
              <a:ext uri="{FF2B5EF4-FFF2-40B4-BE49-F238E27FC236}">
                <a16:creationId xmlns:a16="http://schemas.microsoft.com/office/drawing/2014/main" id="{46EA6395-58AB-77E7-CF98-1AD7B232EF32}"/>
              </a:ext>
            </a:extLst>
          </p:cNvPr>
          <p:cNvSpPr>
            <a:spLocks noGrp="1"/>
          </p:cNvSpPr>
          <p:nvPr>
            <p:ph type="sldNum" idx="12"/>
          </p:nvPr>
        </p:nvSpPr>
        <p:spPr>
          <a:xfrm>
            <a:off x="8737600" y="6356353"/>
            <a:ext cx="2844800" cy="365125"/>
          </a:xfrm>
        </p:spPr>
        <p:txBody>
          <a:bodyPr/>
          <a:lstStyle/>
          <a:p>
            <a:fld id="{539C8F75-6C54-4CF7-AD6F-5B3CBE83B35F}" type="slidenum">
              <a:rPr lang="en-US" smtClean="0">
                <a:solidFill>
                  <a:schemeClr val="tx1"/>
                </a:solidFill>
              </a:rPr>
              <a:t>10</a:t>
            </a:fld>
            <a:endParaRPr lang="en-US">
              <a:solidFill>
                <a:schemeClr val="tx1"/>
              </a:solidFill>
            </a:endParaRPr>
          </a:p>
        </p:txBody>
      </p:sp>
      <p:sp>
        <p:nvSpPr>
          <p:cNvPr id="23" name="Rectangle 22">
            <a:extLst>
              <a:ext uri="{FF2B5EF4-FFF2-40B4-BE49-F238E27FC236}">
                <a16:creationId xmlns:a16="http://schemas.microsoft.com/office/drawing/2014/main" id="{59B0810D-818A-4D33-7775-24CB87EB8300}"/>
              </a:ext>
            </a:extLst>
          </p:cNvPr>
          <p:cNvSpPr/>
          <p:nvPr/>
        </p:nvSpPr>
        <p:spPr>
          <a:xfrm>
            <a:off x="3598656" y="2890779"/>
            <a:ext cx="3766307"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tx1"/>
                </a:solidFill>
              </a:rPr>
              <a:t>Tạo file Constraint </a:t>
            </a:r>
            <a:endParaRPr lang="en-US" sz="1600" dirty="0">
              <a:solidFill>
                <a:schemeClr val="tx1"/>
              </a:solidFill>
            </a:endParaRPr>
          </a:p>
        </p:txBody>
      </p:sp>
      <p:sp>
        <p:nvSpPr>
          <p:cNvPr id="24" name="Rectangle 23">
            <a:extLst>
              <a:ext uri="{FF2B5EF4-FFF2-40B4-BE49-F238E27FC236}">
                <a16:creationId xmlns:a16="http://schemas.microsoft.com/office/drawing/2014/main" id="{3495E29E-46CB-EE96-44A4-2CF4E11C477F}"/>
              </a:ext>
            </a:extLst>
          </p:cNvPr>
          <p:cNvSpPr/>
          <p:nvPr/>
        </p:nvSpPr>
        <p:spPr>
          <a:xfrm>
            <a:off x="3598656" y="3608895"/>
            <a:ext cx="3766307"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tx1"/>
                </a:solidFill>
              </a:rPr>
              <a:t>Systhesis</a:t>
            </a:r>
            <a:endParaRPr lang="en-US" sz="1600" dirty="0">
              <a:solidFill>
                <a:schemeClr val="tx1"/>
              </a:solidFill>
            </a:endParaRPr>
          </a:p>
        </p:txBody>
      </p:sp>
      <p:sp>
        <p:nvSpPr>
          <p:cNvPr id="25" name="Rectangle 24">
            <a:extLst>
              <a:ext uri="{FF2B5EF4-FFF2-40B4-BE49-F238E27FC236}">
                <a16:creationId xmlns:a16="http://schemas.microsoft.com/office/drawing/2014/main" id="{D53276DA-940A-27BF-647C-1F7B62BECD3B}"/>
              </a:ext>
            </a:extLst>
          </p:cNvPr>
          <p:cNvSpPr/>
          <p:nvPr/>
        </p:nvSpPr>
        <p:spPr>
          <a:xfrm>
            <a:off x="3598656" y="4259262"/>
            <a:ext cx="3766307"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tx1"/>
                </a:solidFill>
              </a:rPr>
              <a:t>Implementation</a:t>
            </a:r>
            <a:endParaRPr lang="en-US" sz="1600" dirty="0">
              <a:solidFill>
                <a:schemeClr val="tx1"/>
              </a:solidFill>
            </a:endParaRPr>
          </a:p>
        </p:txBody>
      </p:sp>
      <p:sp>
        <p:nvSpPr>
          <p:cNvPr id="26" name="Rectangle 25">
            <a:extLst>
              <a:ext uri="{FF2B5EF4-FFF2-40B4-BE49-F238E27FC236}">
                <a16:creationId xmlns:a16="http://schemas.microsoft.com/office/drawing/2014/main" id="{26020215-00BE-2DD3-AF80-A0CA4432DC17}"/>
              </a:ext>
            </a:extLst>
          </p:cNvPr>
          <p:cNvSpPr/>
          <p:nvPr/>
        </p:nvSpPr>
        <p:spPr>
          <a:xfrm>
            <a:off x="3598655" y="4955335"/>
            <a:ext cx="3766307"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tx1"/>
                </a:solidFill>
              </a:rPr>
              <a:t>Generate bitstream</a:t>
            </a:r>
            <a:endParaRPr lang="en-US" sz="1600" dirty="0">
              <a:solidFill>
                <a:schemeClr val="tx1"/>
              </a:solidFill>
            </a:endParaRPr>
          </a:p>
        </p:txBody>
      </p:sp>
      <p:sp>
        <p:nvSpPr>
          <p:cNvPr id="27" name="Rectangle 26">
            <a:extLst>
              <a:ext uri="{FF2B5EF4-FFF2-40B4-BE49-F238E27FC236}">
                <a16:creationId xmlns:a16="http://schemas.microsoft.com/office/drawing/2014/main" id="{27FDE48C-ED3E-B767-9301-7944CB82B64D}"/>
              </a:ext>
            </a:extLst>
          </p:cNvPr>
          <p:cNvSpPr/>
          <p:nvPr/>
        </p:nvSpPr>
        <p:spPr>
          <a:xfrm>
            <a:off x="3598654" y="5664397"/>
            <a:ext cx="3766307"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tx1"/>
                </a:solidFill>
              </a:rPr>
              <a:t>Lập trình trên FPGA</a:t>
            </a:r>
            <a:endParaRPr lang="en-US" sz="1600" dirty="0">
              <a:solidFill>
                <a:schemeClr val="tx1"/>
              </a:solidFill>
            </a:endParaRPr>
          </a:p>
        </p:txBody>
      </p:sp>
      <p:cxnSp>
        <p:nvCxnSpPr>
          <p:cNvPr id="28" name="Straight Arrow Connector 27">
            <a:extLst>
              <a:ext uri="{FF2B5EF4-FFF2-40B4-BE49-F238E27FC236}">
                <a16:creationId xmlns:a16="http://schemas.microsoft.com/office/drawing/2014/main" id="{B12D1D1D-582E-04E2-E317-1B72758A1B8B}"/>
              </a:ext>
            </a:extLst>
          </p:cNvPr>
          <p:cNvCxnSpPr>
            <a:cxnSpLocks/>
          </p:cNvCxnSpPr>
          <p:nvPr/>
        </p:nvCxnSpPr>
        <p:spPr>
          <a:xfrm>
            <a:off x="5587830" y="1899460"/>
            <a:ext cx="0" cy="3309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44A114B-B528-50C6-EF01-60047ABA9258}"/>
              </a:ext>
            </a:extLst>
          </p:cNvPr>
          <p:cNvCxnSpPr>
            <a:cxnSpLocks/>
          </p:cNvCxnSpPr>
          <p:nvPr/>
        </p:nvCxnSpPr>
        <p:spPr>
          <a:xfrm>
            <a:off x="5587830" y="2589646"/>
            <a:ext cx="0" cy="30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C74EF8E-6524-3EE4-E6EB-780930F57094}"/>
              </a:ext>
            </a:extLst>
          </p:cNvPr>
          <p:cNvCxnSpPr>
            <a:cxnSpLocks/>
          </p:cNvCxnSpPr>
          <p:nvPr/>
        </p:nvCxnSpPr>
        <p:spPr>
          <a:xfrm>
            <a:off x="5587830" y="3329751"/>
            <a:ext cx="0" cy="30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57D3F04-91C0-6D18-2999-215D1E37329B}"/>
              </a:ext>
            </a:extLst>
          </p:cNvPr>
          <p:cNvCxnSpPr>
            <a:cxnSpLocks/>
          </p:cNvCxnSpPr>
          <p:nvPr/>
        </p:nvCxnSpPr>
        <p:spPr>
          <a:xfrm>
            <a:off x="5606491" y="3958129"/>
            <a:ext cx="0" cy="30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3ECF3FF-8A39-1A9E-7235-153B07D6F8F9}"/>
              </a:ext>
            </a:extLst>
          </p:cNvPr>
          <p:cNvCxnSpPr>
            <a:cxnSpLocks/>
          </p:cNvCxnSpPr>
          <p:nvPr/>
        </p:nvCxnSpPr>
        <p:spPr>
          <a:xfrm>
            <a:off x="5606491" y="4654202"/>
            <a:ext cx="0" cy="30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5DFB32-675D-F220-FF28-DE19853F6B6E}"/>
              </a:ext>
            </a:extLst>
          </p:cNvPr>
          <p:cNvCxnSpPr>
            <a:cxnSpLocks/>
          </p:cNvCxnSpPr>
          <p:nvPr/>
        </p:nvCxnSpPr>
        <p:spPr>
          <a:xfrm>
            <a:off x="5600129" y="5320460"/>
            <a:ext cx="0" cy="30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CA49631-2300-269E-22F3-7B4B11307DC4}"/>
              </a:ext>
            </a:extLst>
          </p:cNvPr>
          <p:cNvSpPr txBox="1"/>
          <p:nvPr/>
        </p:nvSpPr>
        <p:spPr>
          <a:xfrm>
            <a:off x="326571" y="1083472"/>
            <a:ext cx="2289409" cy="400110"/>
          </a:xfrm>
          <a:prstGeom prst="rect">
            <a:avLst/>
          </a:prstGeom>
          <a:noFill/>
        </p:spPr>
        <p:txBody>
          <a:bodyPr wrap="none" rtlCol="0">
            <a:spAutoFit/>
          </a:bodyPr>
          <a:lstStyle/>
          <a:p>
            <a:r>
              <a:rPr lang="vi-VN" sz="2000" b="1" dirty="0"/>
              <a:t>Quy trình thiết kế</a:t>
            </a:r>
            <a:endParaRPr lang="en-US" sz="2000" b="1" dirty="0"/>
          </a:p>
        </p:txBody>
      </p:sp>
      <p:sp>
        <p:nvSpPr>
          <p:cNvPr id="36" name="Title 1">
            <a:extLst>
              <a:ext uri="{FF2B5EF4-FFF2-40B4-BE49-F238E27FC236}">
                <a16:creationId xmlns:a16="http://schemas.microsoft.com/office/drawing/2014/main" id="{CFD2B60C-20B8-D7FF-F716-CF4D2B10F55C}"/>
              </a:ext>
            </a:extLst>
          </p:cNvPr>
          <p:cNvSpPr txBox="1">
            <a:spLocks/>
          </p:cNvSpPr>
          <p:nvPr/>
        </p:nvSpPr>
        <p:spPr>
          <a:xfrm>
            <a:off x="1320800" y="177404"/>
            <a:ext cx="10261600" cy="71596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vi-VN" sz="3200"/>
              <a:t>3. Thực hiện trên </a:t>
            </a:r>
            <a:r>
              <a:rPr lang="en-US" sz="3200" smtClean="0"/>
              <a:t>MicroBlaze</a:t>
            </a:r>
            <a:endParaRPr lang="en-US" sz="3200" dirty="0">
              <a:solidFill>
                <a:schemeClr val="tx1"/>
              </a:solidFill>
            </a:endParaRPr>
          </a:p>
        </p:txBody>
      </p:sp>
    </p:spTree>
    <p:extLst>
      <p:ext uri="{BB962C8B-B14F-4D97-AF65-F5344CB8AC3E}">
        <p14:creationId xmlns:p14="http://schemas.microsoft.com/office/powerpoint/2010/main" val="1023741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F39160-E7FE-4EEE-F749-AF06B3584063}"/>
              </a:ext>
            </a:extLst>
          </p:cNvPr>
          <p:cNvSpPr txBox="1"/>
          <p:nvPr/>
        </p:nvSpPr>
        <p:spPr>
          <a:xfrm>
            <a:off x="717680" y="5987021"/>
            <a:ext cx="6097554" cy="369332"/>
          </a:xfrm>
          <a:prstGeom prst="rect">
            <a:avLst/>
          </a:prstGeom>
          <a:noFill/>
        </p:spPr>
        <p:txBody>
          <a:bodyPr wrap="square">
            <a:spAutoFit/>
          </a:bodyPr>
          <a:lstStyle/>
          <a:p>
            <a:pPr algn="ctr"/>
            <a:r>
              <a:rPr lang="en-US" sz="1800" b="1">
                <a:effectLst/>
                <a:latin typeface="+mn-lt"/>
                <a:ea typeface="Aptos" panose="020B0004020202020204" pitchFamily="34" charset="0"/>
                <a:cs typeface="Cordia New" panose="020B0304020202020204" pitchFamily="34" charset="-34"/>
              </a:rPr>
              <a:t> Mạch sinh số ngẫu nhiên khi kết nối với Arty</a:t>
            </a:r>
            <a:endParaRPr lang="en-US" sz="1800" b="1">
              <a:latin typeface="+mn-lt"/>
            </a:endParaRPr>
          </a:p>
        </p:txBody>
      </p:sp>
      <p:pic>
        <p:nvPicPr>
          <p:cNvPr id="6" name="Picture 5" descr="A close-up of a circuit board&#10;&#10;Description automatically generated">
            <a:extLst>
              <a:ext uri="{FF2B5EF4-FFF2-40B4-BE49-F238E27FC236}">
                <a16:creationId xmlns:a16="http://schemas.microsoft.com/office/drawing/2014/main" id="{BCA9879A-6365-BE59-1586-73CB0821203B}"/>
              </a:ext>
            </a:extLst>
          </p:cNvPr>
          <p:cNvPicPr>
            <a:picLocks noChangeAspect="1"/>
          </p:cNvPicPr>
          <p:nvPr/>
        </p:nvPicPr>
        <p:blipFill rotWithShape="1">
          <a:blip r:embed="rId2">
            <a:extLst>
              <a:ext uri="{28A0092B-C50C-407E-A947-70E740481C1C}">
                <a14:useLocalDpi xmlns:a14="http://schemas.microsoft.com/office/drawing/2010/main" val="0"/>
              </a:ext>
            </a:extLst>
          </a:blip>
          <a:srcRect l="2084" t="3631" r="6880" b="14794"/>
          <a:stretch/>
        </p:blipFill>
        <p:spPr bwMode="auto">
          <a:xfrm>
            <a:off x="1301872" y="1807209"/>
            <a:ext cx="6023160" cy="4024896"/>
          </a:xfrm>
          <a:prstGeom prst="rect">
            <a:avLst/>
          </a:prstGeom>
          <a:noFill/>
          <a:ln>
            <a:noFill/>
          </a:ln>
          <a:extLst>
            <a:ext uri="{53640926-AAD7-44D8-BBD7-CCE9431645EC}">
              <a14:shadowObscured xmlns:a14="http://schemas.microsoft.com/office/drawing/2010/main"/>
            </a:ext>
          </a:extLst>
        </p:spPr>
      </p:pic>
      <p:sp>
        <p:nvSpPr>
          <p:cNvPr id="9" name="Slide Number Placeholder 8">
            <a:extLst>
              <a:ext uri="{FF2B5EF4-FFF2-40B4-BE49-F238E27FC236}">
                <a16:creationId xmlns:a16="http://schemas.microsoft.com/office/drawing/2014/main" id="{68EBD4EE-0C91-9F38-34A7-F24228F3AE86}"/>
              </a:ext>
            </a:extLst>
          </p:cNvPr>
          <p:cNvSpPr>
            <a:spLocks noGrp="1"/>
          </p:cNvSpPr>
          <p:nvPr>
            <p:ph type="sldNum" idx="12"/>
          </p:nvPr>
        </p:nvSpPr>
        <p:spPr/>
        <p:txBody>
          <a:bodyPr/>
          <a:lstStyle/>
          <a:p>
            <a:fld id="{539C8F75-6C54-4CF7-AD6F-5B3CBE83B35F}" type="slidenum">
              <a:rPr lang="en-US" smtClean="0"/>
              <a:t>11</a:t>
            </a:fld>
            <a:endParaRPr lang="en-US"/>
          </a:p>
        </p:txBody>
      </p:sp>
      <p:sp>
        <p:nvSpPr>
          <p:cNvPr id="10" name="TextBox 9">
            <a:extLst>
              <a:ext uri="{FF2B5EF4-FFF2-40B4-BE49-F238E27FC236}">
                <a16:creationId xmlns:a16="http://schemas.microsoft.com/office/drawing/2014/main" id="{84591D06-B26E-ACBA-97ED-49887AE1E575}"/>
              </a:ext>
            </a:extLst>
          </p:cNvPr>
          <p:cNvSpPr txBox="1"/>
          <p:nvPr/>
        </p:nvSpPr>
        <p:spPr>
          <a:xfrm>
            <a:off x="8737600" y="3408597"/>
            <a:ext cx="2844800" cy="1323439"/>
          </a:xfrm>
          <a:prstGeom prst="rect">
            <a:avLst/>
          </a:prstGeom>
          <a:noFill/>
        </p:spPr>
        <p:txBody>
          <a:bodyPr wrap="square" rtlCol="0">
            <a:spAutoFit/>
          </a:bodyPr>
          <a:lstStyle/>
          <a:p>
            <a:r>
              <a:rPr lang="vi-VN" sz="2000"/>
              <a:t>Arty A7 chuyển dữ liệu nhận được từ</a:t>
            </a:r>
            <a:r>
              <a:rPr lang="en-US" sz="2000"/>
              <a:t> </a:t>
            </a:r>
            <a:r>
              <a:rPr lang="vi-VN" sz="2000"/>
              <a:t>mạch hiển thị trên màn hình.</a:t>
            </a:r>
            <a:endParaRPr lang="en-US" sz="2000"/>
          </a:p>
          <a:p>
            <a:endParaRPr lang="en-US" sz="2000"/>
          </a:p>
        </p:txBody>
      </p:sp>
      <p:sp>
        <p:nvSpPr>
          <p:cNvPr id="3" name="Arrow: Right 2">
            <a:extLst>
              <a:ext uri="{FF2B5EF4-FFF2-40B4-BE49-F238E27FC236}">
                <a16:creationId xmlns:a16="http://schemas.microsoft.com/office/drawing/2014/main" id="{EAC3E9EA-F2BB-A6BE-4AED-B6945E5D2001}"/>
              </a:ext>
            </a:extLst>
          </p:cNvPr>
          <p:cNvSpPr/>
          <p:nvPr/>
        </p:nvSpPr>
        <p:spPr>
          <a:xfrm>
            <a:off x="7511143" y="3819657"/>
            <a:ext cx="923730" cy="30447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E004377D-24B5-AB47-8404-54F25417BF3F}"/>
              </a:ext>
            </a:extLst>
          </p:cNvPr>
          <p:cNvSpPr>
            <a:spLocks noGrp="1"/>
          </p:cNvSpPr>
          <p:nvPr>
            <p:ph type="title"/>
          </p:nvPr>
        </p:nvSpPr>
        <p:spPr>
          <a:xfrm>
            <a:off x="1320800" y="152400"/>
            <a:ext cx="10261600" cy="715962"/>
          </a:xfrm>
        </p:spPr>
        <p:txBody>
          <a:bodyPr>
            <a:normAutofit/>
          </a:bodyPr>
          <a:lstStyle/>
          <a:p>
            <a:r>
              <a:rPr lang="vi-VN" sz="3200">
                <a:solidFill>
                  <a:schemeClr val="bg1"/>
                </a:solidFill>
              </a:rPr>
              <a:t>3. </a:t>
            </a:r>
            <a:r>
              <a:rPr lang="vi-VN" sz="3200"/>
              <a:t>Thực hiện trên </a:t>
            </a:r>
            <a:r>
              <a:rPr lang="en-US" sz="3200" smtClean="0"/>
              <a:t>MicroBlaze</a:t>
            </a:r>
            <a:endParaRPr lang="en-US" sz="3200" dirty="0">
              <a:solidFill>
                <a:schemeClr val="tx1"/>
              </a:solidFill>
            </a:endParaRPr>
          </a:p>
        </p:txBody>
      </p:sp>
    </p:spTree>
    <p:extLst>
      <p:ext uri="{BB962C8B-B14F-4D97-AF65-F5344CB8AC3E}">
        <p14:creationId xmlns:p14="http://schemas.microsoft.com/office/powerpoint/2010/main" val="1167521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86CB878E-B8E8-E856-AD4B-645CC705E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627" y="1204375"/>
            <a:ext cx="6174658" cy="4449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7E31D5-F716-2807-F992-3A5514585A63}"/>
              </a:ext>
            </a:extLst>
          </p:cNvPr>
          <p:cNvSpPr txBox="1"/>
          <p:nvPr/>
        </p:nvSpPr>
        <p:spPr>
          <a:xfrm>
            <a:off x="1387987" y="5804972"/>
            <a:ext cx="5063613" cy="369332"/>
          </a:xfrm>
          <a:prstGeom prst="rect">
            <a:avLst/>
          </a:prstGeom>
          <a:noFill/>
        </p:spPr>
        <p:txBody>
          <a:bodyPr wrap="square" rtlCol="0">
            <a:spAutoFit/>
          </a:bodyPr>
          <a:lstStyle/>
          <a:p>
            <a:pPr algn="ctr"/>
            <a:r>
              <a:rPr lang="vi-VN" sz="1800" b="1">
                <a:latin typeface="+mn-lt"/>
              </a:rPr>
              <a:t>Kết quả sinh số ngẫu nhiên xuất ra màn hình</a:t>
            </a:r>
            <a:endParaRPr lang="en-US" sz="1800" b="1">
              <a:latin typeface="+mn-lt"/>
            </a:endParaRPr>
          </a:p>
        </p:txBody>
      </p:sp>
      <p:sp>
        <p:nvSpPr>
          <p:cNvPr id="7" name="Arrow: Right 6">
            <a:extLst>
              <a:ext uri="{FF2B5EF4-FFF2-40B4-BE49-F238E27FC236}">
                <a16:creationId xmlns:a16="http://schemas.microsoft.com/office/drawing/2014/main" id="{B5FD00F8-7A92-8B89-17F3-989F1701CAD5}"/>
              </a:ext>
            </a:extLst>
          </p:cNvPr>
          <p:cNvSpPr/>
          <p:nvPr/>
        </p:nvSpPr>
        <p:spPr>
          <a:xfrm>
            <a:off x="7047889" y="1695446"/>
            <a:ext cx="868985" cy="71596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A48AB53-645A-8E65-FC6F-6ED7103C7B4C}"/>
              </a:ext>
            </a:extLst>
          </p:cNvPr>
          <p:cNvSpPr txBox="1"/>
          <p:nvPr/>
        </p:nvSpPr>
        <p:spPr>
          <a:xfrm>
            <a:off x="8059114" y="1878326"/>
            <a:ext cx="4019521" cy="286232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Arial"/>
                <a:ea typeface="Aptos" panose="020B0004020202020204" pitchFamily="34" charset="0"/>
                <a:cs typeface="Cordia New" panose="020B0304020202020204" pitchFamily="34" charset="-34"/>
                <a:sym typeface="Arial"/>
              </a:rPr>
              <a:t>Kết quả của quá trình sinh số</a:t>
            </a:r>
            <a:r>
              <a:rPr lang="vi-VN" sz="2000">
                <a:latin typeface="Arial" panose="020B0604020202020204" pitchFamily="34" charset="0"/>
                <a:ea typeface="Aptos" panose="020B0004020202020204" pitchFamily="34" charset="0"/>
                <a:cs typeface="Cordia New" panose="020B0304020202020204" pitchFamily="34" charset="-34"/>
              </a:rPr>
              <a:t> </a:t>
            </a:r>
            <a:r>
              <a:rPr kumimoji="0" lang="en-US" sz="2000" b="0" i="0" u="none" strike="noStrike" kern="0" cap="none" spc="0" normalizeH="0" baseline="0" noProof="0">
                <a:ln>
                  <a:noFill/>
                </a:ln>
                <a:solidFill>
                  <a:srgbClr val="000000"/>
                </a:solidFill>
                <a:effectLst/>
                <a:uLnTx/>
                <a:uFillTx/>
                <a:latin typeface="Arial"/>
                <a:ea typeface="Aptos" panose="020B0004020202020204" pitchFamily="34" charset="0"/>
                <a:cs typeface="Cordia New" panose="020B0304020202020204" pitchFamily="34" charset="-34"/>
                <a:sym typeface="Arial"/>
              </a:rPr>
              <a:t>ngẫu nhiên sẽ được ghi lại và xuất ra màn hình bởi phần mềm coolterm.</a:t>
            </a:r>
            <a:endParaRPr kumimoji="0" lang="vi-VN" sz="2000" b="0" i="0" u="none" strike="noStrike" kern="0" cap="none" spc="0" normalizeH="0" baseline="0" noProof="0">
              <a:ln>
                <a:noFill/>
              </a:ln>
              <a:solidFill>
                <a:srgbClr val="000000"/>
              </a:solidFill>
              <a:effectLst/>
              <a:uLnTx/>
              <a:uFillTx/>
              <a:latin typeface="Arial"/>
              <a:ea typeface="Aptos" panose="020B0004020202020204" pitchFamily="34" charset="0"/>
              <a:cs typeface="Cordia New" panose="020B0304020202020204" pitchFamily="34" charset="-34"/>
              <a:sym typeface="Arial"/>
            </a:endParaRP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Arial"/>
                <a:ea typeface="Aptos" panose="020B0004020202020204" pitchFamily="34" charset="0"/>
                <a:cs typeface="Cordia New" panose="020B0304020202020204" pitchFamily="34" charset="-34"/>
                <a:sym typeface="Arial"/>
              </a:rPr>
              <a:t>Kết quả đầu ra sẽ được ghi lại vào 1 một file dưới định dạng</a:t>
            </a:r>
            <a:r>
              <a:rPr kumimoji="0" lang="vi-VN" sz="2000" b="0" i="0" u="none" strike="noStrike" kern="0" cap="none" spc="0" normalizeH="0" baseline="0" noProof="0">
                <a:ln>
                  <a:noFill/>
                </a:ln>
                <a:solidFill>
                  <a:srgbClr val="000000"/>
                </a:solidFill>
                <a:effectLst/>
                <a:uLnTx/>
                <a:uFillTx/>
                <a:latin typeface="Arial" panose="020B0604020202020204" pitchFamily="34" charset="0"/>
                <a:ea typeface="Aptos" panose="020B0004020202020204" pitchFamily="34" charset="0"/>
                <a:cs typeface="Cordia New" panose="020B0304020202020204" pitchFamily="34" charset="-34"/>
                <a:sym typeface="Arial"/>
              </a:rPr>
              <a:t> </a:t>
            </a:r>
            <a:r>
              <a:rPr kumimoji="0" lang="en-US" sz="2000" b="0" i="0" u="none" strike="noStrike" kern="0" cap="none" spc="0" normalizeH="0" baseline="0" noProof="0">
                <a:ln>
                  <a:noFill/>
                </a:ln>
                <a:solidFill>
                  <a:srgbClr val="000000"/>
                </a:solidFill>
                <a:effectLst/>
                <a:uLnTx/>
                <a:uFillTx/>
                <a:latin typeface="Arial"/>
                <a:ea typeface="Aptos" panose="020B0004020202020204" pitchFamily="34" charset="0"/>
                <a:cs typeface="Cordia New" panose="020B0304020202020204" pitchFamily="34" charset="-34"/>
                <a:sym typeface="Arial"/>
              </a:rPr>
              <a:t>file text với mỗi dòng là 25 giá trị 0</a:t>
            </a:r>
            <a:r>
              <a:rPr kumimoji="0" lang="vi-VN" sz="2000" b="0" i="0" u="none" strike="noStrike" kern="0" cap="none" spc="0" normalizeH="0" baseline="0" noProof="0">
                <a:ln>
                  <a:noFill/>
                </a:ln>
                <a:solidFill>
                  <a:srgbClr val="000000"/>
                </a:solidFill>
                <a:effectLst/>
                <a:uLnTx/>
                <a:uFillTx/>
                <a:latin typeface="Arial" panose="020B0604020202020204" pitchFamily="34" charset="0"/>
                <a:ea typeface="Aptos" panose="020B0004020202020204" pitchFamily="34" charset="0"/>
                <a:cs typeface="Cordia New" panose="020B0304020202020204" pitchFamily="34" charset="-34"/>
                <a:sym typeface="Arial"/>
              </a:rPr>
              <a:t> </a:t>
            </a:r>
            <a:r>
              <a:rPr kumimoji="0" lang="en-US" sz="2000" b="0" i="0" u="none" strike="noStrike" kern="0" cap="none" spc="0" normalizeH="0" baseline="0" noProof="0">
                <a:ln>
                  <a:noFill/>
                </a:ln>
                <a:solidFill>
                  <a:srgbClr val="000000"/>
                </a:solidFill>
                <a:effectLst/>
                <a:uLnTx/>
                <a:uFillTx/>
                <a:latin typeface="Arial"/>
                <a:ea typeface="Aptos" panose="020B0004020202020204" pitchFamily="34" charset="0"/>
                <a:cs typeface="Cordia New" panose="020B0304020202020204" pitchFamily="34" charset="-34"/>
                <a:sym typeface="Arial"/>
              </a:rPr>
              <a:t>hoặc 1.</a:t>
            </a:r>
            <a:endParaRPr kumimoji="0" lang="en-US" sz="1600" b="0" i="0" u="none" strike="noStrike" kern="0" cap="none" spc="0" normalizeH="0" baseline="0" noProof="0">
              <a:ln>
                <a:noFill/>
              </a:ln>
              <a:solidFill>
                <a:srgbClr val="000000"/>
              </a:solidFill>
              <a:effectLst/>
              <a:uLnTx/>
              <a:uFillTx/>
              <a:latin typeface="Arial"/>
              <a:cs typeface="Arial"/>
              <a:sym typeface="Arial"/>
            </a:endParaRPr>
          </a:p>
          <a:p>
            <a:pPr algn="just"/>
            <a:r>
              <a:rPr lang="vi-VN" sz="2000"/>
              <a:t> </a:t>
            </a:r>
            <a:endParaRPr lang="en-US" sz="2000"/>
          </a:p>
        </p:txBody>
      </p:sp>
      <p:sp>
        <p:nvSpPr>
          <p:cNvPr id="10" name="Title 1">
            <a:extLst>
              <a:ext uri="{FF2B5EF4-FFF2-40B4-BE49-F238E27FC236}">
                <a16:creationId xmlns:a16="http://schemas.microsoft.com/office/drawing/2014/main" id="{CA6E1B69-E87F-3063-DE10-F7B9CD2A7228}"/>
              </a:ext>
            </a:extLst>
          </p:cNvPr>
          <p:cNvSpPr>
            <a:spLocks noGrp="1"/>
          </p:cNvSpPr>
          <p:nvPr>
            <p:ph type="title"/>
          </p:nvPr>
        </p:nvSpPr>
        <p:spPr>
          <a:xfrm>
            <a:off x="1320800" y="152400"/>
            <a:ext cx="10261600" cy="715962"/>
          </a:xfrm>
        </p:spPr>
        <p:txBody>
          <a:bodyPr>
            <a:normAutofit/>
          </a:bodyPr>
          <a:lstStyle/>
          <a:p>
            <a:r>
              <a:rPr lang="vi-VN" sz="3200">
                <a:solidFill>
                  <a:schemeClr val="bg1"/>
                </a:solidFill>
              </a:rPr>
              <a:t>3. </a:t>
            </a:r>
            <a:r>
              <a:rPr lang="vi-VN" sz="3200"/>
              <a:t>Thực hiện trên </a:t>
            </a:r>
            <a:r>
              <a:rPr lang="en-US" sz="3200" smtClean="0"/>
              <a:t>MicroBlaze</a:t>
            </a:r>
            <a:endParaRPr lang="en-US" sz="3200"/>
          </a:p>
        </p:txBody>
      </p:sp>
    </p:spTree>
    <p:extLst>
      <p:ext uri="{BB962C8B-B14F-4D97-AF65-F5344CB8AC3E}">
        <p14:creationId xmlns:p14="http://schemas.microsoft.com/office/powerpoint/2010/main" val="198821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A88860-A651-294F-FE5B-C926140966C0}"/>
              </a:ext>
            </a:extLst>
          </p:cNvPr>
          <p:cNvSpPr>
            <a:spLocks noGrp="1"/>
          </p:cNvSpPr>
          <p:nvPr>
            <p:ph type="title"/>
          </p:nvPr>
        </p:nvSpPr>
        <p:spPr>
          <a:xfrm>
            <a:off x="1320800" y="152400"/>
            <a:ext cx="10261600" cy="715962"/>
          </a:xfrm>
        </p:spPr>
        <p:txBody>
          <a:bodyPr>
            <a:normAutofit/>
          </a:bodyPr>
          <a:lstStyle/>
          <a:p>
            <a:r>
              <a:rPr lang="en-US" sz="3200" b="1">
                <a:latin typeface="+mn-lt"/>
                <a:ea typeface="Calibri"/>
                <a:cs typeface="Calibri"/>
                <a:sym typeface="Calibri"/>
              </a:rPr>
              <a:t>NỘI DUNG BÁO CÁO</a:t>
            </a:r>
            <a:endParaRPr lang="en-US" sz="3200"/>
          </a:p>
        </p:txBody>
      </p:sp>
      <p:sp>
        <p:nvSpPr>
          <p:cNvPr id="5" name="TextBox 4">
            <a:extLst>
              <a:ext uri="{FF2B5EF4-FFF2-40B4-BE49-F238E27FC236}">
                <a16:creationId xmlns:a16="http://schemas.microsoft.com/office/drawing/2014/main" id="{59AB7E46-78F0-93C3-83B1-6CE3BC9486C9}"/>
              </a:ext>
            </a:extLst>
          </p:cNvPr>
          <p:cNvSpPr txBox="1"/>
          <p:nvPr/>
        </p:nvSpPr>
        <p:spPr>
          <a:xfrm>
            <a:off x="1407886" y="1346719"/>
            <a:ext cx="9064171" cy="4888518"/>
          </a:xfrm>
          <a:prstGeom prst="rect">
            <a:avLst/>
          </a:prstGeom>
          <a:noFill/>
        </p:spPr>
        <p:txBody>
          <a:bodyPr wrap="square" rtlCol="0">
            <a:spAutoFit/>
          </a:bodyPr>
          <a:lstStyle/>
          <a:p>
            <a:pPr marL="565150" lvl="0" indent="-514350" rtl="0">
              <a:lnSpc>
                <a:spcPct val="150000"/>
              </a:lnSpc>
              <a:spcBef>
                <a:spcPts val="0"/>
              </a:spcBef>
              <a:spcAft>
                <a:spcPts val="0"/>
              </a:spcAft>
              <a:buClr>
                <a:schemeClr val="dk1"/>
              </a:buClr>
              <a:buSzPts val="2800"/>
              <a:buFont typeface="+mj-lt"/>
              <a:buAutoNum type="arabicPeriod"/>
            </a:pPr>
            <a:r>
              <a:rPr lang="vi-VN" sz="3000">
                <a:solidFill>
                  <a:schemeClr val="bg1">
                    <a:lumMod val="75000"/>
                  </a:schemeClr>
                </a:solidFill>
                <a:latin typeface="+mn-lt"/>
                <a:ea typeface="Calibri"/>
                <a:cs typeface="Calibri"/>
                <a:sym typeface="Calibri"/>
              </a:rPr>
              <a:t> Giới thiệu chung</a:t>
            </a: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rPr>
              <a:t> Thiết kế mạch </a:t>
            </a: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ea typeface="Calibri"/>
                <a:cs typeface="Calibri"/>
                <a:sym typeface="Calibri"/>
              </a:rPr>
              <a:t> Thực hiện trên </a:t>
            </a:r>
            <a:r>
              <a:rPr lang="en-US" sz="3000" smtClean="0">
                <a:solidFill>
                  <a:schemeClr val="bg1">
                    <a:lumMod val="75000"/>
                  </a:schemeClr>
                </a:solidFill>
                <a:latin typeface="+mn-lt"/>
                <a:ea typeface="Calibri"/>
                <a:cs typeface="Calibri"/>
                <a:sym typeface="Calibri"/>
              </a:rPr>
              <a:t>MicroBlaze</a:t>
            </a:r>
            <a:endParaRPr lang="vi-VN" sz="3000">
              <a:solidFill>
                <a:schemeClr val="bg1">
                  <a:lumMod val="75000"/>
                </a:schemeClr>
              </a:solidFill>
              <a:latin typeface="+mn-lt"/>
              <a:ea typeface="Calibri"/>
              <a:cs typeface="Calibri"/>
              <a:sym typeface="Calibri"/>
            </a:endParaRPr>
          </a:p>
          <a:p>
            <a:pPr marL="565150" lvl="0" indent="-514350" rtl="0">
              <a:lnSpc>
                <a:spcPct val="150000"/>
              </a:lnSpc>
              <a:spcBef>
                <a:spcPts val="1000"/>
              </a:spcBef>
              <a:spcAft>
                <a:spcPts val="0"/>
              </a:spcAft>
              <a:buClr>
                <a:schemeClr val="dk1"/>
              </a:buClr>
              <a:buSzPts val="2800"/>
              <a:buFont typeface="+mj-lt"/>
              <a:buAutoNum type="arabicPeriod"/>
            </a:pPr>
            <a:r>
              <a:rPr lang="vi-VN" sz="3000">
                <a:latin typeface="+mn-lt"/>
              </a:rPr>
              <a:t> Đánh giá mức độ ngẫu nhiên </a:t>
            </a: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ea typeface="Calibri"/>
                <a:cs typeface="Calibri"/>
                <a:sym typeface="Calibri"/>
              </a:rPr>
              <a:t> Các phương pháp tấn công mạch</a:t>
            </a: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ea typeface="Calibri"/>
                <a:cs typeface="Calibri"/>
                <a:sym typeface="Calibri"/>
              </a:rPr>
              <a:t> Kết quả và thảo luận</a:t>
            </a:r>
          </a:p>
        </p:txBody>
      </p:sp>
      <p:sp>
        <p:nvSpPr>
          <p:cNvPr id="6" name="Slide Number Placeholder 3">
            <a:extLst>
              <a:ext uri="{FF2B5EF4-FFF2-40B4-BE49-F238E27FC236}">
                <a16:creationId xmlns:a16="http://schemas.microsoft.com/office/drawing/2014/main" id="{828C400A-E08E-94FD-703F-0FA7163B9561}"/>
              </a:ext>
            </a:extLst>
          </p:cNvPr>
          <p:cNvSpPr>
            <a:spLocks noGrp="1"/>
          </p:cNvSpPr>
          <p:nvPr>
            <p:ph type="sldNum" idx="12"/>
          </p:nvPr>
        </p:nvSpPr>
        <p:spPr>
          <a:xfrm>
            <a:off x="8737600" y="6356353"/>
            <a:ext cx="2844800" cy="365125"/>
          </a:xfrm>
        </p:spPr>
        <p:txBody>
          <a:bodyPr/>
          <a:lstStyle/>
          <a:p>
            <a:fld id="{539C8F75-6C54-4CF7-AD6F-5B3CBE83B35F}" type="slidenum">
              <a:rPr lang="en-US" smtClean="0"/>
              <a:t>13</a:t>
            </a:fld>
            <a:endParaRPr lang="en-US"/>
          </a:p>
        </p:txBody>
      </p:sp>
    </p:spTree>
    <p:extLst>
      <p:ext uri="{BB962C8B-B14F-4D97-AF65-F5344CB8AC3E}">
        <p14:creationId xmlns:p14="http://schemas.microsoft.com/office/powerpoint/2010/main" val="2348382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3B802D-8213-987C-9410-9C9E065D6804}"/>
              </a:ext>
            </a:extLst>
          </p:cNvPr>
          <p:cNvSpPr txBox="1"/>
          <p:nvPr/>
        </p:nvSpPr>
        <p:spPr>
          <a:xfrm>
            <a:off x="228602" y="1268529"/>
            <a:ext cx="5867398" cy="6036974"/>
          </a:xfrm>
          <a:prstGeom prst="rect">
            <a:avLst/>
          </a:prstGeom>
          <a:noFill/>
        </p:spPr>
        <p:txBody>
          <a:bodyPr wrap="square" rtlCol="0">
            <a:spAutoFit/>
          </a:bodyPr>
          <a:lstStyle/>
          <a:p>
            <a:pPr marL="466344" lvl="1" indent="-457200" fontAlgn="t">
              <a:lnSpc>
                <a:spcPct val="150000"/>
              </a:lnSpc>
              <a:spcBef>
                <a:spcPts val="600"/>
              </a:spcBef>
              <a:spcAft>
                <a:spcPts val="600"/>
              </a:spcAft>
              <a:buFont typeface="+mj-lt"/>
              <a:buAutoNum type="arabicPeriod"/>
            </a:pPr>
            <a:r>
              <a:rPr lang="en-US" sz="2000" b="0" i="0" u="none" strike="noStrike">
                <a:solidFill>
                  <a:srgbClr val="000000"/>
                </a:solidFill>
                <a:effectLst/>
                <a:latin typeface="+mn-lt"/>
              </a:rPr>
              <a:t>The Frequency (Monobit) Test</a:t>
            </a:r>
            <a:endParaRPr lang="en-US" sz="2000" b="0" i="0" u="none" strike="noStrike">
              <a:effectLst/>
              <a:latin typeface="+mn-lt"/>
            </a:endParaRPr>
          </a:p>
          <a:p>
            <a:pPr marL="466344" lvl="1" indent="-457200" fontAlgn="t">
              <a:lnSpc>
                <a:spcPct val="150000"/>
              </a:lnSpc>
              <a:spcBef>
                <a:spcPts val="600"/>
              </a:spcBef>
              <a:spcAft>
                <a:spcPts val="600"/>
              </a:spcAft>
              <a:buFont typeface="+mj-lt"/>
              <a:buAutoNum type="arabicPeriod"/>
            </a:pPr>
            <a:r>
              <a:rPr lang="en-US" sz="2000" b="0" i="0" u="none" strike="noStrike">
                <a:solidFill>
                  <a:srgbClr val="000000"/>
                </a:solidFill>
                <a:effectLst/>
                <a:latin typeface="+mn-lt"/>
              </a:rPr>
              <a:t>Frequency Test within a Block</a:t>
            </a:r>
            <a:endParaRPr lang="en-US" sz="2000" b="0" i="0" u="none" strike="noStrike">
              <a:effectLst/>
              <a:latin typeface="+mn-lt"/>
            </a:endParaRPr>
          </a:p>
          <a:p>
            <a:pPr marL="466344" lvl="1" indent="-457200" fontAlgn="t">
              <a:lnSpc>
                <a:spcPct val="150000"/>
              </a:lnSpc>
              <a:spcBef>
                <a:spcPts val="600"/>
              </a:spcBef>
              <a:spcAft>
                <a:spcPts val="600"/>
              </a:spcAft>
              <a:buFont typeface="+mj-lt"/>
              <a:buAutoNum type="arabicPeriod"/>
            </a:pPr>
            <a:r>
              <a:rPr lang="en-US" sz="2000" b="0" i="0" u="none" strike="noStrike">
                <a:solidFill>
                  <a:srgbClr val="000000"/>
                </a:solidFill>
                <a:effectLst/>
                <a:latin typeface="+mn-lt"/>
              </a:rPr>
              <a:t>The Runs Test</a:t>
            </a:r>
            <a:endParaRPr lang="en-US" sz="2000" b="0" i="0" u="none" strike="noStrike">
              <a:effectLst/>
              <a:latin typeface="+mn-lt"/>
            </a:endParaRPr>
          </a:p>
          <a:p>
            <a:pPr marL="466344" lvl="1" indent="-457200" fontAlgn="t">
              <a:lnSpc>
                <a:spcPct val="150000"/>
              </a:lnSpc>
              <a:spcBef>
                <a:spcPts val="600"/>
              </a:spcBef>
              <a:spcAft>
                <a:spcPts val="600"/>
              </a:spcAft>
              <a:buFont typeface="+mj-lt"/>
              <a:buAutoNum type="arabicPeriod"/>
            </a:pPr>
            <a:r>
              <a:rPr lang="en-US" sz="2000" b="0" i="0" u="none" strike="noStrike">
                <a:solidFill>
                  <a:srgbClr val="000000"/>
                </a:solidFill>
                <a:effectLst/>
                <a:latin typeface="+mn-lt"/>
              </a:rPr>
              <a:t>Tests for the Longest-Run-of-Ones in a Block</a:t>
            </a:r>
            <a:endParaRPr lang="en-US" sz="2000" b="0" i="0" u="none" strike="noStrike">
              <a:effectLst/>
              <a:latin typeface="+mn-lt"/>
            </a:endParaRPr>
          </a:p>
          <a:p>
            <a:pPr marL="466344" lvl="1" indent="-457200" fontAlgn="t">
              <a:lnSpc>
                <a:spcPct val="150000"/>
              </a:lnSpc>
              <a:spcBef>
                <a:spcPts val="600"/>
              </a:spcBef>
              <a:spcAft>
                <a:spcPts val="600"/>
              </a:spcAft>
              <a:buFont typeface="+mj-lt"/>
              <a:buAutoNum type="arabicPeriod"/>
            </a:pPr>
            <a:r>
              <a:rPr lang="en-US" sz="2000" b="0" i="0" u="none" strike="noStrike">
                <a:solidFill>
                  <a:srgbClr val="000000"/>
                </a:solidFill>
                <a:effectLst/>
                <a:latin typeface="+mn-lt"/>
              </a:rPr>
              <a:t>The Binary Matrix Rank Test</a:t>
            </a:r>
            <a:endParaRPr lang="vi-VN" sz="2000">
              <a:latin typeface="+mn-lt"/>
            </a:endParaRPr>
          </a:p>
          <a:p>
            <a:pPr marL="466344" lvl="1" indent="-457200" fontAlgn="t">
              <a:lnSpc>
                <a:spcPct val="150000"/>
              </a:lnSpc>
              <a:spcBef>
                <a:spcPts val="600"/>
              </a:spcBef>
              <a:spcAft>
                <a:spcPts val="600"/>
              </a:spcAft>
              <a:buFont typeface="+mj-lt"/>
              <a:buAutoNum type="arabicPeriod"/>
            </a:pPr>
            <a:r>
              <a:rPr lang="en-US" sz="2000" b="0" i="0" u="none" strike="noStrike">
                <a:solidFill>
                  <a:srgbClr val="000000"/>
                </a:solidFill>
                <a:effectLst/>
                <a:latin typeface="+mn-lt"/>
              </a:rPr>
              <a:t>The Discrete Fourier Transform (Spectral)</a:t>
            </a:r>
            <a:endParaRPr lang="vi-VN" sz="2000">
              <a:latin typeface="+mn-lt"/>
            </a:endParaRPr>
          </a:p>
          <a:p>
            <a:pPr marL="466344" lvl="1" indent="-457200" fontAlgn="t">
              <a:lnSpc>
                <a:spcPct val="150000"/>
              </a:lnSpc>
              <a:spcBef>
                <a:spcPts val="600"/>
              </a:spcBef>
              <a:spcAft>
                <a:spcPts val="600"/>
              </a:spcAft>
              <a:buFont typeface="+mj-lt"/>
              <a:buAutoNum type="arabicPeriod"/>
            </a:pPr>
            <a:r>
              <a:rPr lang="en-US" sz="2000" b="0" i="0" u="none" strike="noStrike">
                <a:solidFill>
                  <a:srgbClr val="000000"/>
                </a:solidFill>
                <a:effectLst/>
                <a:latin typeface="+mn-lt"/>
              </a:rPr>
              <a:t>The Non-overlapping Template Matching Test</a:t>
            </a:r>
            <a:endParaRPr lang="vi-VN" sz="2000">
              <a:latin typeface="+mn-lt"/>
            </a:endParaRPr>
          </a:p>
          <a:p>
            <a:pPr marL="466344" lvl="1" indent="-457200" fontAlgn="t">
              <a:lnSpc>
                <a:spcPct val="150000"/>
              </a:lnSpc>
              <a:spcBef>
                <a:spcPts val="600"/>
              </a:spcBef>
              <a:spcAft>
                <a:spcPts val="600"/>
              </a:spcAft>
              <a:buFont typeface="+mj-lt"/>
              <a:buAutoNum type="arabicPeriod"/>
            </a:pPr>
            <a:r>
              <a:rPr lang="en-US" sz="2000" b="0" i="0" u="none" strike="noStrike">
                <a:solidFill>
                  <a:srgbClr val="000000"/>
                </a:solidFill>
                <a:effectLst/>
                <a:latin typeface="+mn-lt"/>
              </a:rPr>
              <a:t>The Random Excursions Variant Test</a:t>
            </a:r>
            <a:endParaRPr lang="en-US" sz="2000">
              <a:effectLst/>
              <a:latin typeface="+mn-lt"/>
            </a:endParaRPr>
          </a:p>
          <a:p>
            <a:pPr marL="294894" lvl="1" indent="-285750" fontAlgn="t">
              <a:lnSpc>
                <a:spcPct val="150000"/>
              </a:lnSpc>
              <a:spcBef>
                <a:spcPts val="600"/>
              </a:spcBef>
              <a:spcAft>
                <a:spcPts val="600"/>
              </a:spcAft>
              <a:buFont typeface="Arial" panose="020B0604020202020204" pitchFamily="34" charset="0"/>
              <a:buChar char="•"/>
            </a:pPr>
            <a:endParaRPr lang="en-US" sz="2000" b="0" i="0" u="none" strike="noStrike">
              <a:effectLst/>
              <a:latin typeface="+mn-lt"/>
            </a:endParaRPr>
          </a:p>
          <a:p>
            <a:pPr marL="171450" lvl="1" indent="-171450">
              <a:lnSpc>
                <a:spcPct val="150000"/>
              </a:lnSpc>
              <a:spcBef>
                <a:spcPts val="600"/>
              </a:spcBef>
              <a:spcAft>
                <a:spcPts val="600"/>
              </a:spcAft>
              <a:buFont typeface="Arial" panose="020B0604020202020204" pitchFamily="34" charset="0"/>
              <a:buChar char="•"/>
            </a:pPr>
            <a:endParaRPr lang="en-US" sz="2000">
              <a:latin typeface="+mn-lt"/>
            </a:endParaRPr>
          </a:p>
        </p:txBody>
      </p:sp>
      <p:sp>
        <p:nvSpPr>
          <p:cNvPr id="4" name="Slide Number Placeholder 3">
            <a:extLst>
              <a:ext uri="{FF2B5EF4-FFF2-40B4-BE49-F238E27FC236}">
                <a16:creationId xmlns:a16="http://schemas.microsoft.com/office/drawing/2014/main" id="{750DB5E1-82EE-8F99-2561-F28B751B1A44}"/>
              </a:ext>
            </a:extLst>
          </p:cNvPr>
          <p:cNvSpPr>
            <a:spLocks noGrp="1"/>
          </p:cNvSpPr>
          <p:nvPr>
            <p:ph type="sldNum" idx="12"/>
          </p:nvPr>
        </p:nvSpPr>
        <p:spPr/>
        <p:txBody>
          <a:bodyPr/>
          <a:lstStyle/>
          <a:p>
            <a:fld id="{539C8F75-6C54-4CF7-AD6F-5B3CBE83B35F}" type="slidenum">
              <a:rPr lang="en-US" smtClean="0"/>
              <a:t>14</a:t>
            </a:fld>
            <a:endParaRPr lang="en-US"/>
          </a:p>
        </p:txBody>
      </p:sp>
      <p:sp>
        <p:nvSpPr>
          <p:cNvPr id="7" name="Title 1">
            <a:extLst>
              <a:ext uri="{FF2B5EF4-FFF2-40B4-BE49-F238E27FC236}">
                <a16:creationId xmlns:a16="http://schemas.microsoft.com/office/drawing/2014/main" id="{47F2CE53-3CB8-DD83-6FC8-7E7B398DE2DF}"/>
              </a:ext>
            </a:extLst>
          </p:cNvPr>
          <p:cNvSpPr>
            <a:spLocks noGrp="1"/>
          </p:cNvSpPr>
          <p:nvPr>
            <p:ph type="title"/>
          </p:nvPr>
        </p:nvSpPr>
        <p:spPr>
          <a:xfrm>
            <a:off x="1320800" y="152400"/>
            <a:ext cx="10261600" cy="715962"/>
          </a:xfrm>
        </p:spPr>
        <p:txBody>
          <a:bodyPr>
            <a:normAutofit/>
          </a:bodyPr>
          <a:lstStyle/>
          <a:p>
            <a:r>
              <a:rPr lang="vi-VN" sz="3200">
                <a:latin typeface="+mn-lt"/>
              </a:rPr>
              <a:t>4. Đánh giá mức độ ngẫu nhiên</a:t>
            </a:r>
            <a:endParaRPr lang="en-US" sz="3200"/>
          </a:p>
        </p:txBody>
      </p:sp>
      <p:sp>
        <p:nvSpPr>
          <p:cNvPr id="9" name="TextBox 8">
            <a:extLst>
              <a:ext uri="{FF2B5EF4-FFF2-40B4-BE49-F238E27FC236}">
                <a16:creationId xmlns:a16="http://schemas.microsoft.com/office/drawing/2014/main" id="{552D5DA7-5A9B-B844-3E54-DA30C3B90592}"/>
              </a:ext>
            </a:extLst>
          </p:cNvPr>
          <p:cNvSpPr txBox="1"/>
          <p:nvPr/>
        </p:nvSpPr>
        <p:spPr>
          <a:xfrm>
            <a:off x="6451600" y="1268529"/>
            <a:ext cx="5760097" cy="5529719"/>
          </a:xfrm>
          <a:prstGeom prst="rect">
            <a:avLst/>
          </a:prstGeom>
          <a:noFill/>
        </p:spPr>
        <p:txBody>
          <a:bodyPr wrap="square">
            <a:spAutoFit/>
          </a:bodyPr>
          <a:lstStyle/>
          <a:p>
            <a:pPr marL="466344" marR="0" indent="-457200" algn="l" rtl="0" fontAlgn="t">
              <a:lnSpc>
                <a:spcPct val="150000"/>
              </a:lnSpc>
              <a:spcBef>
                <a:spcPts val="600"/>
              </a:spcBef>
              <a:spcAft>
                <a:spcPts val="600"/>
              </a:spcAft>
              <a:buFont typeface="+mj-lt"/>
              <a:buAutoNum type="arabicPeriod" startAt="9"/>
            </a:pPr>
            <a:r>
              <a:rPr lang="en-US" sz="2000" b="0" i="0" u="none" strike="noStrike">
                <a:solidFill>
                  <a:srgbClr val="000000"/>
                </a:solidFill>
                <a:effectLst/>
                <a:latin typeface="+mn-lt"/>
              </a:rPr>
              <a:t>The Overlapping Template Matching Test</a:t>
            </a:r>
            <a:endParaRPr lang="en-US" sz="2000" b="0" i="0" u="none" strike="noStrike">
              <a:effectLst/>
              <a:latin typeface="+mn-lt"/>
            </a:endParaRPr>
          </a:p>
          <a:p>
            <a:pPr marL="466344" marR="0" indent="-457200" algn="l" rtl="0" fontAlgn="t">
              <a:lnSpc>
                <a:spcPct val="150000"/>
              </a:lnSpc>
              <a:spcBef>
                <a:spcPts val="600"/>
              </a:spcBef>
              <a:spcAft>
                <a:spcPts val="600"/>
              </a:spcAft>
              <a:buFont typeface="+mj-lt"/>
              <a:buAutoNum type="arabicPeriod" startAt="9"/>
            </a:pPr>
            <a:r>
              <a:rPr lang="en-US" sz="2000" b="0" i="0" u="none" strike="noStrike">
                <a:solidFill>
                  <a:srgbClr val="000000"/>
                </a:solidFill>
                <a:effectLst/>
                <a:latin typeface="+mn-lt"/>
              </a:rPr>
              <a:t>Maurer's "Universal Statistical" Test</a:t>
            </a:r>
            <a:endParaRPr lang="en-US" sz="2000" b="0" i="0" u="none" strike="noStrike">
              <a:effectLst/>
              <a:latin typeface="+mn-lt"/>
            </a:endParaRPr>
          </a:p>
          <a:p>
            <a:pPr marL="457200" marR="0" indent="-457200" algn="l" rtl="0" fontAlgn="t">
              <a:lnSpc>
                <a:spcPct val="150000"/>
              </a:lnSpc>
              <a:spcBef>
                <a:spcPts val="600"/>
              </a:spcBef>
              <a:spcAft>
                <a:spcPts val="600"/>
              </a:spcAft>
              <a:buFont typeface="+mj-lt"/>
              <a:buAutoNum type="arabicPeriod" startAt="9"/>
            </a:pPr>
            <a:r>
              <a:rPr lang="en-US" sz="2000" b="0" i="0" u="none" strike="noStrike">
                <a:solidFill>
                  <a:srgbClr val="000000"/>
                </a:solidFill>
                <a:effectLst/>
                <a:latin typeface="+mn-lt"/>
              </a:rPr>
              <a:t>The Linear Complexity Test</a:t>
            </a:r>
            <a:endParaRPr lang="en-US" sz="2000" b="0" i="0" u="none" strike="noStrike">
              <a:effectLst/>
              <a:latin typeface="+mn-lt"/>
            </a:endParaRPr>
          </a:p>
          <a:p>
            <a:pPr marL="466344" marR="0" indent="-457200" algn="l" rtl="0" fontAlgn="t">
              <a:lnSpc>
                <a:spcPct val="150000"/>
              </a:lnSpc>
              <a:spcBef>
                <a:spcPts val="600"/>
              </a:spcBef>
              <a:spcAft>
                <a:spcPts val="600"/>
              </a:spcAft>
              <a:buFont typeface="+mj-lt"/>
              <a:buAutoNum type="arabicPeriod" startAt="9"/>
            </a:pPr>
            <a:r>
              <a:rPr lang="en-US" sz="2000" b="0" i="0" u="none" strike="noStrike">
                <a:solidFill>
                  <a:srgbClr val="000000"/>
                </a:solidFill>
                <a:effectLst/>
                <a:latin typeface="+mn-lt"/>
              </a:rPr>
              <a:t>The Serial Test</a:t>
            </a:r>
            <a:endParaRPr lang="en-US" sz="2000" b="0" i="0" u="none" strike="noStrike">
              <a:effectLst/>
              <a:latin typeface="+mn-lt"/>
            </a:endParaRPr>
          </a:p>
          <a:p>
            <a:pPr marL="466344" marR="0" indent="-457200" algn="l" rtl="0" fontAlgn="t">
              <a:lnSpc>
                <a:spcPct val="150000"/>
              </a:lnSpc>
              <a:spcBef>
                <a:spcPts val="600"/>
              </a:spcBef>
              <a:spcAft>
                <a:spcPts val="600"/>
              </a:spcAft>
              <a:buFont typeface="+mj-lt"/>
              <a:buAutoNum type="arabicPeriod" startAt="9"/>
            </a:pPr>
            <a:r>
              <a:rPr lang="en-US" sz="2000" b="0" i="0" u="none" strike="noStrike">
                <a:solidFill>
                  <a:srgbClr val="000000"/>
                </a:solidFill>
                <a:effectLst/>
                <a:latin typeface="+mn-lt"/>
              </a:rPr>
              <a:t>The Approximate Entropy Test</a:t>
            </a:r>
            <a:endParaRPr lang="en-US" sz="2000" b="0" i="0" u="none" strike="noStrike">
              <a:effectLst/>
              <a:latin typeface="+mn-lt"/>
            </a:endParaRPr>
          </a:p>
          <a:p>
            <a:pPr marL="466344" marR="0" indent="-457200" algn="l" rtl="0" fontAlgn="t">
              <a:lnSpc>
                <a:spcPct val="150000"/>
              </a:lnSpc>
              <a:spcBef>
                <a:spcPts val="600"/>
              </a:spcBef>
              <a:spcAft>
                <a:spcPts val="600"/>
              </a:spcAft>
              <a:buFont typeface="+mj-lt"/>
              <a:buAutoNum type="arabicPeriod" startAt="9"/>
            </a:pPr>
            <a:r>
              <a:rPr lang="en-US" sz="2000" b="0" i="0" u="none" strike="noStrike">
                <a:solidFill>
                  <a:srgbClr val="000000"/>
                </a:solidFill>
                <a:effectLst/>
                <a:latin typeface="+mn-lt"/>
              </a:rPr>
              <a:t>The Cumulative Sums (Cusums) Test</a:t>
            </a:r>
            <a:endParaRPr lang="en-US" sz="2000" b="0" i="0" u="none" strike="noStrike">
              <a:effectLst/>
              <a:latin typeface="+mn-lt"/>
            </a:endParaRPr>
          </a:p>
          <a:p>
            <a:pPr marL="466344" marR="0" indent="-457200" algn="l" rtl="0" fontAlgn="t">
              <a:lnSpc>
                <a:spcPct val="150000"/>
              </a:lnSpc>
              <a:spcBef>
                <a:spcPts val="600"/>
              </a:spcBef>
              <a:spcAft>
                <a:spcPts val="600"/>
              </a:spcAft>
              <a:buFont typeface="+mj-lt"/>
              <a:buAutoNum type="arabicPeriod" startAt="9"/>
            </a:pPr>
            <a:r>
              <a:rPr lang="en-US" sz="2000" b="0" i="0" u="none" strike="noStrike">
                <a:solidFill>
                  <a:srgbClr val="000000"/>
                </a:solidFill>
                <a:effectLst/>
                <a:latin typeface="+mn-lt"/>
              </a:rPr>
              <a:t>The Random Excursions Test</a:t>
            </a:r>
            <a:endParaRPr lang="en-US" sz="2000" b="0" i="0" u="none" strike="noStrike">
              <a:effectLst/>
              <a:latin typeface="+mn-lt"/>
            </a:endParaRPr>
          </a:p>
          <a:p>
            <a:pPr marL="457200" marR="0" indent="-457200" algn="l" rtl="0" fontAlgn="t">
              <a:lnSpc>
                <a:spcPct val="150000"/>
              </a:lnSpc>
              <a:spcBef>
                <a:spcPts val="600"/>
              </a:spcBef>
              <a:spcAft>
                <a:spcPts val="600"/>
              </a:spcAft>
              <a:buFont typeface="+mj-lt"/>
              <a:buAutoNum type="arabicPeriod" startAt="9"/>
            </a:pPr>
            <a:r>
              <a:rPr lang="en-US" sz="2000" b="0" i="0" u="none" strike="noStrike">
                <a:solidFill>
                  <a:srgbClr val="000000"/>
                </a:solidFill>
                <a:effectLst/>
                <a:latin typeface="+mn-lt"/>
              </a:rPr>
              <a:t>Cumulative Sums Test (Backward)</a:t>
            </a:r>
            <a:endParaRPr lang="en-US" sz="2000" b="0" i="0" u="none" strike="noStrike">
              <a:effectLst/>
              <a:latin typeface="+mn-lt"/>
            </a:endParaRPr>
          </a:p>
          <a:p>
            <a:pPr marL="298450" indent="-285750" rtl="0" fontAlgn="t">
              <a:lnSpc>
                <a:spcPct val="150000"/>
              </a:lnSpc>
              <a:spcBef>
                <a:spcPts val="1000"/>
              </a:spcBef>
              <a:spcAft>
                <a:spcPts val="0"/>
              </a:spcAft>
              <a:buFont typeface="Arial" panose="020B0604020202020204" pitchFamily="34" charset="0"/>
              <a:buChar char="•"/>
            </a:pPr>
            <a:endParaRPr lang="en-US" sz="2000">
              <a:effectLst/>
              <a:latin typeface="+mn-lt"/>
            </a:endParaRPr>
          </a:p>
        </p:txBody>
      </p:sp>
      <p:sp>
        <p:nvSpPr>
          <p:cNvPr id="10" name="TextBox 9">
            <a:extLst>
              <a:ext uri="{FF2B5EF4-FFF2-40B4-BE49-F238E27FC236}">
                <a16:creationId xmlns:a16="http://schemas.microsoft.com/office/drawing/2014/main" id="{B161317D-9DC3-882B-A532-422BCAB871A6}"/>
              </a:ext>
            </a:extLst>
          </p:cNvPr>
          <p:cNvSpPr txBox="1"/>
          <p:nvPr/>
        </p:nvSpPr>
        <p:spPr>
          <a:xfrm>
            <a:off x="0" y="994085"/>
            <a:ext cx="1249060" cy="369332"/>
          </a:xfrm>
          <a:prstGeom prst="rect">
            <a:avLst/>
          </a:prstGeom>
          <a:noFill/>
        </p:spPr>
        <p:txBody>
          <a:bodyPr wrap="none" rtlCol="0">
            <a:spAutoFit/>
          </a:bodyPr>
          <a:lstStyle/>
          <a:p>
            <a:r>
              <a:rPr lang="vi-VN" sz="1800" b="1" u="sng"/>
              <a:t>NIST Test</a:t>
            </a:r>
            <a:endParaRPr lang="en-US" sz="1800" b="1" u="sng"/>
          </a:p>
        </p:txBody>
      </p:sp>
      <p:sp>
        <p:nvSpPr>
          <p:cNvPr id="11" name="Arrow: Right 10">
            <a:extLst>
              <a:ext uri="{FF2B5EF4-FFF2-40B4-BE49-F238E27FC236}">
                <a16:creationId xmlns:a16="http://schemas.microsoft.com/office/drawing/2014/main" id="{49E761FA-A89A-FB3E-74BE-9223ADFCE110}"/>
              </a:ext>
            </a:extLst>
          </p:cNvPr>
          <p:cNvSpPr/>
          <p:nvPr/>
        </p:nvSpPr>
        <p:spPr>
          <a:xfrm>
            <a:off x="1581537" y="6215167"/>
            <a:ext cx="699796" cy="49043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DF90C95-69D6-DE53-CDA3-D91DF51150C0}"/>
              </a:ext>
            </a:extLst>
          </p:cNvPr>
          <p:cNvSpPr txBox="1"/>
          <p:nvPr/>
        </p:nvSpPr>
        <p:spPr>
          <a:xfrm>
            <a:off x="2447937" y="6306493"/>
            <a:ext cx="314510" cy="307777"/>
          </a:xfrm>
          <a:prstGeom prst="rect">
            <a:avLst/>
          </a:prstGeom>
          <a:noFill/>
        </p:spPr>
        <p:txBody>
          <a:bodyPr wrap="none" rtlCol="0">
            <a:spAutoFit/>
          </a:bodyPr>
          <a:lstStyle/>
          <a:p>
            <a:r>
              <a:rPr lang="vi-VN"/>
              <a:t>kl</a:t>
            </a:r>
            <a:endParaRPr lang="en-US"/>
          </a:p>
        </p:txBody>
      </p:sp>
      <p:cxnSp>
        <p:nvCxnSpPr>
          <p:cNvPr id="14" name="Straight Connector 13">
            <a:extLst>
              <a:ext uri="{FF2B5EF4-FFF2-40B4-BE49-F238E27FC236}">
                <a16:creationId xmlns:a16="http://schemas.microsoft.com/office/drawing/2014/main" id="{640534AC-D0BF-3E13-A1C3-E0F49984E600}"/>
              </a:ext>
            </a:extLst>
          </p:cNvPr>
          <p:cNvCxnSpPr>
            <a:cxnSpLocks/>
          </p:cNvCxnSpPr>
          <p:nvPr/>
        </p:nvCxnSpPr>
        <p:spPr>
          <a:xfrm>
            <a:off x="6096000" y="1268529"/>
            <a:ext cx="0" cy="4817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79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DF3DA01E-7FFB-CE2C-BB9C-3E8D858B192D}"/>
              </a:ext>
            </a:extLst>
          </p:cNvPr>
          <p:cNvPicPr>
            <a:picLocks noChangeAspect="1"/>
          </p:cNvPicPr>
          <p:nvPr/>
        </p:nvPicPr>
        <p:blipFill rotWithShape="1">
          <a:blip r:embed="rId3"/>
          <a:srcRect l="1619" t="27473" r="2721" b="29628"/>
          <a:stretch/>
        </p:blipFill>
        <p:spPr>
          <a:xfrm>
            <a:off x="276717" y="1554854"/>
            <a:ext cx="11638564" cy="2690950"/>
          </a:xfrm>
          <a:prstGeom prst="rect">
            <a:avLst/>
          </a:prstGeom>
        </p:spPr>
      </p:pic>
      <p:sp>
        <p:nvSpPr>
          <p:cNvPr id="5" name="TextBox 4">
            <a:extLst>
              <a:ext uri="{FF2B5EF4-FFF2-40B4-BE49-F238E27FC236}">
                <a16:creationId xmlns:a16="http://schemas.microsoft.com/office/drawing/2014/main" id="{77DD6FD4-14E3-E5D0-7CB6-9D7577885775}"/>
              </a:ext>
            </a:extLst>
          </p:cNvPr>
          <p:cNvSpPr txBox="1"/>
          <p:nvPr/>
        </p:nvSpPr>
        <p:spPr>
          <a:xfrm>
            <a:off x="3047222" y="4383050"/>
            <a:ext cx="6097554" cy="523220"/>
          </a:xfrm>
          <a:prstGeom prst="rect">
            <a:avLst/>
          </a:prstGeom>
          <a:noFill/>
        </p:spPr>
        <p:txBody>
          <a:bodyPr wrap="square">
            <a:spAutoFit/>
          </a:bodyPr>
          <a:lstStyle/>
          <a:p>
            <a:pPr algn="ctr"/>
            <a:r>
              <a:rPr lang="vi-VN" sz="2800" b="1">
                <a:latin typeface="+mn-lt"/>
              </a:rPr>
              <a:t>Kết quả 16 test NIST</a:t>
            </a:r>
            <a:endParaRPr lang="en-US" sz="2800" b="1">
              <a:latin typeface="+mn-lt"/>
            </a:endParaRPr>
          </a:p>
        </p:txBody>
      </p:sp>
      <p:sp>
        <p:nvSpPr>
          <p:cNvPr id="6" name="Arrow: Right 5">
            <a:extLst>
              <a:ext uri="{FF2B5EF4-FFF2-40B4-BE49-F238E27FC236}">
                <a16:creationId xmlns:a16="http://schemas.microsoft.com/office/drawing/2014/main" id="{6300DC22-39C3-9524-8B6C-5C9E775253F7}"/>
              </a:ext>
            </a:extLst>
          </p:cNvPr>
          <p:cNvSpPr/>
          <p:nvPr/>
        </p:nvSpPr>
        <p:spPr>
          <a:xfrm>
            <a:off x="163051" y="5102061"/>
            <a:ext cx="841128" cy="707891"/>
          </a:xfrm>
          <a:prstGeom prst="rightArrow">
            <a:avLst>
              <a:gd name="adj1" fmla="val 50000"/>
              <a:gd name="adj2" fmla="val 4138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63D1605-E9DA-63DB-BAEE-3D0788B747BF}"/>
              </a:ext>
            </a:extLst>
          </p:cNvPr>
          <p:cNvSpPr txBox="1"/>
          <p:nvPr/>
        </p:nvSpPr>
        <p:spPr>
          <a:xfrm>
            <a:off x="1135392" y="5042696"/>
            <a:ext cx="10779889" cy="830997"/>
          </a:xfrm>
          <a:prstGeom prst="rect">
            <a:avLst/>
          </a:prstGeom>
          <a:noFill/>
        </p:spPr>
        <p:txBody>
          <a:bodyPr wrap="square" rtlCol="0">
            <a:spAutoFit/>
          </a:bodyPr>
          <a:lstStyle/>
          <a:p>
            <a:pPr algn="just"/>
            <a:r>
              <a:rPr lang="vi-VN" sz="2400">
                <a:latin typeface="+mn-lt"/>
              </a:rPr>
              <a:t>Các bài test của đã chứng minh tính ngẫu nhiên của dữ liệu, đảm bảo rằng dữ liệu không bị ảnh hưởng bởi các yếu tố ngoại vi hoặc lỗi hệ thống.</a:t>
            </a:r>
          </a:p>
        </p:txBody>
      </p:sp>
      <p:sp>
        <p:nvSpPr>
          <p:cNvPr id="8" name="Slide Number Placeholder 7">
            <a:extLst>
              <a:ext uri="{FF2B5EF4-FFF2-40B4-BE49-F238E27FC236}">
                <a16:creationId xmlns:a16="http://schemas.microsoft.com/office/drawing/2014/main" id="{D0AC61EE-6EFC-802F-8358-6A28EB087B6F}"/>
              </a:ext>
            </a:extLst>
          </p:cNvPr>
          <p:cNvSpPr>
            <a:spLocks noGrp="1"/>
          </p:cNvSpPr>
          <p:nvPr>
            <p:ph type="sldNum" idx="12"/>
          </p:nvPr>
        </p:nvSpPr>
        <p:spPr/>
        <p:txBody>
          <a:bodyPr/>
          <a:lstStyle/>
          <a:p>
            <a:fld id="{539C8F75-6C54-4CF7-AD6F-5B3CBE83B35F}" type="slidenum">
              <a:rPr lang="en-US" smtClean="0"/>
              <a:t>15</a:t>
            </a:fld>
            <a:endParaRPr lang="en-US"/>
          </a:p>
        </p:txBody>
      </p:sp>
      <p:sp>
        <p:nvSpPr>
          <p:cNvPr id="10" name="Title 1">
            <a:extLst>
              <a:ext uri="{FF2B5EF4-FFF2-40B4-BE49-F238E27FC236}">
                <a16:creationId xmlns:a16="http://schemas.microsoft.com/office/drawing/2014/main" id="{2E8099E7-4DBA-759B-1303-CF09303951BF}"/>
              </a:ext>
            </a:extLst>
          </p:cNvPr>
          <p:cNvSpPr>
            <a:spLocks noGrp="1"/>
          </p:cNvSpPr>
          <p:nvPr>
            <p:ph type="title"/>
          </p:nvPr>
        </p:nvSpPr>
        <p:spPr>
          <a:xfrm>
            <a:off x="1320800" y="152400"/>
            <a:ext cx="10261600" cy="715962"/>
          </a:xfrm>
        </p:spPr>
        <p:txBody>
          <a:bodyPr>
            <a:normAutofit/>
          </a:bodyPr>
          <a:lstStyle/>
          <a:p>
            <a:r>
              <a:rPr lang="vi-VN" sz="3200">
                <a:latin typeface="+mn-lt"/>
              </a:rPr>
              <a:t>4. Đánh giá mức độ ngẫu nhiên</a:t>
            </a:r>
            <a:endParaRPr lang="en-US" sz="3200"/>
          </a:p>
        </p:txBody>
      </p:sp>
      <p:sp>
        <p:nvSpPr>
          <p:cNvPr id="11" name="TextBox 10">
            <a:extLst>
              <a:ext uri="{FF2B5EF4-FFF2-40B4-BE49-F238E27FC236}">
                <a16:creationId xmlns:a16="http://schemas.microsoft.com/office/drawing/2014/main" id="{F6A0474D-749E-CB4B-EC97-8BD192745E48}"/>
              </a:ext>
            </a:extLst>
          </p:cNvPr>
          <p:cNvSpPr txBox="1"/>
          <p:nvPr/>
        </p:nvSpPr>
        <p:spPr>
          <a:xfrm>
            <a:off x="0" y="994085"/>
            <a:ext cx="1249060" cy="369332"/>
          </a:xfrm>
          <a:prstGeom prst="rect">
            <a:avLst/>
          </a:prstGeom>
          <a:noFill/>
        </p:spPr>
        <p:txBody>
          <a:bodyPr wrap="none" rtlCol="0">
            <a:spAutoFit/>
          </a:bodyPr>
          <a:lstStyle/>
          <a:p>
            <a:r>
              <a:rPr lang="vi-VN" sz="1800" b="1" u="sng"/>
              <a:t>NIST Test</a:t>
            </a:r>
            <a:endParaRPr lang="en-US" sz="1800" b="1" u="sng"/>
          </a:p>
        </p:txBody>
      </p:sp>
    </p:spTree>
    <p:extLst>
      <p:ext uri="{BB962C8B-B14F-4D97-AF65-F5344CB8AC3E}">
        <p14:creationId xmlns:p14="http://schemas.microsoft.com/office/powerpoint/2010/main" val="996967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FB35C0-0B9A-1A60-8603-5671405C044C}"/>
              </a:ext>
            </a:extLst>
          </p:cNvPr>
          <p:cNvSpPr>
            <a:spLocks noGrp="1"/>
          </p:cNvSpPr>
          <p:nvPr>
            <p:ph type="title"/>
          </p:nvPr>
        </p:nvSpPr>
        <p:spPr>
          <a:xfrm>
            <a:off x="1320800" y="152400"/>
            <a:ext cx="10261600" cy="715962"/>
          </a:xfrm>
        </p:spPr>
        <p:txBody>
          <a:bodyPr>
            <a:normAutofit/>
          </a:bodyPr>
          <a:lstStyle/>
          <a:p>
            <a:r>
              <a:rPr lang="en-US" sz="3200" b="1">
                <a:latin typeface="+mn-lt"/>
                <a:ea typeface="Calibri"/>
                <a:cs typeface="Calibri"/>
                <a:sym typeface="Calibri"/>
              </a:rPr>
              <a:t>NỘI DUNG BÁO CÁO</a:t>
            </a:r>
            <a:endParaRPr lang="en-US" sz="3200"/>
          </a:p>
        </p:txBody>
      </p:sp>
      <p:sp>
        <p:nvSpPr>
          <p:cNvPr id="5" name="TextBox 4">
            <a:extLst>
              <a:ext uri="{FF2B5EF4-FFF2-40B4-BE49-F238E27FC236}">
                <a16:creationId xmlns:a16="http://schemas.microsoft.com/office/drawing/2014/main" id="{BF6759E3-FB46-81E9-5DD0-ED975DC6FE18}"/>
              </a:ext>
            </a:extLst>
          </p:cNvPr>
          <p:cNvSpPr txBox="1"/>
          <p:nvPr/>
        </p:nvSpPr>
        <p:spPr>
          <a:xfrm>
            <a:off x="1407886" y="1346719"/>
            <a:ext cx="9064171" cy="4888518"/>
          </a:xfrm>
          <a:prstGeom prst="rect">
            <a:avLst/>
          </a:prstGeom>
          <a:noFill/>
        </p:spPr>
        <p:txBody>
          <a:bodyPr wrap="square" rtlCol="0">
            <a:spAutoFit/>
          </a:bodyPr>
          <a:lstStyle/>
          <a:p>
            <a:pPr marL="565150" lvl="0" indent="-514350" rtl="0">
              <a:lnSpc>
                <a:spcPct val="150000"/>
              </a:lnSpc>
              <a:spcBef>
                <a:spcPts val="0"/>
              </a:spcBef>
              <a:spcAft>
                <a:spcPts val="0"/>
              </a:spcAft>
              <a:buClr>
                <a:schemeClr val="dk1"/>
              </a:buClr>
              <a:buSzPts val="2800"/>
              <a:buFont typeface="+mj-lt"/>
              <a:buAutoNum type="arabicPeriod"/>
            </a:pPr>
            <a:r>
              <a:rPr lang="vi-VN" sz="3000">
                <a:solidFill>
                  <a:schemeClr val="bg1">
                    <a:lumMod val="75000"/>
                  </a:schemeClr>
                </a:solidFill>
                <a:latin typeface="+mn-lt"/>
                <a:ea typeface="Calibri"/>
                <a:cs typeface="Calibri"/>
                <a:sym typeface="Calibri"/>
              </a:rPr>
              <a:t> Giới thiệu chung</a:t>
            </a: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rPr>
              <a:t> Thiết kế mạch </a:t>
            </a: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ea typeface="Calibri"/>
                <a:cs typeface="Calibri"/>
                <a:sym typeface="Calibri"/>
              </a:rPr>
              <a:t> Thực hiện trên </a:t>
            </a:r>
            <a:r>
              <a:rPr lang="en-US" sz="3000" smtClean="0">
                <a:solidFill>
                  <a:schemeClr val="bg1">
                    <a:lumMod val="75000"/>
                  </a:schemeClr>
                </a:solidFill>
                <a:latin typeface="+mn-lt"/>
                <a:ea typeface="Calibri"/>
                <a:cs typeface="Calibri"/>
                <a:sym typeface="Calibri"/>
              </a:rPr>
              <a:t>MicroBlaze</a:t>
            </a:r>
            <a:endParaRPr lang="vi-VN" sz="3000">
              <a:solidFill>
                <a:schemeClr val="bg1">
                  <a:lumMod val="75000"/>
                </a:schemeClr>
              </a:solidFill>
              <a:latin typeface="+mn-lt"/>
              <a:ea typeface="Calibri"/>
              <a:cs typeface="Calibri"/>
              <a:sym typeface="Calibri"/>
            </a:endParaRP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rPr>
              <a:t> Đánh giá mức độ ngẫu nhiên </a:t>
            </a:r>
          </a:p>
          <a:p>
            <a:pPr marL="565150" lvl="0" indent="-514350" rtl="0">
              <a:lnSpc>
                <a:spcPct val="150000"/>
              </a:lnSpc>
              <a:spcBef>
                <a:spcPts val="1000"/>
              </a:spcBef>
              <a:spcAft>
                <a:spcPts val="0"/>
              </a:spcAft>
              <a:buClr>
                <a:schemeClr val="dk1"/>
              </a:buClr>
              <a:buSzPts val="2800"/>
              <a:buFont typeface="+mj-lt"/>
              <a:buAutoNum type="arabicPeriod"/>
            </a:pPr>
            <a:r>
              <a:rPr lang="vi-VN" sz="3000">
                <a:latin typeface="+mn-lt"/>
                <a:ea typeface="Calibri"/>
                <a:cs typeface="Calibri"/>
                <a:sym typeface="Calibri"/>
              </a:rPr>
              <a:t> Các phương pháp tấn công mạch</a:t>
            </a: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ea typeface="Calibri"/>
                <a:cs typeface="Calibri"/>
                <a:sym typeface="Calibri"/>
              </a:rPr>
              <a:t> Kết quả và thảo luận</a:t>
            </a:r>
          </a:p>
        </p:txBody>
      </p:sp>
      <p:sp>
        <p:nvSpPr>
          <p:cNvPr id="6" name="Slide Number Placeholder 3">
            <a:extLst>
              <a:ext uri="{FF2B5EF4-FFF2-40B4-BE49-F238E27FC236}">
                <a16:creationId xmlns:a16="http://schemas.microsoft.com/office/drawing/2014/main" id="{44E9D997-0CC0-E33F-F2EC-D204EC869D7E}"/>
              </a:ext>
            </a:extLst>
          </p:cNvPr>
          <p:cNvSpPr>
            <a:spLocks noGrp="1"/>
          </p:cNvSpPr>
          <p:nvPr>
            <p:ph type="sldNum" idx="12"/>
          </p:nvPr>
        </p:nvSpPr>
        <p:spPr>
          <a:xfrm>
            <a:off x="8737600" y="6356353"/>
            <a:ext cx="2844800" cy="365125"/>
          </a:xfrm>
        </p:spPr>
        <p:txBody>
          <a:bodyPr/>
          <a:lstStyle/>
          <a:p>
            <a:fld id="{539C8F75-6C54-4CF7-AD6F-5B3CBE83B35F}" type="slidenum">
              <a:rPr lang="en-US" smtClean="0"/>
              <a:t>16</a:t>
            </a:fld>
            <a:endParaRPr lang="en-US"/>
          </a:p>
        </p:txBody>
      </p:sp>
    </p:spTree>
    <p:extLst>
      <p:ext uri="{BB962C8B-B14F-4D97-AF65-F5344CB8AC3E}">
        <p14:creationId xmlns:p14="http://schemas.microsoft.com/office/powerpoint/2010/main" val="2054344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C4535-212E-98DD-1918-136E8968B226}"/>
              </a:ext>
            </a:extLst>
          </p:cNvPr>
          <p:cNvSpPr txBox="1"/>
          <p:nvPr/>
        </p:nvSpPr>
        <p:spPr>
          <a:xfrm>
            <a:off x="258657" y="4405563"/>
            <a:ext cx="5511688" cy="1384995"/>
          </a:xfrm>
          <a:prstGeom prst="rect">
            <a:avLst/>
          </a:prstGeom>
          <a:noFill/>
        </p:spPr>
        <p:txBody>
          <a:bodyPr wrap="square">
            <a:spAutoFit/>
          </a:bodyPr>
          <a:lstStyle/>
          <a:p>
            <a:pPr algn="ctr"/>
            <a:r>
              <a:rPr lang="en-US" sz="2400">
                <a:solidFill>
                  <a:srgbClr val="000000"/>
                </a:solidFill>
                <a:effectLst/>
                <a:latin typeface="+mn-lt"/>
                <a:ea typeface="Aptos" panose="020B0004020202020204" pitchFamily="34" charset="0"/>
              </a:rPr>
              <a:t>Thay đổi điện áp nguồn</a:t>
            </a:r>
            <a:endParaRPr lang="vi-VN" sz="2400">
              <a:solidFill>
                <a:srgbClr val="000000"/>
              </a:solidFill>
              <a:effectLst/>
              <a:latin typeface="+mn-lt"/>
              <a:ea typeface="Aptos" panose="020B0004020202020204" pitchFamily="34" charset="0"/>
            </a:endParaRPr>
          </a:p>
          <a:p>
            <a:pPr algn="just"/>
            <a:endParaRPr lang="vi-VN" sz="2400">
              <a:solidFill>
                <a:srgbClr val="000000"/>
              </a:solidFill>
              <a:effectLst/>
              <a:latin typeface="+mn-lt"/>
              <a:ea typeface="Aptos" panose="020B0004020202020204" pitchFamily="34" charset="0"/>
            </a:endParaRPr>
          </a:p>
          <a:p>
            <a:pPr algn="just"/>
            <a:r>
              <a:rPr lang="vi-VN" sz="1800">
                <a:latin typeface="+mn-lt"/>
                <a:ea typeface="Aptos" panose="020B0004020202020204" pitchFamily="34" charset="0"/>
                <a:cs typeface="Cordia New" panose="020B0304020202020204" pitchFamily="34" charset="-34"/>
              </a:rPr>
              <a:t>T</a:t>
            </a:r>
            <a:r>
              <a:rPr lang="en-US" sz="1800">
                <a:effectLst/>
                <a:latin typeface="+mn-lt"/>
                <a:ea typeface="Aptos" panose="020B0004020202020204" pitchFamily="34" charset="0"/>
                <a:cs typeface="Cordia New" panose="020B0304020202020204" pitchFamily="34" charset="-34"/>
              </a:rPr>
              <a:t>ấn công vị trí 1 hoặc 2 với mục đích thay đổi nguồn điện áp nguồn entropy của hệ thống. </a:t>
            </a:r>
            <a:endParaRPr lang="en-US" sz="2800">
              <a:solidFill>
                <a:srgbClr val="000000"/>
              </a:solidFill>
              <a:effectLst/>
              <a:latin typeface="+mn-lt"/>
              <a:ea typeface="Aptos" panose="020B0004020202020204" pitchFamily="34" charset="0"/>
            </a:endParaRPr>
          </a:p>
        </p:txBody>
      </p:sp>
      <p:sp>
        <p:nvSpPr>
          <p:cNvPr id="14" name="Slide Number Placeholder 13">
            <a:extLst>
              <a:ext uri="{FF2B5EF4-FFF2-40B4-BE49-F238E27FC236}">
                <a16:creationId xmlns:a16="http://schemas.microsoft.com/office/drawing/2014/main" id="{A62197FB-09B3-37A3-D836-CF59E8B0ACA8}"/>
              </a:ext>
            </a:extLst>
          </p:cNvPr>
          <p:cNvSpPr>
            <a:spLocks noGrp="1"/>
          </p:cNvSpPr>
          <p:nvPr>
            <p:ph type="sldNum" idx="12"/>
          </p:nvPr>
        </p:nvSpPr>
        <p:spPr/>
        <p:txBody>
          <a:bodyPr/>
          <a:lstStyle/>
          <a:p>
            <a:fld id="{539C8F75-6C54-4CF7-AD6F-5B3CBE83B35F}" type="slidenum">
              <a:rPr lang="en-US" smtClean="0"/>
              <a:t>17</a:t>
            </a:fld>
            <a:endParaRPr lang="en-US"/>
          </a:p>
        </p:txBody>
      </p:sp>
      <p:sp>
        <p:nvSpPr>
          <p:cNvPr id="10" name="Title 1">
            <a:extLst>
              <a:ext uri="{FF2B5EF4-FFF2-40B4-BE49-F238E27FC236}">
                <a16:creationId xmlns:a16="http://schemas.microsoft.com/office/drawing/2014/main" id="{DF69B20D-0892-79A7-C238-4BFF93A85F5D}"/>
              </a:ext>
            </a:extLst>
          </p:cNvPr>
          <p:cNvSpPr>
            <a:spLocks noGrp="1"/>
          </p:cNvSpPr>
          <p:nvPr>
            <p:ph type="title"/>
          </p:nvPr>
        </p:nvSpPr>
        <p:spPr>
          <a:xfrm>
            <a:off x="1320800" y="152400"/>
            <a:ext cx="10261600" cy="715962"/>
          </a:xfrm>
        </p:spPr>
        <p:txBody>
          <a:bodyPr>
            <a:normAutofit/>
          </a:bodyPr>
          <a:lstStyle/>
          <a:p>
            <a:r>
              <a:rPr lang="vi-VN" sz="3200">
                <a:latin typeface="+mn-lt"/>
                <a:ea typeface="Calibri"/>
                <a:cs typeface="Calibri"/>
                <a:sym typeface="Calibri"/>
              </a:rPr>
              <a:t>5. Một số phương pháp tấn công mạch</a:t>
            </a:r>
            <a:endParaRPr lang="en-US" sz="3200"/>
          </a:p>
        </p:txBody>
      </p:sp>
      <p:pic>
        <p:nvPicPr>
          <p:cNvPr id="4102" name="Picture 6">
            <a:extLst>
              <a:ext uri="{FF2B5EF4-FFF2-40B4-BE49-F238E27FC236}">
                <a16:creationId xmlns:a16="http://schemas.microsoft.com/office/drawing/2014/main" id="{DBEDBE2A-7E45-C13F-F563-65D2A034E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56" y="1749066"/>
            <a:ext cx="5805690" cy="270106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D559483B-BED8-6EBB-4EB9-678D3CC08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5863" y="1807808"/>
            <a:ext cx="4181677" cy="27566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86591C-7796-96E6-EAF9-2B2120310EEB}"/>
              </a:ext>
            </a:extLst>
          </p:cNvPr>
          <p:cNvSpPr txBox="1"/>
          <p:nvPr/>
        </p:nvSpPr>
        <p:spPr>
          <a:xfrm>
            <a:off x="227403" y="962724"/>
            <a:ext cx="4130515" cy="461665"/>
          </a:xfrm>
          <a:prstGeom prst="rect">
            <a:avLst/>
          </a:prstGeom>
          <a:noFill/>
        </p:spPr>
        <p:txBody>
          <a:bodyPr wrap="square" rtlCol="0">
            <a:spAutoFit/>
          </a:bodyPr>
          <a:lstStyle/>
          <a:p>
            <a:pPr algn="ctr"/>
            <a:r>
              <a:rPr lang="vi-VN" sz="2400" b="1"/>
              <a:t>Thay đổi điện áp</a:t>
            </a:r>
            <a:endParaRPr lang="en-US" sz="2400" b="1"/>
          </a:p>
        </p:txBody>
      </p:sp>
      <p:cxnSp>
        <p:nvCxnSpPr>
          <p:cNvPr id="16" name="Straight Arrow Connector 15">
            <a:extLst>
              <a:ext uri="{FF2B5EF4-FFF2-40B4-BE49-F238E27FC236}">
                <a16:creationId xmlns:a16="http://schemas.microsoft.com/office/drawing/2014/main" id="{B3F857B8-1E76-43B1-5EEF-58016C0B7993}"/>
              </a:ext>
            </a:extLst>
          </p:cNvPr>
          <p:cNvCxnSpPr>
            <a:cxnSpLocks/>
          </p:cNvCxnSpPr>
          <p:nvPr/>
        </p:nvCxnSpPr>
        <p:spPr>
          <a:xfrm flipH="1">
            <a:off x="920088" y="1366145"/>
            <a:ext cx="920904" cy="9547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4D7E507-8EBE-CB04-FC5F-EEA980FF7EE9}"/>
              </a:ext>
            </a:extLst>
          </p:cNvPr>
          <p:cNvCxnSpPr>
            <a:cxnSpLocks/>
          </p:cNvCxnSpPr>
          <p:nvPr/>
        </p:nvCxnSpPr>
        <p:spPr>
          <a:xfrm>
            <a:off x="2941320" y="1424389"/>
            <a:ext cx="543560" cy="5618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BB3BDA-ACC0-F7AB-E851-F1003B84B3AA}"/>
              </a:ext>
            </a:extLst>
          </p:cNvPr>
          <p:cNvCxnSpPr>
            <a:cxnSpLocks/>
          </p:cNvCxnSpPr>
          <p:nvPr/>
        </p:nvCxnSpPr>
        <p:spPr>
          <a:xfrm flipH="1">
            <a:off x="8564880" y="1481930"/>
            <a:ext cx="586740" cy="14448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D7D55F-620E-3CDE-C8F0-28599E0ABDC7}"/>
              </a:ext>
            </a:extLst>
          </p:cNvPr>
          <p:cNvSpPr txBox="1"/>
          <p:nvPr/>
        </p:nvSpPr>
        <p:spPr>
          <a:xfrm>
            <a:off x="8348978" y="1112598"/>
            <a:ext cx="2095445" cy="369332"/>
          </a:xfrm>
          <a:prstGeom prst="rect">
            <a:avLst/>
          </a:prstGeom>
          <a:noFill/>
        </p:spPr>
        <p:txBody>
          <a:bodyPr wrap="none" rtlCol="0">
            <a:spAutoFit/>
          </a:bodyPr>
          <a:lstStyle/>
          <a:p>
            <a:r>
              <a:rPr lang="vi-VN" sz="1800" b="1"/>
              <a:t>Thay đổi nhiệt độ</a:t>
            </a:r>
            <a:endParaRPr lang="en-US" sz="1800" b="1"/>
          </a:p>
        </p:txBody>
      </p:sp>
      <p:sp>
        <p:nvSpPr>
          <p:cNvPr id="8" name="TextBox 7">
            <a:extLst>
              <a:ext uri="{FF2B5EF4-FFF2-40B4-BE49-F238E27FC236}">
                <a16:creationId xmlns:a16="http://schemas.microsoft.com/office/drawing/2014/main" id="{E68C0DCB-5B0F-A23C-40B6-15CD2306F4D5}"/>
              </a:ext>
            </a:extLst>
          </p:cNvPr>
          <p:cNvSpPr txBox="1"/>
          <p:nvPr/>
        </p:nvSpPr>
        <p:spPr>
          <a:xfrm>
            <a:off x="6967611" y="4405563"/>
            <a:ext cx="4858178" cy="1384995"/>
          </a:xfrm>
          <a:prstGeom prst="rect">
            <a:avLst/>
          </a:prstGeom>
          <a:noFill/>
        </p:spPr>
        <p:txBody>
          <a:bodyPr wrap="square">
            <a:spAutoFit/>
          </a:bodyPr>
          <a:lstStyle/>
          <a:p>
            <a:pPr algn="ctr"/>
            <a:r>
              <a:rPr lang="en-US" sz="2400">
                <a:effectLst/>
                <a:latin typeface="+mn-lt"/>
                <a:ea typeface="Aptos" panose="020B0004020202020204" pitchFamily="34" charset="0"/>
                <a:cs typeface="Cordia New" panose="020B0304020202020204" pitchFamily="34" charset="-34"/>
              </a:rPr>
              <a:t>Tăng nhiệt độ của nguồn entropy</a:t>
            </a:r>
            <a:endParaRPr lang="vi-VN" sz="2400">
              <a:effectLst/>
              <a:latin typeface="+mn-lt"/>
              <a:ea typeface="Aptos" panose="020B0004020202020204" pitchFamily="34" charset="0"/>
              <a:cs typeface="Cordia New" panose="020B0304020202020204" pitchFamily="34" charset="-34"/>
            </a:endParaRPr>
          </a:p>
          <a:p>
            <a:pPr algn="just"/>
            <a:endParaRPr lang="vi-VN" sz="2400">
              <a:effectLst/>
              <a:latin typeface="+mn-lt"/>
              <a:ea typeface="Aptos" panose="020B0004020202020204" pitchFamily="34" charset="0"/>
              <a:cs typeface="Cordia New" panose="020B0304020202020204" pitchFamily="34" charset="-34"/>
            </a:endParaRPr>
          </a:p>
          <a:p>
            <a:pPr algn="just"/>
            <a:r>
              <a:rPr lang="vi-VN" sz="1800">
                <a:latin typeface="+mn-lt"/>
                <a:ea typeface="Aptos" panose="020B0004020202020204" pitchFamily="34" charset="0"/>
                <a:cs typeface="Cordia New" panose="020B0304020202020204" pitchFamily="34" charset="-34"/>
              </a:rPr>
              <a:t>T</a:t>
            </a:r>
            <a:r>
              <a:rPr lang="en-US" sz="1800">
                <a:effectLst/>
                <a:latin typeface="+mn-lt"/>
                <a:ea typeface="Aptos" panose="020B0004020202020204" pitchFamily="34" charset="0"/>
                <a:cs typeface="Cordia New" panose="020B0304020202020204" pitchFamily="34" charset="-34"/>
              </a:rPr>
              <a:t>ấn công bằng cách dùng hơi nóng tăng nhiệt độ cho nguồn entropy transistor </a:t>
            </a:r>
            <a:r>
              <a:rPr lang="vi-VN" sz="1800">
                <a:effectLst/>
                <a:latin typeface="+mn-lt"/>
                <a:ea typeface="Aptos" panose="020B0004020202020204" pitchFamily="34" charset="0"/>
                <a:cs typeface="Cordia New" panose="020B0304020202020204" pitchFamily="34" charset="-34"/>
              </a:rPr>
              <a:t>Q3.</a:t>
            </a:r>
            <a:endParaRPr lang="en-US" sz="1800">
              <a:effectLst/>
              <a:latin typeface="+mn-lt"/>
              <a:ea typeface="Aptos" panose="020B0004020202020204" pitchFamily="34" charset="0"/>
              <a:cs typeface="Cordia New" panose="020B0304020202020204" pitchFamily="34" charset="-34"/>
            </a:endParaRPr>
          </a:p>
        </p:txBody>
      </p:sp>
      <p:sp>
        <p:nvSpPr>
          <p:cNvPr id="41" name="TextBox 40">
            <a:extLst>
              <a:ext uri="{FF2B5EF4-FFF2-40B4-BE49-F238E27FC236}">
                <a16:creationId xmlns:a16="http://schemas.microsoft.com/office/drawing/2014/main" id="{A7850F3C-53A0-0C85-148C-FFDC0A39A68A}"/>
              </a:ext>
            </a:extLst>
          </p:cNvPr>
          <p:cNvSpPr txBox="1"/>
          <p:nvPr/>
        </p:nvSpPr>
        <p:spPr>
          <a:xfrm>
            <a:off x="247277" y="2545878"/>
            <a:ext cx="312906" cy="369332"/>
          </a:xfrm>
          <a:prstGeom prst="rect">
            <a:avLst/>
          </a:prstGeom>
          <a:noFill/>
        </p:spPr>
        <p:txBody>
          <a:bodyPr wrap="none" rtlCol="0">
            <a:spAutoFit/>
          </a:bodyPr>
          <a:lstStyle/>
          <a:p>
            <a:r>
              <a:rPr lang="vi-VN" sz="1800" b="1">
                <a:solidFill>
                  <a:srgbClr val="FF0000"/>
                </a:solidFill>
              </a:rPr>
              <a:t>1</a:t>
            </a:r>
            <a:endParaRPr lang="en-US" sz="1800" b="1">
              <a:solidFill>
                <a:srgbClr val="FF0000"/>
              </a:solidFill>
            </a:endParaRPr>
          </a:p>
        </p:txBody>
      </p:sp>
      <p:sp>
        <p:nvSpPr>
          <p:cNvPr id="42" name="TextBox 41">
            <a:extLst>
              <a:ext uri="{FF2B5EF4-FFF2-40B4-BE49-F238E27FC236}">
                <a16:creationId xmlns:a16="http://schemas.microsoft.com/office/drawing/2014/main" id="{147CD677-88B9-921A-71EC-8BB50CF0C6D9}"/>
              </a:ext>
            </a:extLst>
          </p:cNvPr>
          <p:cNvSpPr txBox="1"/>
          <p:nvPr/>
        </p:nvSpPr>
        <p:spPr>
          <a:xfrm>
            <a:off x="3705203" y="1925325"/>
            <a:ext cx="284052" cy="307777"/>
          </a:xfrm>
          <a:prstGeom prst="rect">
            <a:avLst/>
          </a:prstGeom>
          <a:noFill/>
        </p:spPr>
        <p:txBody>
          <a:bodyPr wrap="none" rtlCol="0">
            <a:spAutoFit/>
          </a:bodyPr>
          <a:lstStyle/>
          <a:p>
            <a:r>
              <a:rPr lang="vi-VN" b="1">
                <a:solidFill>
                  <a:srgbClr val="FF0000"/>
                </a:solidFill>
              </a:rPr>
              <a:t>2</a:t>
            </a:r>
            <a:endParaRPr lang="en-US" b="1">
              <a:solidFill>
                <a:srgbClr val="FF0000"/>
              </a:solidFill>
            </a:endParaRPr>
          </a:p>
        </p:txBody>
      </p:sp>
      <p:sp>
        <p:nvSpPr>
          <p:cNvPr id="43" name="Arrow: Right 42">
            <a:extLst>
              <a:ext uri="{FF2B5EF4-FFF2-40B4-BE49-F238E27FC236}">
                <a16:creationId xmlns:a16="http://schemas.microsoft.com/office/drawing/2014/main" id="{F36AB181-A127-4597-3C4A-143258C7421E}"/>
              </a:ext>
            </a:extLst>
          </p:cNvPr>
          <p:cNvSpPr/>
          <p:nvPr/>
        </p:nvSpPr>
        <p:spPr>
          <a:xfrm>
            <a:off x="1021311" y="6120618"/>
            <a:ext cx="718457" cy="47146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5981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717098-C823-3F4B-7B78-17ECACEA1ACC}"/>
              </a:ext>
            </a:extLst>
          </p:cNvPr>
          <p:cNvSpPr>
            <a:spLocks noGrp="1"/>
          </p:cNvSpPr>
          <p:nvPr>
            <p:ph type="title"/>
          </p:nvPr>
        </p:nvSpPr>
        <p:spPr>
          <a:xfrm>
            <a:off x="1320800" y="152400"/>
            <a:ext cx="10261600" cy="715962"/>
          </a:xfrm>
        </p:spPr>
        <p:txBody>
          <a:bodyPr>
            <a:normAutofit/>
          </a:bodyPr>
          <a:lstStyle/>
          <a:p>
            <a:r>
              <a:rPr lang="en-US" sz="3200" b="1">
                <a:latin typeface="+mn-lt"/>
                <a:ea typeface="Calibri"/>
                <a:cs typeface="Calibri"/>
                <a:sym typeface="Calibri"/>
              </a:rPr>
              <a:t>NỘI DUNG BÁO CÁO</a:t>
            </a:r>
            <a:endParaRPr lang="en-US" sz="3200"/>
          </a:p>
        </p:txBody>
      </p:sp>
      <p:sp>
        <p:nvSpPr>
          <p:cNvPr id="5" name="TextBox 4">
            <a:extLst>
              <a:ext uri="{FF2B5EF4-FFF2-40B4-BE49-F238E27FC236}">
                <a16:creationId xmlns:a16="http://schemas.microsoft.com/office/drawing/2014/main" id="{E6F49AC5-9C26-E7BA-D069-B0DEF0385201}"/>
              </a:ext>
            </a:extLst>
          </p:cNvPr>
          <p:cNvSpPr txBox="1"/>
          <p:nvPr/>
        </p:nvSpPr>
        <p:spPr>
          <a:xfrm>
            <a:off x="1407886" y="1346719"/>
            <a:ext cx="9064171" cy="4888518"/>
          </a:xfrm>
          <a:prstGeom prst="rect">
            <a:avLst/>
          </a:prstGeom>
          <a:noFill/>
        </p:spPr>
        <p:txBody>
          <a:bodyPr wrap="square" rtlCol="0">
            <a:spAutoFit/>
          </a:bodyPr>
          <a:lstStyle/>
          <a:p>
            <a:pPr marL="565150" lvl="0" indent="-514350" rtl="0">
              <a:lnSpc>
                <a:spcPct val="150000"/>
              </a:lnSpc>
              <a:spcBef>
                <a:spcPts val="0"/>
              </a:spcBef>
              <a:spcAft>
                <a:spcPts val="0"/>
              </a:spcAft>
              <a:buClr>
                <a:schemeClr val="dk1"/>
              </a:buClr>
              <a:buSzPts val="2800"/>
              <a:buFont typeface="+mj-lt"/>
              <a:buAutoNum type="arabicPeriod"/>
            </a:pPr>
            <a:r>
              <a:rPr lang="vi-VN" sz="3000">
                <a:solidFill>
                  <a:schemeClr val="bg1">
                    <a:lumMod val="75000"/>
                  </a:schemeClr>
                </a:solidFill>
                <a:latin typeface="+mn-lt"/>
                <a:ea typeface="Calibri"/>
                <a:cs typeface="Calibri"/>
                <a:sym typeface="Calibri"/>
              </a:rPr>
              <a:t> Giới thiệu chung</a:t>
            </a: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rPr>
              <a:t> Thiết kế mạch </a:t>
            </a: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ea typeface="Calibri"/>
                <a:cs typeface="Calibri"/>
                <a:sym typeface="Calibri"/>
              </a:rPr>
              <a:t> Thực hiện trên </a:t>
            </a:r>
            <a:r>
              <a:rPr lang="en-US" sz="3000" smtClean="0">
                <a:solidFill>
                  <a:schemeClr val="bg1">
                    <a:lumMod val="75000"/>
                  </a:schemeClr>
                </a:solidFill>
                <a:latin typeface="+mn-lt"/>
                <a:ea typeface="Calibri"/>
                <a:cs typeface="Calibri"/>
                <a:sym typeface="Calibri"/>
              </a:rPr>
              <a:t>MicroBlaze</a:t>
            </a:r>
            <a:endParaRPr lang="vi-VN" sz="3000">
              <a:solidFill>
                <a:schemeClr val="bg1">
                  <a:lumMod val="75000"/>
                </a:schemeClr>
              </a:solidFill>
              <a:latin typeface="+mn-lt"/>
              <a:ea typeface="Calibri"/>
              <a:cs typeface="Calibri"/>
              <a:sym typeface="Calibri"/>
            </a:endParaRP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rPr>
              <a:t> Đánh giá mức độ ngẫu nhiên </a:t>
            </a: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ea typeface="Calibri"/>
                <a:cs typeface="Calibri"/>
                <a:sym typeface="Calibri"/>
              </a:rPr>
              <a:t> Các phương pháp tấn công mạch</a:t>
            </a:r>
          </a:p>
          <a:p>
            <a:pPr marL="565150" lvl="0" indent="-514350" rtl="0">
              <a:lnSpc>
                <a:spcPct val="150000"/>
              </a:lnSpc>
              <a:spcBef>
                <a:spcPts val="1000"/>
              </a:spcBef>
              <a:spcAft>
                <a:spcPts val="0"/>
              </a:spcAft>
              <a:buClr>
                <a:schemeClr val="dk1"/>
              </a:buClr>
              <a:buSzPts val="2800"/>
              <a:buFont typeface="+mj-lt"/>
              <a:buAutoNum type="arabicPeriod"/>
            </a:pPr>
            <a:r>
              <a:rPr lang="vi-VN" sz="3000">
                <a:latin typeface="+mn-lt"/>
                <a:ea typeface="Calibri"/>
                <a:cs typeface="Calibri"/>
                <a:sym typeface="Calibri"/>
              </a:rPr>
              <a:t> Kết quả và thảo luận</a:t>
            </a:r>
          </a:p>
        </p:txBody>
      </p:sp>
      <p:sp>
        <p:nvSpPr>
          <p:cNvPr id="6" name="Slide Number Placeholder 3">
            <a:extLst>
              <a:ext uri="{FF2B5EF4-FFF2-40B4-BE49-F238E27FC236}">
                <a16:creationId xmlns:a16="http://schemas.microsoft.com/office/drawing/2014/main" id="{EE03F2EF-4959-9081-9971-0ED0F5AB863C}"/>
              </a:ext>
            </a:extLst>
          </p:cNvPr>
          <p:cNvSpPr>
            <a:spLocks noGrp="1"/>
          </p:cNvSpPr>
          <p:nvPr>
            <p:ph type="sldNum" idx="12"/>
          </p:nvPr>
        </p:nvSpPr>
        <p:spPr>
          <a:xfrm>
            <a:off x="8737600" y="6356353"/>
            <a:ext cx="2844800" cy="365125"/>
          </a:xfrm>
        </p:spPr>
        <p:txBody>
          <a:bodyPr/>
          <a:lstStyle/>
          <a:p>
            <a:fld id="{539C8F75-6C54-4CF7-AD6F-5B3CBE83B35F}" type="slidenum">
              <a:rPr lang="en-US" smtClean="0"/>
              <a:t>18</a:t>
            </a:fld>
            <a:endParaRPr lang="en-US"/>
          </a:p>
        </p:txBody>
      </p:sp>
    </p:spTree>
    <p:extLst>
      <p:ext uri="{BB962C8B-B14F-4D97-AF65-F5344CB8AC3E}">
        <p14:creationId xmlns:p14="http://schemas.microsoft.com/office/powerpoint/2010/main" val="243197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ABF596-4B56-B823-0BB7-519294D5D501}"/>
              </a:ext>
            </a:extLst>
          </p:cNvPr>
          <p:cNvSpPr>
            <a:spLocks noGrp="1"/>
          </p:cNvSpPr>
          <p:nvPr>
            <p:ph type="sldNum" idx="12"/>
          </p:nvPr>
        </p:nvSpPr>
        <p:spPr/>
        <p:txBody>
          <a:bodyPr/>
          <a:lstStyle/>
          <a:p>
            <a:fld id="{539C8F75-6C54-4CF7-AD6F-5B3CBE83B35F}" type="slidenum">
              <a:rPr lang="en-US" smtClean="0"/>
              <a:t>19</a:t>
            </a:fld>
            <a:endParaRPr lang="en-US"/>
          </a:p>
        </p:txBody>
      </p:sp>
      <p:sp>
        <p:nvSpPr>
          <p:cNvPr id="7" name="Title 1">
            <a:extLst>
              <a:ext uri="{FF2B5EF4-FFF2-40B4-BE49-F238E27FC236}">
                <a16:creationId xmlns:a16="http://schemas.microsoft.com/office/drawing/2014/main" id="{B294E892-D47F-E9F0-7AF5-736CC16835FB}"/>
              </a:ext>
            </a:extLst>
          </p:cNvPr>
          <p:cNvSpPr>
            <a:spLocks noGrp="1"/>
          </p:cNvSpPr>
          <p:nvPr>
            <p:ph type="title"/>
          </p:nvPr>
        </p:nvSpPr>
        <p:spPr>
          <a:xfrm>
            <a:off x="1320800" y="152400"/>
            <a:ext cx="10261600" cy="715962"/>
          </a:xfrm>
        </p:spPr>
        <p:txBody>
          <a:bodyPr>
            <a:normAutofit/>
          </a:bodyPr>
          <a:lstStyle/>
          <a:p>
            <a:r>
              <a:rPr lang="vi-VN" sz="3200">
                <a:latin typeface="+mn-lt"/>
                <a:ea typeface="Calibri"/>
                <a:cs typeface="Calibri"/>
                <a:sym typeface="Calibri"/>
              </a:rPr>
              <a:t>6. Kết quả thảo luận và đánh giá</a:t>
            </a:r>
            <a:endParaRPr lang="en-US" sz="3200"/>
          </a:p>
        </p:txBody>
      </p:sp>
    </p:spTree>
    <p:extLst>
      <p:ext uri="{BB962C8B-B14F-4D97-AF65-F5344CB8AC3E}">
        <p14:creationId xmlns:p14="http://schemas.microsoft.com/office/powerpoint/2010/main" val="2888140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6F03-8F65-5B16-F1C5-F9884E8C87FE}"/>
              </a:ext>
            </a:extLst>
          </p:cNvPr>
          <p:cNvSpPr>
            <a:spLocks noGrp="1"/>
          </p:cNvSpPr>
          <p:nvPr>
            <p:ph type="title"/>
          </p:nvPr>
        </p:nvSpPr>
        <p:spPr/>
        <p:txBody>
          <a:bodyPr>
            <a:normAutofit/>
          </a:bodyPr>
          <a:lstStyle/>
          <a:p>
            <a:r>
              <a:rPr lang="en-US" sz="3200" b="1">
                <a:latin typeface="+mn-lt"/>
                <a:ea typeface="Calibri"/>
                <a:cs typeface="Calibri"/>
                <a:sym typeface="Calibri"/>
              </a:rPr>
              <a:t>NỘI DUNG BÁO CÁO</a:t>
            </a:r>
            <a:endParaRPr lang="en-US" sz="3200"/>
          </a:p>
        </p:txBody>
      </p:sp>
      <p:sp>
        <p:nvSpPr>
          <p:cNvPr id="3" name="TextBox 2">
            <a:extLst>
              <a:ext uri="{FF2B5EF4-FFF2-40B4-BE49-F238E27FC236}">
                <a16:creationId xmlns:a16="http://schemas.microsoft.com/office/drawing/2014/main" id="{63F7F016-FEC6-6C70-60B7-AC763FDC79AD}"/>
              </a:ext>
            </a:extLst>
          </p:cNvPr>
          <p:cNvSpPr txBox="1"/>
          <p:nvPr/>
        </p:nvSpPr>
        <p:spPr>
          <a:xfrm>
            <a:off x="1407886" y="1346719"/>
            <a:ext cx="9064171" cy="4888518"/>
          </a:xfrm>
          <a:prstGeom prst="rect">
            <a:avLst/>
          </a:prstGeom>
          <a:noFill/>
        </p:spPr>
        <p:txBody>
          <a:bodyPr wrap="square" rtlCol="0">
            <a:spAutoFit/>
          </a:bodyPr>
          <a:lstStyle/>
          <a:p>
            <a:pPr marL="565150" lvl="0" indent="-514350" rtl="0">
              <a:lnSpc>
                <a:spcPct val="150000"/>
              </a:lnSpc>
              <a:spcBef>
                <a:spcPts val="0"/>
              </a:spcBef>
              <a:spcAft>
                <a:spcPts val="0"/>
              </a:spcAft>
              <a:buClr>
                <a:schemeClr val="dk1"/>
              </a:buClr>
              <a:buSzPts val="2800"/>
              <a:buFont typeface="+mj-lt"/>
              <a:buAutoNum type="arabicPeriod"/>
            </a:pPr>
            <a:r>
              <a:rPr lang="vi-VN" sz="3000">
                <a:latin typeface="+mn-lt"/>
                <a:ea typeface="Calibri"/>
                <a:cs typeface="Calibri"/>
                <a:sym typeface="Calibri"/>
              </a:rPr>
              <a:t> Giới thiệu chung</a:t>
            </a:r>
          </a:p>
          <a:p>
            <a:pPr marL="565150" lvl="0" indent="-514350" rtl="0">
              <a:lnSpc>
                <a:spcPct val="150000"/>
              </a:lnSpc>
              <a:spcBef>
                <a:spcPts val="1000"/>
              </a:spcBef>
              <a:spcAft>
                <a:spcPts val="0"/>
              </a:spcAft>
              <a:buClr>
                <a:schemeClr val="dk1"/>
              </a:buClr>
              <a:buSzPts val="2800"/>
              <a:buFont typeface="+mj-lt"/>
              <a:buAutoNum type="arabicPeriod"/>
            </a:pPr>
            <a:r>
              <a:rPr lang="vi-VN" sz="3000">
                <a:latin typeface="+mn-lt"/>
              </a:rPr>
              <a:t> Thiết kế mạch </a:t>
            </a:r>
          </a:p>
          <a:p>
            <a:pPr marL="565150" lvl="0" indent="-514350" rtl="0">
              <a:lnSpc>
                <a:spcPct val="150000"/>
              </a:lnSpc>
              <a:spcBef>
                <a:spcPts val="1000"/>
              </a:spcBef>
              <a:spcAft>
                <a:spcPts val="0"/>
              </a:spcAft>
              <a:buClr>
                <a:schemeClr val="dk1"/>
              </a:buClr>
              <a:buSzPts val="2800"/>
              <a:buFont typeface="+mj-lt"/>
              <a:buAutoNum type="arabicPeriod"/>
            </a:pPr>
            <a:r>
              <a:rPr lang="vi-VN" sz="3000">
                <a:latin typeface="+mn-lt"/>
                <a:ea typeface="Calibri"/>
                <a:cs typeface="Calibri"/>
                <a:sym typeface="Calibri"/>
              </a:rPr>
              <a:t> Thực hiện trên </a:t>
            </a:r>
            <a:r>
              <a:rPr lang="en-US" sz="3000" smtClean="0">
                <a:latin typeface="+mn-lt"/>
                <a:ea typeface="Calibri"/>
                <a:cs typeface="Calibri"/>
                <a:sym typeface="Calibri"/>
              </a:rPr>
              <a:t>MicroBlaze</a:t>
            </a:r>
            <a:endParaRPr lang="vi-VN" sz="3000">
              <a:latin typeface="+mn-lt"/>
              <a:ea typeface="Calibri"/>
              <a:cs typeface="Calibri"/>
              <a:sym typeface="Calibri"/>
            </a:endParaRPr>
          </a:p>
          <a:p>
            <a:pPr marL="565150" lvl="0" indent="-514350" rtl="0">
              <a:lnSpc>
                <a:spcPct val="150000"/>
              </a:lnSpc>
              <a:spcBef>
                <a:spcPts val="1000"/>
              </a:spcBef>
              <a:spcAft>
                <a:spcPts val="0"/>
              </a:spcAft>
              <a:buClr>
                <a:schemeClr val="dk1"/>
              </a:buClr>
              <a:buSzPts val="2800"/>
              <a:buFont typeface="+mj-lt"/>
              <a:buAutoNum type="arabicPeriod"/>
            </a:pPr>
            <a:r>
              <a:rPr lang="vi-VN" sz="3000">
                <a:latin typeface="+mn-lt"/>
              </a:rPr>
              <a:t> Đánh giá mức độ ngẫu nhiên </a:t>
            </a:r>
          </a:p>
          <a:p>
            <a:pPr marL="565150" lvl="0" indent="-514350" rtl="0">
              <a:lnSpc>
                <a:spcPct val="150000"/>
              </a:lnSpc>
              <a:spcBef>
                <a:spcPts val="1000"/>
              </a:spcBef>
              <a:spcAft>
                <a:spcPts val="0"/>
              </a:spcAft>
              <a:buClr>
                <a:schemeClr val="dk1"/>
              </a:buClr>
              <a:buSzPts val="2800"/>
              <a:buFont typeface="+mj-lt"/>
              <a:buAutoNum type="arabicPeriod"/>
            </a:pPr>
            <a:r>
              <a:rPr lang="vi-VN" sz="3000">
                <a:latin typeface="+mn-lt"/>
                <a:ea typeface="Calibri"/>
                <a:cs typeface="Calibri"/>
                <a:sym typeface="Calibri"/>
              </a:rPr>
              <a:t> Các phương pháp tấn công mạch</a:t>
            </a:r>
          </a:p>
          <a:p>
            <a:pPr marL="565150" lvl="0" indent="-514350" rtl="0">
              <a:lnSpc>
                <a:spcPct val="150000"/>
              </a:lnSpc>
              <a:spcBef>
                <a:spcPts val="1000"/>
              </a:spcBef>
              <a:spcAft>
                <a:spcPts val="0"/>
              </a:spcAft>
              <a:buClr>
                <a:schemeClr val="dk1"/>
              </a:buClr>
              <a:buSzPts val="2800"/>
              <a:buFont typeface="+mj-lt"/>
              <a:buAutoNum type="arabicPeriod"/>
            </a:pPr>
            <a:r>
              <a:rPr lang="vi-VN" sz="3000">
                <a:latin typeface="+mn-lt"/>
                <a:ea typeface="Calibri"/>
                <a:cs typeface="Calibri"/>
                <a:sym typeface="Calibri"/>
              </a:rPr>
              <a:t> Kết quả và thảo luận</a:t>
            </a:r>
          </a:p>
        </p:txBody>
      </p:sp>
      <p:sp>
        <p:nvSpPr>
          <p:cNvPr id="4" name="Slide Number Placeholder 3">
            <a:extLst>
              <a:ext uri="{FF2B5EF4-FFF2-40B4-BE49-F238E27FC236}">
                <a16:creationId xmlns:a16="http://schemas.microsoft.com/office/drawing/2014/main" id="{EBABCECB-8C87-8904-3B13-C87D6E9D289C}"/>
              </a:ext>
            </a:extLst>
          </p:cNvPr>
          <p:cNvSpPr>
            <a:spLocks noGrp="1"/>
          </p:cNvSpPr>
          <p:nvPr>
            <p:ph type="sldNum" idx="12"/>
          </p:nvPr>
        </p:nvSpPr>
        <p:spPr/>
        <p:txBody>
          <a:bodyPr/>
          <a:lstStyle/>
          <a:p>
            <a:fld id="{539C8F75-6C54-4CF7-AD6F-5B3CBE83B35F}" type="slidenum">
              <a:rPr lang="en-US" smtClean="0"/>
              <a:t>2</a:t>
            </a:fld>
            <a:endParaRPr lang="en-US"/>
          </a:p>
        </p:txBody>
      </p:sp>
    </p:spTree>
    <p:extLst>
      <p:ext uri="{BB962C8B-B14F-4D97-AF65-F5344CB8AC3E}">
        <p14:creationId xmlns:p14="http://schemas.microsoft.com/office/powerpoint/2010/main" val="1476404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A5E0-A7C4-1718-F57B-FCC80673A6AC}"/>
              </a:ext>
            </a:extLst>
          </p:cNvPr>
          <p:cNvSpPr>
            <a:spLocks noGrp="1"/>
          </p:cNvSpPr>
          <p:nvPr>
            <p:ph type="ctrTitle"/>
          </p:nvPr>
        </p:nvSpPr>
        <p:spPr>
          <a:xfrm>
            <a:off x="914400" y="2895600"/>
            <a:ext cx="10363200" cy="1679575"/>
          </a:xfrm>
        </p:spPr>
        <p:txBody>
          <a:bodyPr/>
          <a:lstStyle/>
          <a:p>
            <a:r>
              <a:rPr lang="vi-VN"/>
              <a:t>CẢM ƠN THẦY VÀ CÁC BẠN ĐÃ LẮNG NGHE!</a:t>
            </a:r>
            <a:endParaRPr lang="en-US"/>
          </a:p>
        </p:txBody>
      </p:sp>
      <p:sp>
        <p:nvSpPr>
          <p:cNvPr id="4" name="Slide Number Placeholder 3">
            <a:extLst>
              <a:ext uri="{FF2B5EF4-FFF2-40B4-BE49-F238E27FC236}">
                <a16:creationId xmlns:a16="http://schemas.microsoft.com/office/drawing/2014/main" id="{A467C615-5C9D-AA37-B989-41879B936F3A}"/>
              </a:ext>
            </a:extLst>
          </p:cNvPr>
          <p:cNvSpPr>
            <a:spLocks noGrp="1"/>
          </p:cNvSpPr>
          <p:nvPr>
            <p:ph type="sldNum" idx="12"/>
          </p:nvPr>
        </p:nvSpPr>
        <p:spPr/>
        <p:txBody>
          <a:bodyPr/>
          <a:lstStyle/>
          <a:p>
            <a:fld id="{539C8F75-6C54-4CF7-AD6F-5B3CBE83B35F}" type="slidenum">
              <a:rPr lang="en-US" smtClean="0"/>
              <a:t>20</a:t>
            </a:fld>
            <a:endParaRPr lang="en-US"/>
          </a:p>
        </p:txBody>
      </p:sp>
    </p:spTree>
    <p:extLst>
      <p:ext uri="{BB962C8B-B14F-4D97-AF65-F5344CB8AC3E}">
        <p14:creationId xmlns:p14="http://schemas.microsoft.com/office/powerpoint/2010/main" val="1972245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023203-D902-082B-71CD-30B52529159B}"/>
              </a:ext>
            </a:extLst>
          </p:cNvPr>
          <p:cNvSpPr>
            <a:spLocks noGrp="1"/>
          </p:cNvSpPr>
          <p:nvPr>
            <p:ph type="sldNum" idx="12"/>
          </p:nvPr>
        </p:nvSpPr>
        <p:spPr/>
        <p:txBody>
          <a:bodyPr/>
          <a:lstStyle/>
          <a:p>
            <a:fld id="{539C8F75-6C54-4CF7-AD6F-5B3CBE83B35F}" type="slidenum">
              <a:rPr lang="en-US" smtClean="0"/>
              <a:t>21</a:t>
            </a:fld>
            <a:endParaRPr lang="en-US"/>
          </a:p>
        </p:txBody>
      </p:sp>
      <p:graphicFrame>
        <p:nvGraphicFramePr>
          <p:cNvPr id="5" name="Table 6">
            <a:extLst>
              <a:ext uri="{FF2B5EF4-FFF2-40B4-BE49-F238E27FC236}">
                <a16:creationId xmlns:a16="http://schemas.microsoft.com/office/drawing/2014/main" id="{DED5CBC6-9700-C977-E351-7B9FCF890455}"/>
              </a:ext>
            </a:extLst>
          </p:cNvPr>
          <p:cNvGraphicFramePr>
            <a:graphicFrameLocks noGrp="1"/>
          </p:cNvGraphicFramePr>
          <p:nvPr>
            <p:extLst>
              <p:ext uri="{D42A27DB-BD31-4B8C-83A1-F6EECF244321}">
                <p14:modId xmlns:p14="http://schemas.microsoft.com/office/powerpoint/2010/main" val="1678069172"/>
              </p:ext>
            </p:extLst>
          </p:nvPr>
        </p:nvGraphicFramePr>
        <p:xfrm>
          <a:off x="902788" y="1447786"/>
          <a:ext cx="10386424" cy="4899764"/>
        </p:xfrm>
        <a:graphic>
          <a:graphicData uri="http://schemas.openxmlformats.org/drawingml/2006/table">
            <a:tbl>
              <a:tblPr firstRow="1" bandRow="1">
                <a:tableStyleId>{5C22544A-7EE6-4342-B048-85BDC9FD1C3A}</a:tableStyleId>
              </a:tblPr>
              <a:tblGrid>
                <a:gridCol w="5193212">
                  <a:extLst>
                    <a:ext uri="{9D8B030D-6E8A-4147-A177-3AD203B41FA5}">
                      <a16:colId xmlns:a16="http://schemas.microsoft.com/office/drawing/2014/main" val="570762546"/>
                    </a:ext>
                  </a:extLst>
                </a:gridCol>
                <a:gridCol w="5193212">
                  <a:extLst>
                    <a:ext uri="{9D8B030D-6E8A-4147-A177-3AD203B41FA5}">
                      <a16:colId xmlns:a16="http://schemas.microsoft.com/office/drawing/2014/main" val="2766538359"/>
                    </a:ext>
                  </a:extLst>
                </a:gridCol>
              </a:tblGrid>
              <a:tr h="865109">
                <a:tc>
                  <a:txBody>
                    <a:bodyPr/>
                    <a:lstStyle/>
                    <a:p>
                      <a:pPr algn="ctr">
                        <a:lnSpc>
                          <a:spcPct val="150000"/>
                        </a:lnSpc>
                      </a:pPr>
                      <a:r>
                        <a:rPr lang="vi-VN" sz="2400"/>
                        <a:t>Tên thành viên</a:t>
                      </a:r>
                      <a:endParaRPr lang="en-US" sz="2400"/>
                    </a:p>
                  </a:txBody>
                  <a:tcPr anchor="ctr"/>
                </a:tc>
                <a:tc>
                  <a:txBody>
                    <a:bodyPr/>
                    <a:lstStyle/>
                    <a:p>
                      <a:pPr algn="ctr">
                        <a:lnSpc>
                          <a:spcPct val="150000"/>
                        </a:lnSpc>
                      </a:pPr>
                      <a:r>
                        <a:rPr lang="vi-VN" sz="2400"/>
                        <a:t>Phân công nhiệm vụ</a:t>
                      </a:r>
                      <a:endParaRPr lang="en-US" sz="2400"/>
                    </a:p>
                  </a:txBody>
                  <a:tcPr anchor="ctr"/>
                </a:tc>
                <a:extLst>
                  <a:ext uri="{0D108BD9-81ED-4DB2-BD59-A6C34878D82A}">
                    <a16:rowId xmlns:a16="http://schemas.microsoft.com/office/drawing/2014/main" val="839598551"/>
                  </a:ext>
                </a:extLst>
              </a:tr>
              <a:tr h="879975">
                <a:tc>
                  <a:txBody>
                    <a:bodyPr/>
                    <a:lstStyle/>
                    <a:p>
                      <a:pPr algn="l">
                        <a:lnSpc>
                          <a:spcPct val="150000"/>
                        </a:lnSpc>
                      </a:pPr>
                      <a:r>
                        <a:rPr lang="vi-VN" sz="1800" b="1"/>
                        <a:t>Phạm Thành Nam</a:t>
                      </a:r>
                      <a:endParaRPr lang="en-US" sz="1800" b="1"/>
                    </a:p>
                  </a:txBody>
                  <a:tcPr anchor="ctr"/>
                </a:tc>
                <a:tc>
                  <a:txBody>
                    <a:bodyPr/>
                    <a:lstStyle/>
                    <a:p>
                      <a:pPr marL="285750" indent="-285750" algn="just">
                        <a:lnSpc>
                          <a:spcPct val="150000"/>
                        </a:lnSpc>
                        <a:buFont typeface="Arial" panose="020B0604020202020204" pitchFamily="34" charset="0"/>
                        <a:buChar char="•"/>
                      </a:pPr>
                      <a:r>
                        <a:rPr lang="vi-VN" sz="1800"/>
                        <a:t>Tìm hiểu về nhiễu Avalanche</a:t>
                      </a:r>
                    </a:p>
                    <a:p>
                      <a:pPr marL="285750" indent="-285750" algn="just">
                        <a:lnSpc>
                          <a:spcPct val="150000"/>
                        </a:lnSpc>
                        <a:buFont typeface="Arial" panose="020B0604020202020204" pitchFamily="34" charset="0"/>
                        <a:buChar char="•"/>
                      </a:pPr>
                      <a:r>
                        <a:rPr lang="vi-VN" sz="1800"/>
                        <a:t>Thiết kế mạch tạo số ngẫu nhiên</a:t>
                      </a:r>
                      <a:endParaRPr lang="en-US" sz="1800"/>
                    </a:p>
                  </a:txBody>
                  <a:tcPr anchor="ctr"/>
                </a:tc>
                <a:extLst>
                  <a:ext uri="{0D108BD9-81ED-4DB2-BD59-A6C34878D82A}">
                    <a16:rowId xmlns:a16="http://schemas.microsoft.com/office/drawing/2014/main" val="4208466456"/>
                  </a:ext>
                </a:extLst>
              </a:tr>
              <a:tr h="879975">
                <a:tc>
                  <a:txBody>
                    <a:bodyPr/>
                    <a:lstStyle/>
                    <a:p>
                      <a:pPr algn="l">
                        <a:lnSpc>
                          <a:spcPct val="150000"/>
                        </a:lnSpc>
                      </a:pPr>
                      <a:r>
                        <a:rPr lang="vi-VN" sz="1800" b="1"/>
                        <a:t>Phạm Thị Huyền Trang</a:t>
                      </a:r>
                      <a:endParaRPr lang="en-US" sz="1800" b="1"/>
                    </a:p>
                  </a:txBody>
                  <a:tcPr anchor="ctr"/>
                </a:tc>
                <a:tc>
                  <a:txBody>
                    <a:bodyPr/>
                    <a:lstStyle/>
                    <a:p>
                      <a:pPr marL="285750" indent="-285750" algn="just">
                        <a:lnSpc>
                          <a:spcPct val="150000"/>
                        </a:lnSpc>
                        <a:buFont typeface="Arial" panose="020B0604020202020204" pitchFamily="34" charset="0"/>
                        <a:buChar char="•"/>
                      </a:pPr>
                      <a:r>
                        <a:rPr lang="vi-VN" sz="1800"/>
                        <a:t>Tìm hiểu về </a:t>
                      </a:r>
                      <a:r>
                        <a:rPr lang="vi-VN" sz="1800" smtClean="0"/>
                        <a:t>Micro</a:t>
                      </a:r>
                      <a:r>
                        <a:rPr lang="en-US" sz="1800" smtClean="0"/>
                        <a:t>B</a:t>
                      </a:r>
                      <a:r>
                        <a:rPr lang="vi-VN" sz="1800" smtClean="0"/>
                        <a:t>laze</a:t>
                      </a:r>
                      <a:endParaRPr lang="vi-VN" sz="1800"/>
                    </a:p>
                    <a:p>
                      <a:pPr marL="285750" indent="-285750" algn="just">
                        <a:lnSpc>
                          <a:spcPct val="150000"/>
                        </a:lnSpc>
                        <a:buFont typeface="Arial" panose="020B0604020202020204" pitchFamily="34" charset="0"/>
                        <a:buChar char="•"/>
                      </a:pPr>
                      <a:r>
                        <a:rPr lang="vi-VN" sz="1800"/>
                        <a:t>Kết nối bộ sinh số ngẫu nhiên với </a:t>
                      </a:r>
                      <a:r>
                        <a:rPr lang="vi-VN" sz="1800" smtClean="0"/>
                        <a:t>Micro</a:t>
                      </a:r>
                      <a:r>
                        <a:rPr lang="en-US" sz="1800" smtClean="0"/>
                        <a:t>B</a:t>
                      </a:r>
                      <a:r>
                        <a:rPr lang="vi-VN" sz="1800" smtClean="0"/>
                        <a:t>laze</a:t>
                      </a:r>
                      <a:endParaRPr lang="en-US" sz="1800"/>
                    </a:p>
                  </a:txBody>
                  <a:tcPr anchor="ctr"/>
                </a:tc>
                <a:extLst>
                  <a:ext uri="{0D108BD9-81ED-4DB2-BD59-A6C34878D82A}">
                    <a16:rowId xmlns:a16="http://schemas.microsoft.com/office/drawing/2014/main" val="2183225882"/>
                  </a:ext>
                </a:extLst>
              </a:tr>
              <a:tr h="879975">
                <a:tc>
                  <a:txBody>
                    <a:bodyPr/>
                    <a:lstStyle/>
                    <a:p>
                      <a:pPr algn="l">
                        <a:lnSpc>
                          <a:spcPct val="150000"/>
                        </a:lnSpc>
                      </a:pPr>
                      <a:r>
                        <a:rPr lang="vi-VN" sz="1800" b="1"/>
                        <a:t>Bùi Thị Quỳnh Nga</a:t>
                      </a:r>
                      <a:endParaRPr lang="en-US" sz="1800" b="1"/>
                    </a:p>
                  </a:txBody>
                  <a:tcPr anchor="ctr"/>
                </a:tc>
                <a:tc>
                  <a:txBody>
                    <a:bodyPr/>
                    <a:lstStyle/>
                    <a:p>
                      <a:pPr marL="285750" indent="-285750" algn="just">
                        <a:lnSpc>
                          <a:spcPct val="150000"/>
                        </a:lnSpc>
                        <a:buFont typeface="Arial" panose="020B0604020202020204" pitchFamily="34" charset="0"/>
                        <a:buChar char="•"/>
                      </a:pPr>
                      <a:r>
                        <a:rPr lang="vi-VN" sz="1800"/>
                        <a:t>Thực hiện kiểm tra bằng NIST test</a:t>
                      </a:r>
                    </a:p>
                    <a:p>
                      <a:pPr marL="285750" indent="-285750" algn="just">
                        <a:lnSpc>
                          <a:spcPct val="150000"/>
                        </a:lnSpc>
                        <a:buFont typeface="Arial" panose="020B0604020202020204" pitchFamily="34" charset="0"/>
                        <a:buChar char="•"/>
                      </a:pPr>
                      <a:r>
                        <a:rPr lang="vi-VN" sz="1800"/>
                        <a:t>Làm slide</a:t>
                      </a:r>
                    </a:p>
                    <a:p>
                      <a:pPr marL="285750" indent="-285750" algn="just">
                        <a:lnSpc>
                          <a:spcPct val="150000"/>
                        </a:lnSpc>
                        <a:buFont typeface="Arial" panose="020B0604020202020204" pitchFamily="34" charset="0"/>
                        <a:buChar char="•"/>
                      </a:pPr>
                      <a:r>
                        <a:rPr lang="vi-VN" sz="1800"/>
                        <a:t>Mua linh kiện</a:t>
                      </a:r>
                      <a:endParaRPr lang="en-US" sz="1800"/>
                    </a:p>
                  </a:txBody>
                  <a:tcPr anchor="ctr"/>
                </a:tc>
                <a:extLst>
                  <a:ext uri="{0D108BD9-81ED-4DB2-BD59-A6C34878D82A}">
                    <a16:rowId xmlns:a16="http://schemas.microsoft.com/office/drawing/2014/main" val="1439605810"/>
                  </a:ext>
                </a:extLst>
              </a:tr>
              <a:tr h="879975">
                <a:tc>
                  <a:txBody>
                    <a:bodyPr/>
                    <a:lstStyle/>
                    <a:p>
                      <a:pPr algn="l">
                        <a:lnSpc>
                          <a:spcPct val="150000"/>
                        </a:lnSpc>
                      </a:pPr>
                      <a:r>
                        <a:rPr lang="vi-VN" sz="1800" b="1"/>
                        <a:t>Võ Tá Phong</a:t>
                      </a:r>
                      <a:endParaRPr lang="en-US" sz="1800" b="1"/>
                    </a:p>
                  </a:txBody>
                  <a:tcPr anchor="ctr"/>
                </a:tc>
                <a:tc>
                  <a:txBody>
                    <a:bodyPr/>
                    <a:lstStyle/>
                    <a:p>
                      <a:pPr marL="285750" indent="-285750" algn="just">
                        <a:lnSpc>
                          <a:spcPct val="150000"/>
                        </a:lnSpc>
                        <a:buFont typeface="Arial" panose="020B0604020202020204" pitchFamily="34" charset="0"/>
                        <a:buChar char="•"/>
                      </a:pPr>
                      <a:r>
                        <a:rPr lang="vi-VN" sz="1800"/>
                        <a:t>Tìm hiểu các phương pháp tấn công mạch</a:t>
                      </a:r>
                    </a:p>
                    <a:p>
                      <a:pPr marL="285750" indent="-285750" algn="just">
                        <a:lnSpc>
                          <a:spcPct val="150000"/>
                        </a:lnSpc>
                        <a:buFont typeface="Arial" panose="020B0604020202020204" pitchFamily="34" charset="0"/>
                        <a:buChar char="•"/>
                      </a:pPr>
                      <a:r>
                        <a:rPr lang="vi-VN" sz="1800"/>
                        <a:t>Viết báo cáo</a:t>
                      </a:r>
                      <a:endParaRPr lang="en-US" sz="1800"/>
                    </a:p>
                  </a:txBody>
                  <a:tcPr anchor="ctr"/>
                </a:tc>
                <a:extLst>
                  <a:ext uri="{0D108BD9-81ED-4DB2-BD59-A6C34878D82A}">
                    <a16:rowId xmlns:a16="http://schemas.microsoft.com/office/drawing/2014/main" val="4265043355"/>
                  </a:ext>
                </a:extLst>
              </a:tr>
            </a:tbl>
          </a:graphicData>
        </a:graphic>
      </p:graphicFrame>
      <p:sp>
        <p:nvSpPr>
          <p:cNvPr id="9" name="Title 1">
            <a:extLst>
              <a:ext uri="{FF2B5EF4-FFF2-40B4-BE49-F238E27FC236}">
                <a16:creationId xmlns:a16="http://schemas.microsoft.com/office/drawing/2014/main" id="{44152E2D-4357-7FAD-A605-B410F105F393}"/>
              </a:ext>
            </a:extLst>
          </p:cNvPr>
          <p:cNvSpPr>
            <a:spLocks noGrp="1"/>
          </p:cNvSpPr>
          <p:nvPr>
            <p:ph type="title"/>
          </p:nvPr>
        </p:nvSpPr>
        <p:spPr>
          <a:xfrm>
            <a:off x="1320800" y="152400"/>
            <a:ext cx="10261600" cy="715962"/>
          </a:xfrm>
        </p:spPr>
        <p:txBody>
          <a:bodyPr>
            <a:normAutofit/>
          </a:bodyPr>
          <a:lstStyle/>
          <a:p>
            <a:r>
              <a:rPr lang="vi-VN" sz="3200">
                <a:latin typeface="+mn-lt"/>
                <a:ea typeface="Calibri"/>
                <a:cs typeface="Calibri"/>
                <a:sym typeface="Calibri"/>
              </a:rPr>
              <a:t>Thực hiện công việc của nhóm</a:t>
            </a:r>
            <a:endParaRPr lang="en-US" sz="3200"/>
          </a:p>
        </p:txBody>
      </p:sp>
    </p:spTree>
    <p:extLst>
      <p:ext uri="{BB962C8B-B14F-4D97-AF65-F5344CB8AC3E}">
        <p14:creationId xmlns:p14="http://schemas.microsoft.com/office/powerpoint/2010/main" val="896274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0A71A-23B6-8EE4-BB8E-97D6309ED5CA}"/>
              </a:ext>
            </a:extLst>
          </p:cNvPr>
          <p:cNvSpPr>
            <a:spLocks noGrp="1"/>
          </p:cNvSpPr>
          <p:nvPr>
            <p:ph type="title"/>
          </p:nvPr>
        </p:nvSpPr>
        <p:spPr/>
        <p:txBody>
          <a:bodyPr/>
          <a:lstStyle/>
          <a:p>
            <a:r>
              <a:rPr lang="vi-VN"/>
              <a:t>Các bài tham chiếu</a:t>
            </a:r>
            <a:endParaRPr lang="en-US"/>
          </a:p>
        </p:txBody>
      </p:sp>
      <p:sp>
        <p:nvSpPr>
          <p:cNvPr id="5" name="Slide Number Placeholder 4">
            <a:extLst>
              <a:ext uri="{FF2B5EF4-FFF2-40B4-BE49-F238E27FC236}">
                <a16:creationId xmlns:a16="http://schemas.microsoft.com/office/drawing/2014/main" id="{897DC36E-47AB-5C6E-BA18-68C568CE4BE5}"/>
              </a:ext>
            </a:extLst>
          </p:cNvPr>
          <p:cNvSpPr>
            <a:spLocks noGrp="1"/>
          </p:cNvSpPr>
          <p:nvPr>
            <p:ph type="sldNum" idx="12"/>
          </p:nvPr>
        </p:nvSpPr>
        <p:spPr/>
        <p:txBody>
          <a:bodyPr/>
          <a:lstStyle/>
          <a:p>
            <a:fld id="{539C8F75-6C54-4CF7-AD6F-5B3CBE83B35F}" type="slidenum">
              <a:rPr lang="en-US" smtClean="0"/>
              <a:t>22</a:t>
            </a:fld>
            <a:endParaRPr lang="en-US"/>
          </a:p>
        </p:txBody>
      </p:sp>
      <p:sp>
        <p:nvSpPr>
          <p:cNvPr id="6" name="TextBox 5">
            <a:extLst>
              <a:ext uri="{FF2B5EF4-FFF2-40B4-BE49-F238E27FC236}">
                <a16:creationId xmlns:a16="http://schemas.microsoft.com/office/drawing/2014/main" id="{CDDD46F8-5DE7-1D92-D7AD-F92DB2693225}"/>
              </a:ext>
            </a:extLst>
          </p:cNvPr>
          <p:cNvSpPr txBox="1"/>
          <p:nvPr/>
        </p:nvSpPr>
        <p:spPr>
          <a:xfrm>
            <a:off x="0" y="1046584"/>
            <a:ext cx="11226281" cy="923330"/>
          </a:xfrm>
          <a:prstGeom prst="rect">
            <a:avLst/>
          </a:prstGeom>
          <a:noFill/>
        </p:spPr>
        <p:txBody>
          <a:bodyPr wrap="square" rtlCol="0">
            <a:spAutoFit/>
          </a:bodyPr>
          <a:lstStyle/>
          <a:p>
            <a:r>
              <a:rPr lang="en-US" sz="1800">
                <a:solidFill>
                  <a:schemeClr val="tx1"/>
                </a:solidFill>
                <a:latin typeface="+mn-lt"/>
              </a:rPr>
              <a:t> </a:t>
            </a:r>
            <a:r>
              <a:rPr lang="vi-VN" sz="1800">
                <a:solidFill>
                  <a:schemeClr val="tx1"/>
                </a:solidFill>
                <a:latin typeface="+mn-lt"/>
              </a:rPr>
              <a:t>[1] </a:t>
            </a:r>
            <a:r>
              <a:rPr lang="en-US" sz="1800" b="0" i="0" u="none" strike="noStrike">
                <a:solidFill>
                  <a:schemeClr val="tx1"/>
                </a:solidFill>
                <a:effectLst/>
                <a:latin typeface="+mn-lt"/>
                <a:hlinkClick r:id="rId2">
                  <a:extLst>
                    <a:ext uri="{A12FA001-AC4F-418D-AE19-62706E023703}">
                      <ahyp:hlinkClr xmlns:ahyp="http://schemas.microsoft.com/office/drawing/2018/hyperlinkcolor" xmlns="" val="tx"/>
                    </a:ext>
                  </a:extLst>
                </a:hlinkClick>
              </a:rPr>
              <a:t>https://www.incbtech.com/articles/17-paranormal-electronic/333-white-noise-generator-art078.html</a:t>
            </a:r>
            <a:endParaRPr lang="vi-VN" sz="1800" b="0" i="0" u="none" strike="noStrike">
              <a:solidFill>
                <a:schemeClr val="tx1"/>
              </a:solidFill>
              <a:effectLst/>
              <a:latin typeface="+mn-lt"/>
            </a:endParaRPr>
          </a:p>
          <a:p>
            <a:endParaRPr lang="en-US" sz="1800" b="0">
              <a:solidFill>
                <a:schemeClr val="tx1"/>
              </a:solidFill>
              <a:effectLst/>
              <a:latin typeface="+mn-lt"/>
            </a:endParaRPr>
          </a:p>
          <a:p>
            <a:endParaRPr lang="en-US" sz="1800">
              <a:solidFill>
                <a:schemeClr val="tx1"/>
              </a:solidFill>
              <a:latin typeface="+mn-lt"/>
            </a:endParaRPr>
          </a:p>
        </p:txBody>
      </p:sp>
    </p:spTree>
    <p:extLst>
      <p:ext uri="{BB962C8B-B14F-4D97-AF65-F5344CB8AC3E}">
        <p14:creationId xmlns:p14="http://schemas.microsoft.com/office/powerpoint/2010/main" val="3888915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A6F3C6-99F9-EB38-0E64-441E21208F61}"/>
              </a:ext>
            </a:extLst>
          </p:cNvPr>
          <p:cNvSpPr>
            <a:spLocks noGrp="1"/>
          </p:cNvSpPr>
          <p:nvPr>
            <p:ph type="title"/>
          </p:nvPr>
        </p:nvSpPr>
        <p:spPr>
          <a:xfrm>
            <a:off x="1320800" y="152400"/>
            <a:ext cx="10261600" cy="715962"/>
          </a:xfrm>
        </p:spPr>
        <p:txBody>
          <a:bodyPr>
            <a:normAutofit/>
          </a:bodyPr>
          <a:lstStyle/>
          <a:p>
            <a:r>
              <a:rPr lang="en-US" sz="3200" b="1">
                <a:latin typeface="+mn-lt"/>
                <a:ea typeface="Calibri"/>
                <a:cs typeface="Calibri"/>
                <a:sym typeface="Calibri"/>
              </a:rPr>
              <a:t>NỘI DUNG BÁO CÁO</a:t>
            </a:r>
            <a:endParaRPr lang="en-US" sz="3200"/>
          </a:p>
        </p:txBody>
      </p:sp>
      <p:sp>
        <p:nvSpPr>
          <p:cNvPr id="5" name="TextBox 4">
            <a:extLst>
              <a:ext uri="{FF2B5EF4-FFF2-40B4-BE49-F238E27FC236}">
                <a16:creationId xmlns:a16="http://schemas.microsoft.com/office/drawing/2014/main" id="{1592E915-B59D-35AF-9458-E5D61E6A6502}"/>
              </a:ext>
            </a:extLst>
          </p:cNvPr>
          <p:cNvSpPr txBox="1"/>
          <p:nvPr/>
        </p:nvSpPr>
        <p:spPr>
          <a:xfrm>
            <a:off x="1407886" y="1346719"/>
            <a:ext cx="9064171" cy="4888518"/>
          </a:xfrm>
          <a:prstGeom prst="rect">
            <a:avLst/>
          </a:prstGeom>
          <a:noFill/>
        </p:spPr>
        <p:txBody>
          <a:bodyPr wrap="square" rtlCol="0">
            <a:spAutoFit/>
          </a:bodyPr>
          <a:lstStyle/>
          <a:p>
            <a:pPr marL="565150" lvl="0" indent="-514350" rtl="0">
              <a:lnSpc>
                <a:spcPct val="150000"/>
              </a:lnSpc>
              <a:spcBef>
                <a:spcPts val="0"/>
              </a:spcBef>
              <a:spcAft>
                <a:spcPts val="0"/>
              </a:spcAft>
              <a:buClr>
                <a:schemeClr val="dk1"/>
              </a:buClr>
              <a:buSzPts val="2800"/>
              <a:buFont typeface="+mj-lt"/>
              <a:buAutoNum type="arabicPeriod"/>
            </a:pPr>
            <a:r>
              <a:rPr lang="vi-VN" sz="3000">
                <a:latin typeface="+mn-lt"/>
                <a:ea typeface="Calibri"/>
                <a:cs typeface="Calibri"/>
                <a:sym typeface="Calibri"/>
              </a:rPr>
              <a:t> Giới thiệu chung</a:t>
            </a: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rPr>
              <a:t> Thiết kế mạch </a:t>
            </a: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ea typeface="Calibri"/>
                <a:cs typeface="Calibri"/>
                <a:sym typeface="Calibri"/>
              </a:rPr>
              <a:t> Thực hiện trên </a:t>
            </a:r>
            <a:r>
              <a:rPr lang="en-US" sz="3000" smtClean="0">
                <a:solidFill>
                  <a:schemeClr val="bg1">
                    <a:lumMod val="75000"/>
                  </a:schemeClr>
                </a:solidFill>
                <a:latin typeface="+mn-lt"/>
                <a:ea typeface="Calibri"/>
                <a:cs typeface="Calibri"/>
                <a:sym typeface="Calibri"/>
              </a:rPr>
              <a:t>MicroBlaze</a:t>
            </a:r>
            <a:endParaRPr lang="vi-VN" sz="3000">
              <a:solidFill>
                <a:schemeClr val="bg1">
                  <a:lumMod val="75000"/>
                </a:schemeClr>
              </a:solidFill>
              <a:latin typeface="+mn-lt"/>
              <a:ea typeface="Calibri"/>
              <a:cs typeface="Calibri"/>
              <a:sym typeface="Calibri"/>
            </a:endParaRP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rPr>
              <a:t> Đánh giá mức độ ngẫu nhiên </a:t>
            </a: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ea typeface="Calibri"/>
                <a:cs typeface="Calibri"/>
                <a:sym typeface="Calibri"/>
              </a:rPr>
              <a:t> Các phương pháp tấn công mạch</a:t>
            </a: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ea typeface="Calibri"/>
                <a:cs typeface="Calibri"/>
                <a:sym typeface="Calibri"/>
              </a:rPr>
              <a:t> Kết quả và thảo luận</a:t>
            </a:r>
          </a:p>
        </p:txBody>
      </p:sp>
      <p:sp>
        <p:nvSpPr>
          <p:cNvPr id="6" name="Slide Number Placeholder 3">
            <a:extLst>
              <a:ext uri="{FF2B5EF4-FFF2-40B4-BE49-F238E27FC236}">
                <a16:creationId xmlns:a16="http://schemas.microsoft.com/office/drawing/2014/main" id="{6958B3C4-6B06-4B5F-ACBA-8F3D1A68AE14}"/>
              </a:ext>
            </a:extLst>
          </p:cNvPr>
          <p:cNvSpPr>
            <a:spLocks noGrp="1"/>
          </p:cNvSpPr>
          <p:nvPr>
            <p:ph type="sldNum" idx="12"/>
          </p:nvPr>
        </p:nvSpPr>
        <p:spPr>
          <a:xfrm>
            <a:off x="8737600" y="6356353"/>
            <a:ext cx="2844800" cy="365125"/>
          </a:xfrm>
        </p:spPr>
        <p:txBody>
          <a:bodyPr/>
          <a:lstStyle/>
          <a:p>
            <a:fld id="{539C8F75-6C54-4CF7-AD6F-5B3CBE83B35F}" type="slidenum">
              <a:rPr lang="en-US" smtClean="0"/>
              <a:t>3</a:t>
            </a:fld>
            <a:endParaRPr lang="en-US"/>
          </a:p>
        </p:txBody>
      </p:sp>
    </p:spTree>
    <p:extLst>
      <p:ext uri="{BB962C8B-B14F-4D97-AF65-F5344CB8AC3E}">
        <p14:creationId xmlns:p14="http://schemas.microsoft.com/office/powerpoint/2010/main" val="78739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CF71BA07-5AD6-DCCA-DF1C-DDAA802EDC21}"/>
              </a:ext>
            </a:extLst>
          </p:cNvPr>
          <p:cNvSpPr>
            <a:spLocks noGrp="1"/>
          </p:cNvSpPr>
          <p:nvPr>
            <p:ph type="sldNum" idx="12"/>
          </p:nvPr>
        </p:nvSpPr>
        <p:spPr/>
        <p:txBody>
          <a:bodyPr/>
          <a:lstStyle/>
          <a:p>
            <a:fld id="{539C8F75-6C54-4CF7-AD6F-5B3CBE83B35F}" type="slidenum">
              <a:rPr lang="en-US" smtClean="0"/>
              <a:t>4</a:t>
            </a:fld>
            <a:endParaRPr lang="en-US"/>
          </a:p>
        </p:txBody>
      </p:sp>
      <p:sp>
        <p:nvSpPr>
          <p:cNvPr id="7" name="Title 1">
            <a:extLst>
              <a:ext uri="{FF2B5EF4-FFF2-40B4-BE49-F238E27FC236}">
                <a16:creationId xmlns:a16="http://schemas.microsoft.com/office/drawing/2014/main" id="{E49B0095-3972-8C48-8F02-1528C0C04EE2}"/>
              </a:ext>
            </a:extLst>
          </p:cNvPr>
          <p:cNvSpPr>
            <a:spLocks noGrp="1"/>
          </p:cNvSpPr>
          <p:nvPr>
            <p:ph type="title"/>
          </p:nvPr>
        </p:nvSpPr>
        <p:spPr>
          <a:xfrm>
            <a:off x="1320800" y="152400"/>
            <a:ext cx="10261600" cy="715962"/>
          </a:xfrm>
        </p:spPr>
        <p:txBody>
          <a:bodyPr>
            <a:normAutofit/>
          </a:bodyPr>
          <a:lstStyle/>
          <a:p>
            <a:r>
              <a:rPr lang="vi-VN" sz="3200">
                <a:latin typeface="+mn-lt"/>
                <a:ea typeface="Calibri"/>
                <a:cs typeface="Calibri"/>
                <a:sym typeface="Calibri"/>
              </a:rPr>
              <a:t>1. Giới thiệu chung</a:t>
            </a:r>
            <a:endParaRPr lang="en-US" sz="3200"/>
          </a:p>
        </p:txBody>
      </p:sp>
      <p:sp>
        <p:nvSpPr>
          <p:cNvPr id="24" name="Google Shape;111;g2abb57c932f_0_49">
            <a:extLst>
              <a:ext uri="{FF2B5EF4-FFF2-40B4-BE49-F238E27FC236}">
                <a16:creationId xmlns:a16="http://schemas.microsoft.com/office/drawing/2014/main" id="{8D5BE6B4-8193-EB6C-868B-8560C261E250}"/>
              </a:ext>
            </a:extLst>
          </p:cNvPr>
          <p:cNvSpPr/>
          <p:nvPr/>
        </p:nvSpPr>
        <p:spPr>
          <a:xfrm>
            <a:off x="4816434" y="3061827"/>
            <a:ext cx="2537652" cy="1491300"/>
          </a:xfrm>
          <a:prstGeom prst="ellipse">
            <a:avLst/>
          </a:prstGeom>
          <a:solidFill>
            <a:schemeClr val="accent1">
              <a:lumMod val="60000"/>
              <a:lumOff val="40000"/>
            </a:schemeClr>
          </a:solidFill>
          <a:ln w="381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a:t>Ứng dụng số ngẫu nhiên</a:t>
            </a:r>
            <a:endParaRPr sz="2400"/>
          </a:p>
        </p:txBody>
      </p:sp>
      <p:sp>
        <p:nvSpPr>
          <p:cNvPr id="25" name="Google Shape;113;g2abb57c932f_0_49">
            <a:extLst>
              <a:ext uri="{FF2B5EF4-FFF2-40B4-BE49-F238E27FC236}">
                <a16:creationId xmlns:a16="http://schemas.microsoft.com/office/drawing/2014/main" id="{695C64D2-D33C-25BF-5ACF-0ED581BD6A21}"/>
              </a:ext>
            </a:extLst>
          </p:cNvPr>
          <p:cNvSpPr/>
          <p:nvPr/>
        </p:nvSpPr>
        <p:spPr>
          <a:xfrm>
            <a:off x="8520588" y="3910308"/>
            <a:ext cx="2309400" cy="1491300"/>
          </a:xfrm>
          <a:prstGeom prst="ellipse">
            <a:avLst/>
          </a:prstGeom>
          <a:solidFill>
            <a:schemeClr val="accent3"/>
          </a:solidFill>
          <a:ln w="571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a:t>Đăng nhập e-mail</a:t>
            </a:r>
            <a:endParaRPr sz="2400"/>
          </a:p>
        </p:txBody>
      </p:sp>
      <p:sp>
        <p:nvSpPr>
          <p:cNvPr id="26" name="Google Shape;114;g2abb57c932f_0_49">
            <a:extLst>
              <a:ext uri="{FF2B5EF4-FFF2-40B4-BE49-F238E27FC236}">
                <a16:creationId xmlns:a16="http://schemas.microsoft.com/office/drawing/2014/main" id="{3A38A51B-4625-9ECF-B3CA-FA2DF18C41F2}"/>
              </a:ext>
            </a:extLst>
          </p:cNvPr>
          <p:cNvSpPr/>
          <p:nvPr/>
        </p:nvSpPr>
        <p:spPr>
          <a:xfrm>
            <a:off x="4930560" y="4942887"/>
            <a:ext cx="2309400" cy="1491300"/>
          </a:xfrm>
          <a:prstGeom prst="ellipse">
            <a:avLst/>
          </a:prstGeom>
          <a:solidFill>
            <a:schemeClr val="accent3"/>
          </a:solidFill>
          <a:ln w="571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a:t>Thanh toán online</a:t>
            </a:r>
            <a:endParaRPr sz="2400"/>
          </a:p>
        </p:txBody>
      </p:sp>
      <p:sp>
        <p:nvSpPr>
          <p:cNvPr id="27" name="Google Shape;115;g2abb57c932f_0_49">
            <a:extLst>
              <a:ext uri="{FF2B5EF4-FFF2-40B4-BE49-F238E27FC236}">
                <a16:creationId xmlns:a16="http://schemas.microsoft.com/office/drawing/2014/main" id="{4976FB62-4A1D-3A14-2592-D9087A80E82F}"/>
              </a:ext>
            </a:extLst>
          </p:cNvPr>
          <p:cNvSpPr/>
          <p:nvPr/>
        </p:nvSpPr>
        <p:spPr>
          <a:xfrm>
            <a:off x="8520588" y="1776795"/>
            <a:ext cx="2309400" cy="1491300"/>
          </a:xfrm>
          <a:prstGeom prst="ellipse">
            <a:avLst/>
          </a:prstGeom>
          <a:solidFill>
            <a:schemeClr val="accent3"/>
          </a:solidFill>
          <a:ln w="571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a:t>Trao đổi trực tuyến</a:t>
            </a:r>
            <a:endParaRPr sz="2400"/>
          </a:p>
        </p:txBody>
      </p:sp>
      <p:sp>
        <p:nvSpPr>
          <p:cNvPr id="28" name="Google Shape;116;g2abb57c932f_0_49">
            <a:extLst>
              <a:ext uri="{FF2B5EF4-FFF2-40B4-BE49-F238E27FC236}">
                <a16:creationId xmlns:a16="http://schemas.microsoft.com/office/drawing/2014/main" id="{1B36181F-F5AD-8FA6-5BB0-C505CAB9830B}"/>
              </a:ext>
            </a:extLst>
          </p:cNvPr>
          <p:cNvSpPr/>
          <p:nvPr/>
        </p:nvSpPr>
        <p:spPr>
          <a:xfrm>
            <a:off x="1360647" y="1620529"/>
            <a:ext cx="2309400" cy="1491300"/>
          </a:xfrm>
          <a:prstGeom prst="ellipse">
            <a:avLst/>
          </a:prstGeom>
          <a:solidFill>
            <a:schemeClr val="accent3"/>
          </a:solidFill>
          <a:ln w="571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a:t>Khóa không dây </a:t>
            </a:r>
            <a:endParaRPr sz="2400"/>
          </a:p>
        </p:txBody>
      </p:sp>
      <p:sp>
        <p:nvSpPr>
          <p:cNvPr id="29" name="Google Shape;117;g2abb57c932f_0_49">
            <a:extLst>
              <a:ext uri="{FF2B5EF4-FFF2-40B4-BE49-F238E27FC236}">
                <a16:creationId xmlns:a16="http://schemas.microsoft.com/office/drawing/2014/main" id="{741A5A8C-F2B8-F863-EECE-28D602189184}"/>
              </a:ext>
            </a:extLst>
          </p:cNvPr>
          <p:cNvSpPr/>
          <p:nvPr/>
        </p:nvSpPr>
        <p:spPr>
          <a:xfrm>
            <a:off x="1360647" y="3910308"/>
            <a:ext cx="2309400" cy="1491300"/>
          </a:xfrm>
          <a:prstGeom prst="ellipse">
            <a:avLst/>
          </a:prstGeom>
          <a:solidFill>
            <a:schemeClr val="accent3"/>
          </a:solidFill>
          <a:ln w="571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a:t>Mã hóa</a:t>
            </a:r>
            <a:endParaRPr sz="2400"/>
          </a:p>
        </p:txBody>
      </p:sp>
      <p:sp>
        <p:nvSpPr>
          <p:cNvPr id="31" name="Google Shape;116;g2abb57c932f_0_49">
            <a:extLst>
              <a:ext uri="{FF2B5EF4-FFF2-40B4-BE49-F238E27FC236}">
                <a16:creationId xmlns:a16="http://schemas.microsoft.com/office/drawing/2014/main" id="{E00238D4-8345-79C1-A85C-76930CB024A9}"/>
              </a:ext>
            </a:extLst>
          </p:cNvPr>
          <p:cNvSpPr/>
          <p:nvPr/>
        </p:nvSpPr>
        <p:spPr>
          <a:xfrm>
            <a:off x="4930560" y="1157611"/>
            <a:ext cx="2309400" cy="1491300"/>
          </a:xfrm>
          <a:prstGeom prst="ellipse">
            <a:avLst/>
          </a:prstGeom>
          <a:solidFill>
            <a:schemeClr val="accent3"/>
          </a:solidFill>
          <a:ln w="571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a:t>Liên lạc từ xa </a:t>
            </a:r>
            <a:endParaRPr sz="2400"/>
          </a:p>
        </p:txBody>
      </p:sp>
      <p:cxnSp>
        <p:nvCxnSpPr>
          <p:cNvPr id="47" name="Straight Arrow Connector 46">
            <a:extLst>
              <a:ext uri="{FF2B5EF4-FFF2-40B4-BE49-F238E27FC236}">
                <a16:creationId xmlns:a16="http://schemas.microsoft.com/office/drawing/2014/main" id="{005B3224-F638-00E6-2B98-51085858FE1B}"/>
              </a:ext>
            </a:extLst>
          </p:cNvPr>
          <p:cNvCxnSpPr>
            <a:cxnSpLocks/>
            <a:stCxn id="24" idx="5"/>
            <a:endCxn id="25" idx="2"/>
          </p:cNvCxnSpPr>
          <p:nvPr/>
        </p:nvCxnSpPr>
        <p:spPr>
          <a:xfrm>
            <a:off x="6982455" y="4334731"/>
            <a:ext cx="1538133" cy="321227"/>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B92F0F9-DAFE-4691-B459-F984349FEEEE}"/>
              </a:ext>
            </a:extLst>
          </p:cNvPr>
          <p:cNvCxnSpPr>
            <a:cxnSpLocks/>
            <a:stCxn id="24" idx="7"/>
          </p:cNvCxnSpPr>
          <p:nvPr/>
        </p:nvCxnSpPr>
        <p:spPr>
          <a:xfrm flipV="1">
            <a:off x="6982455" y="2844979"/>
            <a:ext cx="1639031" cy="435244"/>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981AF52-B049-C853-57B9-F88B203891FE}"/>
              </a:ext>
            </a:extLst>
          </p:cNvPr>
          <p:cNvCxnSpPr>
            <a:cxnSpLocks/>
            <a:stCxn id="24" idx="3"/>
            <a:endCxn id="29" idx="6"/>
          </p:cNvCxnSpPr>
          <p:nvPr/>
        </p:nvCxnSpPr>
        <p:spPr>
          <a:xfrm flipH="1">
            <a:off x="3670047" y="4334731"/>
            <a:ext cx="1518018" cy="321227"/>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DFFFF631-AA1E-8E6B-D678-13311C4F6DEE}"/>
              </a:ext>
            </a:extLst>
          </p:cNvPr>
          <p:cNvCxnSpPr>
            <a:cxnSpLocks/>
            <a:stCxn id="24" idx="1"/>
          </p:cNvCxnSpPr>
          <p:nvPr/>
        </p:nvCxnSpPr>
        <p:spPr>
          <a:xfrm flipH="1" flipV="1">
            <a:off x="3635665" y="2708725"/>
            <a:ext cx="1552400" cy="571498"/>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A788CB24-B5C7-7454-A2C0-901A07B77A41}"/>
              </a:ext>
            </a:extLst>
          </p:cNvPr>
          <p:cNvCxnSpPr>
            <a:cxnSpLocks/>
            <a:stCxn id="24" idx="0"/>
            <a:endCxn id="31" idx="4"/>
          </p:cNvCxnSpPr>
          <p:nvPr/>
        </p:nvCxnSpPr>
        <p:spPr>
          <a:xfrm flipV="1">
            <a:off x="6085260" y="2648911"/>
            <a:ext cx="0" cy="412916"/>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9AE97628-D60C-1301-5D70-EC8F710240EE}"/>
              </a:ext>
            </a:extLst>
          </p:cNvPr>
          <p:cNvCxnSpPr>
            <a:cxnSpLocks/>
            <a:stCxn id="24" idx="4"/>
            <a:endCxn id="26" idx="0"/>
          </p:cNvCxnSpPr>
          <p:nvPr/>
        </p:nvCxnSpPr>
        <p:spPr>
          <a:xfrm>
            <a:off x="6085260" y="4553127"/>
            <a:ext cx="0" cy="389760"/>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27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C75549E-33B3-FB67-143C-E43116832424}"/>
              </a:ext>
            </a:extLst>
          </p:cNvPr>
          <p:cNvSpPr>
            <a:spLocks noGrp="1"/>
          </p:cNvSpPr>
          <p:nvPr>
            <p:ph type="title"/>
          </p:nvPr>
        </p:nvSpPr>
        <p:spPr>
          <a:xfrm>
            <a:off x="1320800" y="152400"/>
            <a:ext cx="10261600" cy="715962"/>
          </a:xfrm>
        </p:spPr>
        <p:txBody>
          <a:bodyPr>
            <a:normAutofit/>
          </a:bodyPr>
          <a:lstStyle/>
          <a:p>
            <a:r>
              <a:rPr lang="en-US" sz="3200" b="1">
                <a:latin typeface="+mn-lt"/>
                <a:ea typeface="Calibri"/>
                <a:cs typeface="Calibri"/>
                <a:sym typeface="Calibri"/>
              </a:rPr>
              <a:t>NỘI DUNG BÁO CÁO</a:t>
            </a:r>
            <a:endParaRPr lang="en-US" sz="3200"/>
          </a:p>
        </p:txBody>
      </p:sp>
      <p:sp>
        <p:nvSpPr>
          <p:cNvPr id="8" name="TextBox 7">
            <a:extLst>
              <a:ext uri="{FF2B5EF4-FFF2-40B4-BE49-F238E27FC236}">
                <a16:creationId xmlns:a16="http://schemas.microsoft.com/office/drawing/2014/main" id="{46358FAE-2EE5-1611-97E4-69E014C647C0}"/>
              </a:ext>
            </a:extLst>
          </p:cNvPr>
          <p:cNvSpPr txBox="1"/>
          <p:nvPr/>
        </p:nvSpPr>
        <p:spPr>
          <a:xfrm>
            <a:off x="1407886" y="1346719"/>
            <a:ext cx="9064171" cy="4888518"/>
          </a:xfrm>
          <a:prstGeom prst="rect">
            <a:avLst/>
          </a:prstGeom>
          <a:noFill/>
        </p:spPr>
        <p:txBody>
          <a:bodyPr wrap="square" rtlCol="0">
            <a:spAutoFit/>
          </a:bodyPr>
          <a:lstStyle/>
          <a:p>
            <a:pPr marL="565150" lvl="0" indent="-514350" rtl="0">
              <a:lnSpc>
                <a:spcPct val="150000"/>
              </a:lnSpc>
              <a:spcBef>
                <a:spcPts val="0"/>
              </a:spcBef>
              <a:spcAft>
                <a:spcPts val="0"/>
              </a:spcAft>
              <a:buClr>
                <a:schemeClr val="dk1"/>
              </a:buClr>
              <a:buSzPts val="2800"/>
              <a:buFont typeface="+mj-lt"/>
              <a:buAutoNum type="arabicPeriod"/>
            </a:pPr>
            <a:r>
              <a:rPr lang="vi-VN" sz="3000">
                <a:latin typeface="+mn-lt"/>
                <a:ea typeface="Calibri"/>
                <a:cs typeface="Calibri"/>
                <a:sym typeface="Calibri"/>
              </a:rPr>
              <a:t> </a:t>
            </a:r>
            <a:r>
              <a:rPr lang="vi-VN" sz="3000">
                <a:solidFill>
                  <a:schemeClr val="bg1">
                    <a:lumMod val="75000"/>
                  </a:schemeClr>
                </a:solidFill>
                <a:latin typeface="+mn-lt"/>
                <a:ea typeface="Calibri"/>
                <a:cs typeface="Calibri"/>
                <a:sym typeface="Calibri"/>
              </a:rPr>
              <a:t>Giới thiệu chung</a:t>
            </a:r>
          </a:p>
          <a:p>
            <a:pPr marL="565150" lvl="0" indent="-514350" rtl="0">
              <a:lnSpc>
                <a:spcPct val="150000"/>
              </a:lnSpc>
              <a:spcBef>
                <a:spcPts val="1000"/>
              </a:spcBef>
              <a:spcAft>
                <a:spcPts val="0"/>
              </a:spcAft>
              <a:buClr>
                <a:schemeClr val="dk1"/>
              </a:buClr>
              <a:buSzPts val="2800"/>
              <a:buFont typeface="+mj-lt"/>
              <a:buAutoNum type="arabicPeriod"/>
            </a:pPr>
            <a:r>
              <a:rPr lang="vi-VN" sz="3000">
                <a:latin typeface="+mn-lt"/>
              </a:rPr>
              <a:t> Thiết kế mạch </a:t>
            </a:r>
          </a:p>
          <a:p>
            <a:pPr marL="565150" lvl="0" indent="-514350" rtl="0">
              <a:lnSpc>
                <a:spcPct val="150000"/>
              </a:lnSpc>
              <a:spcBef>
                <a:spcPts val="1000"/>
              </a:spcBef>
              <a:spcAft>
                <a:spcPts val="0"/>
              </a:spcAft>
              <a:buClr>
                <a:schemeClr val="dk1"/>
              </a:buClr>
              <a:buSzPts val="2800"/>
              <a:buFont typeface="+mj-lt"/>
              <a:buAutoNum type="arabicPeriod"/>
            </a:pPr>
            <a:r>
              <a:rPr lang="vi-VN" sz="3000">
                <a:latin typeface="+mn-lt"/>
                <a:ea typeface="Calibri"/>
                <a:cs typeface="Calibri"/>
                <a:sym typeface="Calibri"/>
              </a:rPr>
              <a:t> </a:t>
            </a:r>
            <a:r>
              <a:rPr lang="vi-VN" sz="3000">
                <a:solidFill>
                  <a:schemeClr val="bg1">
                    <a:lumMod val="75000"/>
                  </a:schemeClr>
                </a:solidFill>
                <a:latin typeface="+mn-lt"/>
                <a:ea typeface="Calibri"/>
                <a:cs typeface="Calibri"/>
                <a:sym typeface="Calibri"/>
              </a:rPr>
              <a:t>Thực hiện trên </a:t>
            </a:r>
            <a:r>
              <a:rPr lang="en-US" sz="3000" smtClean="0">
                <a:solidFill>
                  <a:schemeClr val="bg1">
                    <a:lumMod val="75000"/>
                  </a:schemeClr>
                </a:solidFill>
                <a:latin typeface="+mn-lt"/>
                <a:ea typeface="Calibri"/>
                <a:cs typeface="Calibri"/>
                <a:sym typeface="Calibri"/>
              </a:rPr>
              <a:t>MicroBlaze</a:t>
            </a:r>
            <a:endParaRPr lang="vi-VN" sz="3000">
              <a:solidFill>
                <a:schemeClr val="bg1">
                  <a:lumMod val="75000"/>
                </a:schemeClr>
              </a:solidFill>
              <a:latin typeface="+mn-lt"/>
              <a:ea typeface="Calibri"/>
              <a:cs typeface="Calibri"/>
              <a:sym typeface="Calibri"/>
            </a:endParaRP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rPr>
              <a:t> Đánh giá mức độ ngẫu nhiên </a:t>
            </a: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ea typeface="Calibri"/>
                <a:cs typeface="Calibri"/>
                <a:sym typeface="Calibri"/>
              </a:rPr>
              <a:t> Các phương pháp tấn công mạch</a:t>
            </a: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ea typeface="Calibri"/>
                <a:cs typeface="Calibri"/>
                <a:sym typeface="Calibri"/>
              </a:rPr>
              <a:t> Kết quả và thảo luận</a:t>
            </a:r>
          </a:p>
        </p:txBody>
      </p:sp>
      <p:sp>
        <p:nvSpPr>
          <p:cNvPr id="9" name="Slide Number Placeholder 3">
            <a:extLst>
              <a:ext uri="{FF2B5EF4-FFF2-40B4-BE49-F238E27FC236}">
                <a16:creationId xmlns:a16="http://schemas.microsoft.com/office/drawing/2014/main" id="{5C07AC7C-5886-B02A-46C7-CF41081AB45C}"/>
              </a:ext>
            </a:extLst>
          </p:cNvPr>
          <p:cNvSpPr>
            <a:spLocks noGrp="1"/>
          </p:cNvSpPr>
          <p:nvPr>
            <p:ph type="sldNum" idx="12"/>
          </p:nvPr>
        </p:nvSpPr>
        <p:spPr>
          <a:xfrm>
            <a:off x="8737600" y="6356353"/>
            <a:ext cx="2844800" cy="365125"/>
          </a:xfrm>
        </p:spPr>
        <p:txBody>
          <a:bodyPr/>
          <a:lstStyle/>
          <a:p>
            <a:fld id="{539C8F75-6C54-4CF7-AD6F-5B3CBE83B35F}" type="slidenum">
              <a:rPr lang="en-US" smtClean="0"/>
              <a:t>5</a:t>
            </a:fld>
            <a:endParaRPr lang="en-US"/>
          </a:p>
        </p:txBody>
      </p:sp>
    </p:spTree>
    <p:extLst>
      <p:ext uri="{BB962C8B-B14F-4D97-AF65-F5344CB8AC3E}">
        <p14:creationId xmlns:p14="http://schemas.microsoft.com/office/powerpoint/2010/main" val="3495406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D434E6-5D25-88D9-2487-5F848E767FD4}"/>
              </a:ext>
            </a:extLst>
          </p:cNvPr>
          <p:cNvSpPr txBox="1"/>
          <p:nvPr/>
        </p:nvSpPr>
        <p:spPr>
          <a:xfrm>
            <a:off x="7476715" y="4653327"/>
            <a:ext cx="4265877" cy="707886"/>
          </a:xfrm>
          <a:prstGeom prst="rect">
            <a:avLst/>
          </a:prstGeom>
          <a:noFill/>
        </p:spPr>
        <p:txBody>
          <a:bodyPr wrap="square" rtlCol="0">
            <a:spAutoFit/>
          </a:bodyPr>
          <a:lstStyle/>
          <a:p>
            <a:pPr algn="just" rtl="0">
              <a:spcBef>
                <a:spcPts val="500"/>
              </a:spcBef>
              <a:spcAft>
                <a:spcPts val="500"/>
              </a:spcAft>
            </a:pPr>
            <a:r>
              <a:rPr lang="vi-VN" sz="2000" b="0" i="0" u="none" strike="noStrike">
                <a:solidFill>
                  <a:srgbClr val="000000"/>
                </a:solidFill>
                <a:effectLst/>
                <a:latin typeface="+mn-lt"/>
              </a:rPr>
              <a:t>Nhiễu Avalanche được tạo bởi điện áp ngược trên lớp chuyển tiếp pn. </a:t>
            </a:r>
            <a:endParaRPr lang="vi-VN" sz="2000" b="0">
              <a:effectLst/>
              <a:latin typeface="+mn-lt"/>
            </a:endParaRPr>
          </a:p>
        </p:txBody>
      </p:sp>
      <p:sp>
        <p:nvSpPr>
          <p:cNvPr id="5" name="TextBox 4">
            <a:extLst>
              <a:ext uri="{FF2B5EF4-FFF2-40B4-BE49-F238E27FC236}">
                <a16:creationId xmlns:a16="http://schemas.microsoft.com/office/drawing/2014/main" id="{A2929574-E01F-4FD0-42AE-93335F33418A}"/>
              </a:ext>
            </a:extLst>
          </p:cNvPr>
          <p:cNvSpPr txBox="1"/>
          <p:nvPr/>
        </p:nvSpPr>
        <p:spPr>
          <a:xfrm>
            <a:off x="0" y="970304"/>
            <a:ext cx="3153747" cy="369332"/>
          </a:xfrm>
          <a:prstGeom prst="rect">
            <a:avLst/>
          </a:prstGeom>
          <a:noFill/>
        </p:spPr>
        <p:txBody>
          <a:bodyPr wrap="square" rtlCol="0">
            <a:spAutoFit/>
          </a:bodyPr>
          <a:lstStyle/>
          <a:p>
            <a:r>
              <a:rPr lang="vi-VN" sz="1800" b="1" u="sng"/>
              <a:t>Nguyên lý tạo nhiễu</a:t>
            </a:r>
            <a:endParaRPr lang="en-US" sz="1800" b="1" u="sng"/>
          </a:p>
        </p:txBody>
      </p:sp>
      <p:sp>
        <p:nvSpPr>
          <p:cNvPr id="15" name="Slide Number Placeholder 14">
            <a:extLst>
              <a:ext uri="{FF2B5EF4-FFF2-40B4-BE49-F238E27FC236}">
                <a16:creationId xmlns:a16="http://schemas.microsoft.com/office/drawing/2014/main" id="{8ADB18B5-7847-951D-45C5-2399E9653ACF}"/>
              </a:ext>
            </a:extLst>
          </p:cNvPr>
          <p:cNvSpPr>
            <a:spLocks noGrp="1"/>
          </p:cNvSpPr>
          <p:nvPr>
            <p:ph type="sldNum" idx="12"/>
          </p:nvPr>
        </p:nvSpPr>
        <p:spPr/>
        <p:txBody>
          <a:bodyPr/>
          <a:lstStyle/>
          <a:p>
            <a:fld id="{539C8F75-6C54-4CF7-AD6F-5B3CBE83B35F}" type="slidenum">
              <a:rPr lang="en-US" smtClean="0"/>
              <a:t>6</a:t>
            </a:fld>
            <a:endParaRPr lang="en-US"/>
          </a:p>
        </p:txBody>
      </p:sp>
      <p:sp>
        <p:nvSpPr>
          <p:cNvPr id="11" name="Title 1">
            <a:extLst>
              <a:ext uri="{FF2B5EF4-FFF2-40B4-BE49-F238E27FC236}">
                <a16:creationId xmlns:a16="http://schemas.microsoft.com/office/drawing/2014/main" id="{80357C77-F40B-2198-EBDD-1769E10B8AFD}"/>
              </a:ext>
            </a:extLst>
          </p:cNvPr>
          <p:cNvSpPr>
            <a:spLocks noGrp="1"/>
          </p:cNvSpPr>
          <p:nvPr>
            <p:ph type="title"/>
          </p:nvPr>
        </p:nvSpPr>
        <p:spPr>
          <a:xfrm>
            <a:off x="1320800" y="152400"/>
            <a:ext cx="10261600" cy="715962"/>
          </a:xfrm>
        </p:spPr>
        <p:txBody>
          <a:bodyPr>
            <a:normAutofit/>
          </a:bodyPr>
          <a:lstStyle/>
          <a:p>
            <a:r>
              <a:rPr lang="vi-VN" sz="3200">
                <a:latin typeface="+mn-lt"/>
              </a:rPr>
              <a:t>2. Thiết kế mạch</a:t>
            </a:r>
            <a:endParaRPr lang="en-US" sz="3200"/>
          </a:p>
        </p:txBody>
      </p:sp>
      <p:sp>
        <p:nvSpPr>
          <p:cNvPr id="18" name="Arrow: Right 17">
            <a:extLst>
              <a:ext uri="{FF2B5EF4-FFF2-40B4-BE49-F238E27FC236}">
                <a16:creationId xmlns:a16="http://schemas.microsoft.com/office/drawing/2014/main" id="{976A8575-1B29-1C70-289E-EA03FB11D3BA}"/>
              </a:ext>
            </a:extLst>
          </p:cNvPr>
          <p:cNvSpPr/>
          <p:nvPr/>
        </p:nvSpPr>
        <p:spPr>
          <a:xfrm>
            <a:off x="6053759" y="4722302"/>
            <a:ext cx="1189157" cy="68747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pic>
        <p:nvPicPr>
          <p:cNvPr id="2052" name="Picture 4">
            <a:extLst>
              <a:ext uri="{FF2B5EF4-FFF2-40B4-BE49-F238E27FC236}">
                <a16:creationId xmlns:a16="http://schemas.microsoft.com/office/drawing/2014/main" id="{FF688DFA-04F8-D368-D16B-8CE15D789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870" y="1059546"/>
            <a:ext cx="2408784" cy="31599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CF636C8-395A-97D8-A1C3-764F99446D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8344" y="1809492"/>
            <a:ext cx="1409700" cy="8858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E053416F-6CA8-B205-D98D-ABAA972766A1}"/>
              </a:ext>
            </a:extLst>
          </p:cNvPr>
          <p:cNvSpPr txBox="1"/>
          <p:nvPr/>
        </p:nvSpPr>
        <p:spPr>
          <a:xfrm>
            <a:off x="0" y="6590184"/>
            <a:ext cx="5359159" cy="230832"/>
          </a:xfrm>
          <a:prstGeom prst="rect">
            <a:avLst/>
          </a:prstGeom>
          <a:noFill/>
        </p:spPr>
        <p:txBody>
          <a:bodyPr wrap="none" rtlCol="0">
            <a:spAutoFit/>
          </a:bodyPr>
          <a:lstStyle/>
          <a:p>
            <a:pPr rtl="0">
              <a:spcBef>
                <a:spcPts val="0"/>
              </a:spcBef>
              <a:spcAft>
                <a:spcPts val="0"/>
              </a:spcAft>
            </a:pPr>
            <a:r>
              <a:rPr lang="vi-VN" sz="900">
                <a:solidFill>
                  <a:schemeClr val="tx1">
                    <a:lumMod val="50000"/>
                    <a:lumOff val="50000"/>
                  </a:schemeClr>
                </a:solidFill>
                <a:latin typeface="+mn-lt"/>
              </a:rPr>
              <a:t>[2] </a:t>
            </a:r>
            <a:r>
              <a:rPr lang="en-US" sz="900" b="0" i="0" u="none" strike="noStrike">
                <a:solidFill>
                  <a:schemeClr val="tx1">
                    <a:lumMod val="50000"/>
                    <a:lumOff val="50000"/>
                  </a:schemeClr>
                </a:solidFill>
                <a:effectLst/>
                <a:latin typeface="+mn-lt"/>
              </a:rPr>
              <a:t>https://www.incbtech.com/articles/17-paranormal-electronic/333-white-noise-generator-art078.html</a:t>
            </a:r>
            <a:endParaRPr lang="en-US" sz="900" b="0">
              <a:solidFill>
                <a:schemeClr val="tx1">
                  <a:lumMod val="50000"/>
                  <a:lumOff val="50000"/>
                </a:schemeClr>
              </a:solidFill>
              <a:effectLst/>
              <a:latin typeface="+mn-lt"/>
            </a:endParaRPr>
          </a:p>
        </p:txBody>
      </p:sp>
      <p:pic>
        <p:nvPicPr>
          <p:cNvPr id="25" name="Picture 24" descr="A diagram of a voltage and current&#10;&#10;Description automatically generated">
            <a:extLst>
              <a:ext uri="{FF2B5EF4-FFF2-40B4-BE49-F238E27FC236}">
                <a16:creationId xmlns:a16="http://schemas.microsoft.com/office/drawing/2014/main" id="{B513A854-51FD-669C-DE43-A6497F6A7B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533" y="3386884"/>
            <a:ext cx="4943381" cy="2991136"/>
          </a:xfrm>
          <a:prstGeom prst="rect">
            <a:avLst/>
          </a:prstGeom>
        </p:spPr>
      </p:pic>
      <p:pic>
        <p:nvPicPr>
          <p:cNvPr id="33" name="Picture 32">
            <a:extLst>
              <a:ext uri="{FF2B5EF4-FFF2-40B4-BE49-F238E27FC236}">
                <a16:creationId xmlns:a16="http://schemas.microsoft.com/office/drawing/2014/main" id="{73E63F29-852A-7F4B-3ED2-951FD158692D}"/>
              </a:ext>
            </a:extLst>
          </p:cNvPr>
          <p:cNvPicPr>
            <a:picLocks noChangeAspect="1"/>
          </p:cNvPicPr>
          <p:nvPr/>
        </p:nvPicPr>
        <p:blipFill>
          <a:blip r:embed="rId5"/>
          <a:stretch>
            <a:fillRect/>
          </a:stretch>
        </p:blipFill>
        <p:spPr>
          <a:xfrm>
            <a:off x="1414762" y="1413811"/>
            <a:ext cx="3576370" cy="1084087"/>
          </a:xfrm>
          <a:prstGeom prst="rect">
            <a:avLst/>
          </a:prstGeom>
        </p:spPr>
      </p:pic>
      <p:sp>
        <p:nvSpPr>
          <p:cNvPr id="34" name="Arrow: Down 33">
            <a:extLst>
              <a:ext uri="{FF2B5EF4-FFF2-40B4-BE49-F238E27FC236}">
                <a16:creationId xmlns:a16="http://schemas.microsoft.com/office/drawing/2014/main" id="{1948FE4B-2A9B-04A4-1BE6-FC8E5ED7C958}"/>
              </a:ext>
            </a:extLst>
          </p:cNvPr>
          <p:cNvSpPr/>
          <p:nvPr/>
        </p:nvSpPr>
        <p:spPr>
          <a:xfrm>
            <a:off x="2775223" y="2695317"/>
            <a:ext cx="497262" cy="8587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B22B954-F38C-9699-2DFB-8C3B6E9C1D8E}"/>
              </a:ext>
            </a:extLst>
          </p:cNvPr>
          <p:cNvSpPr txBox="1"/>
          <p:nvPr/>
        </p:nvSpPr>
        <p:spPr>
          <a:xfrm>
            <a:off x="2038700" y="2325985"/>
            <a:ext cx="2730958" cy="369332"/>
          </a:xfrm>
          <a:prstGeom prst="rect">
            <a:avLst/>
          </a:prstGeom>
          <a:noFill/>
        </p:spPr>
        <p:txBody>
          <a:bodyPr wrap="square">
            <a:spAutoFit/>
          </a:bodyPr>
          <a:lstStyle/>
          <a:p>
            <a:pPr algn="just" rtl="0">
              <a:spcBef>
                <a:spcPts val="0"/>
              </a:spcBef>
              <a:spcAft>
                <a:spcPts val="0"/>
              </a:spcAft>
            </a:pPr>
            <a:r>
              <a:rPr lang="vi-VN" sz="1800" b="0">
                <a:effectLst/>
                <a:latin typeface="+mn-lt"/>
              </a:rPr>
              <a:t>Lớp chuyển tiếp NPN</a:t>
            </a:r>
          </a:p>
        </p:txBody>
      </p:sp>
      <p:sp>
        <p:nvSpPr>
          <p:cNvPr id="36" name="Arrow: Down 35">
            <a:extLst>
              <a:ext uri="{FF2B5EF4-FFF2-40B4-BE49-F238E27FC236}">
                <a16:creationId xmlns:a16="http://schemas.microsoft.com/office/drawing/2014/main" id="{9A51AF4F-10D0-7A95-CDDF-A99CCF2D6AD5}"/>
              </a:ext>
            </a:extLst>
          </p:cNvPr>
          <p:cNvSpPr/>
          <p:nvPr/>
        </p:nvSpPr>
        <p:spPr>
          <a:xfrm rot="16200000">
            <a:off x="5539905" y="1534144"/>
            <a:ext cx="497262" cy="8587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352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8FB0A7-5899-320E-1E13-472F5575FCA0}"/>
              </a:ext>
            </a:extLst>
          </p:cNvPr>
          <p:cNvSpPr txBox="1"/>
          <p:nvPr/>
        </p:nvSpPr>
        <p:spPr>
          <a:xfrm>
            <a:off x="102637" y="973518"/>
            <a:ext cx="3601616" cy="369332"/>
          </a:xfrm>
          <a:prstGeom prst="rect">
            <a:avLst/>
          </a:prstGeom>
          <a:noFill/>
        </p:spPr>
        <p:txBody>
          <a:bodyPr wrap="square" rtlCol="0">
            <a:spAutoFit/>
          </a:bodyPr>
          <a:lstStyle/>
          <a:p>
            <a:r>
              <a:rPr lang="vi-VN" sz="1800" b="1" u="sng"/>
              <a:t>Sơ đồ khối chức năng</a:t>
            </a:r>
            <a:endParaRPr lang="en-US" sz="1800" b="1" u="sng"/>
          </a:p>
        </p:txBody>
      </p:sp>
      <p:sp>
        <p:nvSpPr>
          <p:cNvPr id="8" name="TextBox 7">
            <a:extLst>
              <a:ext uri="{FF2B5EF4-FFF2-40B4-BE49-F238E27FC236}">
                <a16:creationId xmlns:a16="http://schemas.microsoft.com/office/drawing/2014/main" id="{1EE9CED0-34FC-0B06-F345-45AE655861E0}"/>
              </a:ext>
            </a:extLst>
          </p:cNvPr>
          <p:cNvSpPr txBox="1"/>
          <p:nvPr/>
        </p:nvSpPr>
        <p:spPr>
          <a:xfrm>
            <a:off x="7757888" y="5016428"/>
            <a:ext cx="3864946" cy="1015663"/>
          </a:xfrm>
          <a:prstGeom prst="rect">
            <a:avLst/>
          </a:prstGeom>
          <a:noFill/>
        </p:spPr>
        <p:txBody>
          <a:bodyPr wrap="square" rtlCol="0">
            <a:spAutoFit/>
          </a:bodyPr>
          <a:lstStyle/>
          <a:p>
            <a:r>
              <a:rPr lang="vi-VN" sz="2000">
                <a:latin typeface="+mn-lt"/>
              </a:rPr>
              <a:t>Lối ra là các bit ngẫu nhiên được hiển thị trên màn hình, thông qua tích hợp mạch FPGA.</a:t>
            </a:r>
            <a:endParaRPr lang="en-US" sz="2000">
              <a:latin typeface="+mn-lt"/>
            </a:endParaRPr>
          </a:p>
        </p:txBody>
      </p:sp>
      <p:sp>
        <p:nvSpPr>
          <p:cNvPr id="9" name="Slide Number Placeholder 8">
            <a:extLst>
              <a:ext uri="{FF2B5EF4-FFF2-40B4-BE49-F238E27FC236}">
                <a16:creationId xmlns:a16="http://schemas.microsoft.com/office/drawing/2014/main" id="{3E55200F-FD2E-7AE3-C793-04D8181300E5}"/>
              </a:ext>
            </a:extLst>
          </p:cNvPr>
          <p:cNvSpPr>
            <a:spLocks noGrp="1"/>
          </p:cNvSpPr>
          <p:nvPr>
            <p:ph type="sldNum" idx="12"/>
          </p:nvPr>
        </p:nvSpPr>
        <p:spPr/>
        <p:txBody>
          <a:bodyPr/>
          <a:lstStyle/>
          <a:p>
            <a:fld id="{539C8F75-6C54-4CF7-AD6F-5B3CBE83B35F}" type="slidenum">
              <a:rPr lang="en-US" smtClean="0"/>
              <a:t>7</a:t>
            </a:fld>
            <a:endParaRPr lang="en-US"/>
          </a:p>
        </p:txBody>
      </p:sp>
      <p:sp>
        <p:nvSpPr>
          <p:cNvPr id="12" name="Title 1">
            <a:extLst>
              <a:ext uri="{FF2B5EF4-FFF2-40B4-BE49-F238E27FC236}">
                <a16:creationId xmlns:a16="http://schemas.microsoft.com/office/drawing/2014/main" id="{28E468DB-BDCC-364C-FA68-830DFFBD91BA}"/>
              </a:ext>
            </a:extLst>
          </p:cNvPr>
          <p:cNvSpPr>
            <a:spLocks noGrp="1"/>
          </p:cNvSpPr>
          <p:nvPr>
            <p:ph type="title"/>
          </p:nvPr>
        </p:nvSpPr>
        <p:spPr>
          <a:xfrm>
            <a:off x="1320800" y="152400"/>
            <a:ext cx="10261600" cy="715962"/>
          </a:xfrm>
        </p:spPr>
        <p:txBody>
          <a:bodyPr>
            <a:normAutofit/>
          </a:bodyPr>
          <a:lstStyle/>
          <a:p>
            <a:r>
              <a:rPr lang="vi-VN" sz="3200">
                <a:latin typeface="+mn-lt"/>
              </a:rPr>
              <a:t>2. Thiết kế mạch</a:t>
            </a:r>
            <a:endParaRPr lang="en-US" sz="3200"/>
          </a:p>
        </p:txBody>
      </p:sp>
      <p:sp>
        <p:nvSpPr>
          <p:cNvPr id="13" name="Arrow: Right 12">
            <a:extLst>
              <a:ext uri="{FF2B5EF4-FFF2-40B4-BE49-F238E27FC236}">
                <a16:creationId xmlns:a16="http://schemas.microsoft.com/office/drawing/2014/main" id="{0276E80C-0384-4AC9-4AC7-248D77907ACA}"/>
              </a:ext>
            </a:extLst>
          </p:cNvPr>
          <p:cNvSpPr/>
          <p:nvPr/>
        </p:nvSpPr>
        <p:spPr>
          <a:xfrm>
            <a:off x="5840443" y="5011929"/>
            <a:ext cx="1026368" cy="51539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B6FC999-FE8B-8CB6-8BA0-1F4B4B386C97}"/>
              </a:ext>
            </a:extLst>
          </p:cNvPr>
          <p:cNvSpPr txBox="1"/>
          <p:nvPr/>
        </p:nvSpPr>
        <p:spPr>
          <a:xfrm>
            <a:off x="448559" y="4483580"/>
            <a:ext cx="3390672" cy="1323439"/>
          </a:xfrm>
          <a:prstGeom prst="rect">
            <a:avLst/>
          </a:prstGeom>
          <a:noFill/>
        </p:spPr>
        <p:txBody>
          <a:bodyPr wrap="none" rtlCol="0">
            <a:spAutoFit/>
          </a:bodyPr>
          <a:lstStyle/>
          <a:p>
            <a:r>
              <a:rPr lang="vi-VN" sz="2000">
                <a:latin typeface="+mn-lt"/>
              </a:rPr>
              <a:t>Block 1: Khối tăng áp</a:t>
            </a:r>
          </a:p>
          <a:p>
            <a:r>
              <a:rPr lang="vi-VN" sz="2000">
                <a:latin typeface="+mn-lt"/>
              </a:rPr>
              <a:t>Block 2: </a:t>
            </a:r>
            <a:r>
              <a:rPr lang="en-US" sz="2000">
                <a:effectLst/>
                <a:latin typeface="+mn-lt"/>
                <a:ea typeface="Aptos" panose="020B0004020202020204" pitchFamily="34" charset="0"/>
                <a:cs typeface="Cordia New" panose="020B0304020202020204" pitchFamily="34" charset="-34"/>
              </a:rPr>
              <a:t>Mạch tạo nhiễu </a:t>
            </a:r>
            <a:endParaRPr lang="vi-VN" sz="2000">
              <a:effectLst/>
              <a:latin typeface="+mn-lt"/>
              <a:ea typeface="Aptos" panose="020B0004020202020204" pitchFamily="34" charset="0"/>
              <a:cs typeface="Cordia New" panose="020B0304020202020204" pitchFamily="34" charset="-34"/>
            </a:endParaRPr>
          </a:p>
          <a:p>
            <a:r>
              <a:rPr lang="vi-VN" sz="2000">
                <a:latin typeface="+mn-lt"/>
                <a:cs typeface="Cordia New" panose="020B0304020202020204" pitchFamily="34" charset="-34"/>
              </a:rPr>
              <a:t>Block 3: </a:t>
            </a:r>
            <a:r>
              <a:rPr lang="en-US" sz="2000">
                <a:effectLst/>
                <a:latin typeface="+mn-lt"/>
                <a:ea typeface="Aptos" panose="020B0004020202020204" pitchFamily="34" charset="0"/>
                <a:cs typeface="Cordia New" panose="020B0304020202020204" pitchFamily="34" charset="-34"/>
              </a:rPr>
              <a:t>Khối tạo xung clock</a:t>
            </a:r>
            <a:endParaRPr lang="vi-VN" sz="2000">
              <a:effectLst/>
              <a:latin typeface="+mn-lt"/>
              <a:ea typeface="Aptos" panose="020B0004020202020204" pitchFamily="34" charset="0"/>
              <a:cs typeface="Cordia New" panose="020B0304020202020204" pitchFamily="34" charset="-34"/>
            </a:endParaRPr>
          </a:p>
          <a:p>
            <a:r>
              <a:rPr lang="vi-VN" sz="2000">
                <a:latin typeface="+mn-lt"/>
                <a:cs typeface="Cordia New" panose="020B0304020202020204" pitchFamily="34" charset="-34"/>
              </a:rPr>
              <a:t>Block 4: </a:t>
            </a:r>
            <a:r>
              <a:rPr lang="en-US" sz="2000">
                <a:effectLst/>
                <a:latin typeface="+mn-lt"/>
                <a:ea typeface="Aptos" panose="020B0004020202020204" pitchFamily="34" charset="0"/>
                <a:cs typeface="Cordia New" panose="020B0304020202020204" pitchFamily="34" charset="-34"/>
              </a:rPr>
              <a:t>Khối D flip-flop</a:t>
            </a:r>
            <a:endParaRPr lang="en-US" sz="2000">
              <a:latin typeface="+mn-lt"/>
            </a:endParaRPr>
          </a:p>
        </p:txBody>
      </p:sp>
      <p:pic>
        <p:nvPicPr>
          <p:cNvPr id="1030" name="Picture 6">
            <a:extLst>
              <a:ext uri="{FF2B5EF4-FFF2-40B4-BE49-F238E27FC236}">
                <a16:creationId xmlns:a16="http://schemas.microsoft.com/office/drawing/2014/main" id="{D9B5A97C-6D55-5418-BF2A-2D5E2F8E5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193" y="1588376"/>
            <a:ext cx="10734869" cy="271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24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35707E2-35AE-2E3C-8A84-EC8A66A65FC7}"/>
              </a:ext>
            </a:extLst>
          </p:cNvPr>
          <p:cNvSpPr>
            <a:spLocks noGrp="1"/>
          </p:cNvSpPr>
          <p:nvPr>
            <p:ph type="title"/>
          </p:nvPr>
        </p:nvSpPr>
        <p:spPr>
          <a:xfrm>
            <a:off x="1320800" y="152400"/>
            <a:ext cx="10261600" cy="715962"/>
          </a:xfrm>
        </p:spPr>
        <p:txBody>
          <a:bodyPr>
            <a:normAutofit/>
          </a:bodyPr>
          <a:lstStyle/>
          <a:p>
            <a:r>
              <a:rPr lang="en-US" sz="3200" b="1">
                <a:latin typeface="+mn-lt"/>
                <a:ea typeface="Calibri"/>
                <a:cs typeface="Calibri"/>
                <a:sym typeface="Calibri"/>
              </a:rPr>
              <a:t>NỘI DUNG BÁO CÁO</a:t>
            </a:r>
            <a:endParaRPr lang="en-US" sz="3200"/>
          </a:p>
        </p:txBody>
      </p:sp>
      <p:sp>
        <p:nvSpPr>
          <p:cNvPr id="7" name="TextBox 6">
            <a:extLst>
              <a:ext uri="{FF2B5EF4-FFF2-40B4-BE49-F238E27FC236}">
                <a16:creationId xmlns:a16="http://schemas.microsoft.com/office/drawing/2014/main" id="{218DE687-7754-4257-9F84-E24289C7F2CF}"/>
              </a:ext>
            </a:extLst>
          </p:cNvPr>
          <p:cNvSpPr txBox="1"/>
          <p:nvPr/>
        </p:nvSpPr>
        <p:spPr>
          <a:xfrm>
            <a:off x="1407886" y="1346719"/>
            <a:ext cx="9064171" cy="4888518"/>
          </a:xfrm>
          <a:prstGeom prst="rect">
            <a:avLst/>
          </a:prstGeom>
          <a:noFill/>
        </p:spPr>
        <p:txBody>
          <a:bodyPr wrap="square" rtlCol="0">
            <a:spAutoFit/>
          </a:bodyPr>
          <a:lstStyle/>
          <a:p>
            <a:pPr marL="565150" lvl="0" indent="-514350" rtl="0">
              <a:lnSpc>
                <a:spcPct val="150000"/>
              </a:lnSpc>
              <a:spcBef>
                <a:spcPts val="0"/>
              </a:spcBef>
              <a:spcAft>
                <a:spcPts val="0"/>
              </a:spcAft>
              <a:buClr>
                <a:schemeClr val="dk1"/>
              </a:buClr>
              <a:buSzPts val="2800"/>
              <a:buFont typeface="+mj-lt"/>
              <a:buAutoNum type="arabicPeriod"/>
            </a:pPr>
            <a:r>
              <a:rPr lang="vi-VN" sz="3000">
                <a:latin typeface="+mn-lt"/>
                <a:ea typeface="Calibri"/>
                <a:cs typeface="Calibri"/>
                <a:sym typeface="Calibri"/>
              </a:rPr>
              <a:t> </a:t>
            </a:r>
            <a:r>
              <a:rPr lang="vi-VN" sz="3000">
                <a:solidFill>
                  <a:schemeClr val="bg1">
                    <a:lumMod val="75000"/>
                  </a:schemeClr>
                </a:solidFill>
                <a:latin typeface="+mn-lt"/>
                <a:ea typeface="Calibri"/>
                <a:cs typeface="Calibri"/>
                <a:sym typeface="Calibri"/>
              </a:rPr>
              <a:t>Giới thiệu chung</a:t>
            </a: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rPr>
              <a:t> Thiết kế mạch </a:t>
            </a:r>
          </a:p>
          <a:p>
            <a:pPr marL="565150" lvl="0" indent="-514350" rtl="0">
              <a:lnSpc>
                <a:spcPct val="150000"/>
              </a:lnSpc>
              <a:spcBef>
                <a:spcPts val="1000"/>
              </a:spcBef>
              <a:spcAft>
                <a:spcPts val="0"/>
              </a:spcAft>
              <a:buClr>
                <a:schemeClr val="dk1"/>
              </a:buClr>
              <a:buSzPts val="2800"/>
              <a:buFont typeface="+mj-lt"/>
              <a:buAutoNum type="arabicPeriod"/>
            </a:pPr>
            <a:r>
              <a:rPr lang="vi-VN" sz="3000">
                <a:latin typeface="+mn-lt"/>
                <a:ea typeface="Calibri"/>
                <a:cs typeface="Calibri"/>
                <a:sym typeface="Calibri"/>
              </a:rPr>
              <a:t> Thực hiện trên </a:t>
            </a:r>
            <a:r>
              <a:rPr lang="en-US" sz="3000" smtClean="0">
                <a:latin typeface="+mn-lt"/>
                <a:ea typeface="Calibri"/>
                <a:cs typeface="Calibri"/>
                <a:sym typeface="Calibri"/>
              </a:rPr>
              <a:t>MicroBlaze</a:t>
            </a:r>
            <a:endParaRPr lang="vi-VN" sz="3000">
              <a:latin typeface="+mn-lt"/>
              <a:ea typeface="Calibri"/>
              <a:cs typeface="Calibri"/>
              <a:sym typeface="Calibri"/>
            </a:endParaRPr>
          </a:p>
          <a:p>
            <a:pPr marL="565150" lvl="0" indent="-514350" rtl="0">
              <a:lnSpc>
                <a:spcPct val="150000"/>
              </a:lnSpc>
              <a:spcBef>
                <a:spcPts val="1000"/>
              </a:spcBef>
              <a:spcAft>
                <a:spcPts val="0"/>
              </a:spcAft>
              <a:buClr>
                <a:schemeClr val="dk1"/>
              </a:buClr>
              <a:buSzPts val="2800"/>
              <a:buFont typeface="+mj-lt"/>
              <a:buAutoNum type="arabicPeriod"/>
            </a:pPr>
            <a:r>
              <a:rPr lang="vi-VN" sz="3000">
                <a:latin typeface="+mn-lt"/>
              </a:rPr>
              <a:t> </a:t>
            </a:r>
            <a:r>
              <a:rPr lang="vi-VN" sz="3000">
                <a:solidFill>
                  <a:schemeClr val="bg1">
                    <a:lumMod val="75000"/>
                  </a:schemeClr>
                </a:solidFill>
                <a:latin typeface="+mn-lt"/>
              </a:rPr>
              <a:t>Đánh giá mức độ ngẫu nhiên </a:t>
            </a: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ea typeface="Calibri"/>
                <a:cs typeface="Calibri"/>
                <a:sym typeface="Calibri"/>
              </a:rPr>
              <a:t> Các phương pháp tấn công mạch</a:t>
            </a: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ea typeface="Calibri"/>
                <a:cs typeface="Calibri"/>
                <a:sym typeface="Calibri"/>
              </a:rPr>
              <a:t> Kết quả và thảo luận</a:t>
            </a:r>
          </a:p>
        </p:txBody>
      </p:sp>
      <p:sp>
        <p:nvSpPr>
          <p:cNvPr id="8" name="Slide Number Placeholder 3">
            <a:extLst>
              <a:ext uri="{FF2B5EF4-FFF2-40B4-BE49-F238E27FC236}">
                <a16:creationId xmlns:a16="http://schemas.microsoft.com/office/drawing/2014/main" id="{86A59F10-A2D6-D325-8F5C-5369A1A5F53C}"/>
              </a:ext>
            </a:extLst>
          </p:cNvPr>
          <p:cNvSpPr>
            <a:spLocks noGrp="1"/>
          </p:cNvSpPr>
          <p:nvPr>
            <p:ph type="sldNum" idx="12"/>
          </p:nvPr>
        </p:nvSpPr>
        <p:spPr>
          <a:xfrm>
            <a:off x="8737600" y="6356353"/>
            <a:ext cx="2844800" cy="365125"/>
          </a:xfrm>
        </p:spPr>
        <p:txBody>
          <a:bodyPr/>
          <a:lstStyle/>
          <a:p>
            <a:fld id="{539C8F75-6C54-4CF7-AD6F-5B3CBE83B35F}" type="slidenum">
              <a:rPr lang="en-US" smtClean="0"/>
              <a:t>8</a:t>
            </a:fld>
            <a:endParaRPr lang="en-US"/>
          </a:p>
        </p:txBody>
      </p:sp>
    </p:spTree>
    <p:extLst>
      <p:ext uri="{BB962C8B-B14F-4D97-AF65-F5344CB8AC3E}">
        <p14:creationId xmlns:p14="http://schemas.microsoft.com/office/powerpoint/2010/main" val="412816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384E5DBC-D684-94CF-0FD1-2E3E22C7683B}"/>
              </a:ext>
            </a:extLst>
          </p:cNvPr>
          <p:cNvSpPr/>
          <p:nvPr/>
        </p:nvSpPr>
        <p:spPr>
          <a:xfrm>
            <a:off x="4508945" y="2487540"/>
            <a:ext cx="2953265" cy="1851164"/>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0" dirty="0">
              <a:solidFill>
                <a:schemeClr val="tx1"/>
              </a:solidFill>
            </a:endParaRPr>
          </a:p>
        </p:txBody>
      </p:sp>
      <p:sp>
        <p:nvSpPr>
          <p:cNvPr id="26" name="Speech Bubble: Oval 25">
            <a:extLst>
              <a:ext uri="{FF2B5EF4-FFF2-40B4-BE49-F238E27FC236}">
                <a16:creationId xmlns:a16="http://schemas.microsoft.com/office/drawing/2014/main" id="{82AC3244-53D4-D4A2-402C-4800E37E6289}"/>
              </a:ext>
            </a:extLst>
          </p:cNvPr>
          <p:cNvSpPr/>
          <p:nvPr/>
        </p:nvSpPr>
        <p:spPr>
          <a:xfrm>
            <a:off x="8371220" y="1058597"/>
            <a:ext cx="3209874" cy="2517298"/>
          </a:xfrm>
          <a:prstGeom prst="wedgeEllipseCallout">
            <a:avLst>
              <a:gd name="adj1" fmla="val -75845"/>
              <a:gd name="adj2" fmla="val 15126"/>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lnSpc>
                <a:spcPct val="150000"/>
              </a:lnSpc>
              <a:buFont typeface="Wingdings" panose="05000000000000000000" pitchFamily="2" charset="2"/>
              <a:buChar char="v"/>
            </a:pPr>
            <a:endParaRPr lang="en-US" sz="1800" dirty="0">
              <a:solidFill>
                <a:schemeClr val="tx1"/>
              </a:solidFill>
            </a:endParaRPr>
          </a:p>
        </p:txBody>
      </p:sp>
      <p:sp>
        <p:nvSpPr>
          <p:cNvPr id="27" name="Speech Bubble: Oval 26">
            <a:extLst>
              <a:ext uri="{FF2B5EF4-FFF2-40B4-BE49-F238E27FC236}">
                <a16:creationId xmlns:a16="http://schemas.microsoft.com/office/drawing/2014/main" id="{C2BBB9E0-F9BC-1188-3604-B9C05573CD4C}"/>
              </a:ext>
            </a:extLst>
          </p:cNvPr>
          <p:cNvSpPr/>
          <p:nvPr/>
        </p:nvSpPr>
        <p:spPr>
          <a:xfrm>
            <a:off x="711768" y="1054991"/>
            <a:ext cx="2752077" cy="2301833"/>
          </a:xfrm>
          <a:prstGeom prst="wedgeEllipseCallout">
            <a:avLst>
              <a:gd name="adj1" fmla="val 84529"/>
              <a:gd name="adj2" fmla="val 2703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28" name="Speech Bubble: Oval 27">
            <a:extLst>
              <a:ext uri="{FF2B5EF4-FFF2-40B4-BE49-F238E27FC236}">
                <a16:creationId xmlns:a16="http://schemas.microsoft.com/office/drawing/2014/main" id="{A4C668DA-D3BE-1F8D-7E96-56C75B1E8AF7}"/>
              </a:ext>
            </a:extLst>
          </p:cNvPr>
          <p:cNvSpPr/>
          <p:nvPr/>
        </p:nvSpPr>
        <p:spPr>
          <a:xfrm>
            <a:off x="8371221" y="3782008"/>
            <a:ext cx="3547090" cy="2219744"/>
          </a:xfrm>
          <a:prstGeom prst="wedgeEllipseCallout">
            <a:avLst>
              <a:gd name="adj1" fmla="val -73765"/>
              <a:gd name="adj2" fmla="val -35825"/>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v"/>
            </a:pPr>
            <a:endParaRPr lang="en-US" sz="1800" dirty="0">
              <a:solidFill>
                <a:schemeClr val="tx1"/>
              </a:solidFill>
            </a:endParaRPr>
          </a:p>
        </p:txBody>
      </p:sp>
      <p:sp>
        <p:nvSpPr>
          <p:cNvPr id="29" name="Google Shape;193;p5">
            <a:extLst>
              <a:ext uri="{FF2B5EF4-FFF2-40B4-BE49-F238E27FC236}">
                <a16:creationId xmlns:a16="http://schemas.microsoft.com/office/drawing/2014/main" id="{F7A43FB8-405F-4DBB-8B75-A0FAF8D6FBE6}"/>
              </a:ext>
            </a:extLst>
          </p:cNvPr>
          <p:cNvSpPr/>
          <p:nvPr/>
        </p:nvSpPr>
        <p:spPr>
          <a:xfrm>
            <a:off x="3222530" y="5807075"/>
            <a:ext cx="6005445" cy="715962"/>
          </a:xfrm>
          <a:prstGeom prst="rect">
            <a:avLst/>
          </a:prstGeom>
          <a:noFill/>
          <a:ln w="25400" cap="flat" cmpd="sng">
            <a:solidFill>
              <a:srgbClr val="FF0000"/>
            </a:solidFill>
            <a:prstDash val="dash"/>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sz="1800">
              <a:solidFill>
                <a:schemeClr val="lt1"/>
              </a:solidFill>
            </a:endParaRPr>
          </a:p>
        </p:txBody>
      </p:sp>
      <p:sp>
        <p:nvSpPr>
          <p:cNvPr id="30" name="TextBox 29">
            <a:extLst>
              <a:ext uri="{FF2B5EF4-FFF2-40B4-BE49-F238E27FC236}">
                <a16:creationId xmlns:a16="http://schemas.microsoft.com/office/drawing/2014/main" id="{2046103D-712C-98B7-2D23-5148B4AE8C7E}"/>
              </a:ext>
            </a:extLst>
          </p:cNvPr>
          <p:cNvSpPr txBox="1"/>
          <p:nvPr/>
        </p:nvSpPr>
        <p:spPr>
          <a:xfrm>
            <a:off x="3262484" y="5829503"/>
            <a:ext cx="6527553" cy="646331"/>
          </a:xfrm>
          <a:prstGeom prst="rect">
            <a:avLst/>
          </a:prstGeom>
          <a:noFill/>
        </p:spPr>
        <p:txBody>
          <a:bodyPr wrap="square" rtlCol="0">
            <a:spAutoFit/>
          </a:bodyPr>
          <a:lstStyle/>
          <a:p>
            <a:r>
              <a:rPr lang="vi-VN" sz="1800" dirty="0"/>
              <a:t>Có thể giải quyết những bài toán phức tạp, ứng dụng </a:t>
            </a:r>
          </a:p>
          <a:p>
            <a:r>
              <a:rPr lang="vi-VN" sz="1800" dirty="0"/>
              <a:t>trong xử lý tín hiệu số, hàng không vũ trụ, mật </a:t>
            </a:r>
            <a:r>
              <a:rPr lang="vi-VN" sz="1800"/>
              <a:t>mã học ...</a:t>
            </a:r>
            <a:endParaRPr lang="en-US" sz="1800" dirty="0"/>
          </a:p>
        </p:txBody>
      </p:sp>
      <p:sp>
        <p:nvSpPr>
          <p:cNvPr id="31" name="TextBox 30">
            <a:extLst>
              <a:ext uri="{FF2B5EF4-FFF2-40B4-BE49-F238E27FC236}">
                <a16:creationId xmlns:a16="http://schemas.microsoft.com/office/drawing/2014/main" id="{E1673981-7CFC-BA79-C34A-CFBC7555F79C}"/>
              </a:ext>
            </a:extLst>
          </p:cNvPr>
          <p:cNvSpPr txBox="1"/>
          <p:nvPr/>
        </p:nvSpPr>
        <p:spPr>
          <a:xfrm>
            <a:off x="913128" y="1569449"/>
            <a:ext cx="2349356" cy="1569660"/>
          </a:xfrm>
          <a:prstGeom prst="rect">
            <a:avLst/>
          </a:prstGeom>
          <a:noFill/>
        </p:spPr>
        <p:txBody>
          <a:bodyPr wrap="square" rtlCol="0">
            <a:spAutoFit/>
          </a:bodyPr>
          <a:lstStyle/>
          <a:p>
            <a:pPr algn="ctr"/>
            <a:r>
              <a:rPr lang="vi-VN" sz="2400">
                <a:solidFill>
                  <a:schemeClr val="tx1"/>
                </a:solidFill>
              </a:rPr>
              <a:t>Vi mạch dùng cấu trúc mảng phần tử</a:t>
            </a:r>
            <a:endParaRPr lang="en-US" sz="2400">
              <a:solidFill>
                <a:schemeClr val="tx1"/>
              </a:solidFill>
            </a:endParaRPr>
          </a:p>
          <a:p>
            <a:pPr algn="ctr"/>
            <a:endParaRPr lang="en-US" sz="2400"/>
          </a:p>
        </p:txBody>
      </p:sp>
      <p:grpSp>
        <p:nvGrpSpPr>
          <p:cNvPr id="32" name="Group 31">
            <a:extLst>
              <a:ext uri="{FF2B5EF4-FFF2-40B4-BE49-F238E27FC236}">
                <a16:creationId xmlns:a16="http://schemas.microsoft.com/office/drawing/2014/main" id="{0E5D5ECD-F55B-6032-B7E6-39051A958EC0}"/>
              </a:ext>
            </a:extLst>
          </p:cNvPr>
          <p:cNvGrpSpPr/>
          <p:nvPr/>
        </p:nvGrpSpPr>
        <p:grpSpPr>
          <a:xfrm>
            <a:off x="332040" y="3551667"/>
            <a:ext cx="3237070" cy="2593965"/>
            <a:chOff x="901853" y="3372703"/>
            <a:chExt cx="3237070" cy="2593965"/>
          </a:xfrm>
        </p:grpSpPr>
        <p:sp>
          <p:nvSpPr>
            <p:cNvPr id="33" name="Speech Bubble: Oval 32">
              <a:extLst>
                <a:ext uri="{FF2B5EF4-FFF2-40B4-BE49-F238E27FC236}">
                  <a16:creationId xmlns:a16="http://schemas.microsoft.com/office/drawing/2014/main" id="{5CCFE562-3013-82D8-A1BD-1E17579C3BC4}"/>
                </a:ext>
              </a:extLst>
            </p:cNvPr>
            <p:cNvSpPr/>
            <p:nvPr/>
          </p:nvSpPr>
          <p:spPr>
            <a:xfrm>
              <a:off x="901853" y="3372703"/>
              <a:ext cx="3196902" cy="2563404"/>
            </a:xfrm>
            <a:prstGeom prst="wedgeEllipseCallout">
              <a:avLst>
                <a:gd name="adj1" fmla="val 75274"/>
                <a:gd name="adj2" fmla="val -33598"/>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4" name="TextBox 33">
              <a:extLst>
                <a:ext uri="{FF2B5EF4-FFF2-40B4-BE49-F238E27FC236}">
                  <a16:creationId xmlns:a16="http://schemas.microsoft.com/office/drawing/2014/main" id="{D5583906-3B88-C6C2-92CC-887C1C68B9A7}"/>
                </a:ext>
              </a:extLst>
            </p:cNvPr>
            <p:cNvSpPr txBox="1"/>
            <p:nvPr/>
          </p:nvSpPr>
          <p:spPr>
            <a:xfrm>
              <a:off x="942021" y="4027676"/>
              <a:ext cx="3196902" cy="1938992"/>
            </a:xfrm>
            <a:prstGeom prst="rect">
              <a:avLst/>
            </a:prstGeom>
            <a:noFill/>
          </p:spPr>
          <p:txBody>
            <a:bodyPr wrap="square" rtlCol="0">
              <a:spAutoFit/>
            </a:bodyPr>
            <a:lstStyle/>
            <a:p>
              <a:pPr algn="ctr"/>
              <a:r>
                <a:rPr lang="vi-VN" sz="2400">
                  <a:solidFill>
                    <a:schemeClr val="tx1"/>
                  </a:solidFill>
                </a:rPr>
                <a:t>Được thiết kế hay lập trình bằng ngôn ngữ phần cứng như VHDL, Verilog</a:t>
              </a:r>
              <a:endParaRPr lang="en-US" sz="2400">
                <a:solidFill>
                  <a:schemeClr val="tx1"/>
                </a:solidFill>
              </a:endParaRPr>
            </a:p>
            <a:p>
              <a:pPr algn="ctr"/>
              <a:endParaRPr lang="en-US" sz="2400"/>
            </a:p>
          </p:txBody>
        </p:sp>
      </p:grpSp>
      <p:sp>
        <p:nvSpPr>
          <p:cNvPr id="35" name="TextBox 34">
            <a:extLst>
              <a:ext uri="{FF2B5EF4-FFF2-40B4-BE49-F238E27FC236}">
                <a16:creationId xmlns:a16="http://schemas.microsoft.com/office/drawing/2014/main" id="{202300C5-FD29-547A-5B09-77A48827C01E}"/>
              </a:ext>
            </a:extLst>
          </p:cNvPr>
          <p:cNvSpPr txBox="1"/>
          <p:nvPr/>
        </p:nvSpPr>
        <p:spPr>
          <a:xfrm>
            <a:off x="8853049" y="1434872"/>
            <a:ext cx="3065262" cy="2308324"/>
          </a:xfrm>
          <a:prstGeom prst="rect">
            <a:avLst/>
          </a:prstGeom>
          <a:noFill/>
        </p:spPr>
        <p:txBody>
          <a:bodyPr wrap="square" rtlCol="0">
            <a:spAutoFit/>
          </a:bodyPr>
          <a:lstStyle/>
          <a:p>
            <a:pPr marL="342900" indent="-342900">
              <a:buFont typeface="Wingdings" panose="05000000000000000000" pitchFamily="2" charset="2"/>
              <a:buChar char="v"/>
            </a:pPr>
            <a:r>
              <a:rPr lang="vi-VN" sz="2400" dirty="0">
                <a:solidFill>
                  <a:schemeClr val="tx1"/>
                </a:solidFill>
              </a:rPr>
              <a:t>Khối Logic </a:t>
            </a:r>
          </a:p>
          <a:p>
            <a:pPr marL="342900" indent="-342900">
              <a:buFont typeface="Wingdings" panose="05000000000000000000" pitchFamily="2" charset="2"/>
              <a:buChar char="v"/>
            </a:pPr>
            <a:r>
              <a:rPr lang="vi-VN" sz="2400" dirty="0">
                <a:solidFill>
                  <a:schemeClr val="tx1"/>
                </a:solidFill>
              </a:rPr>
              <a:t>Kết nối trong</a:t>
            </a:r>
          </a:p>
          <a:p>
            <a:pPr marL="342900" indent="-342900">
              <a:buFont typeface="Wingdings" panose="05000000000000000000" pitchFamily="2" charset="2"/>
              <a:buChar char="v"/>
            </a:pPr>
            <a:r>
              <a:rPr lang="vi-VN" sz="2400" dirty="0">
                <a:solidFill>
                  <a:schemeClr val="tx1"/>
                </a:solidFill>
              </a:rPr>
              <a:t>Cổng I/O</a:t>
            </a:r>
          </a:p>
          <a:p>
            <a:pPr marL="342900" indent="-342900">
              <a:buFont typeface="Wingdings" panose="05000000000000000000" pitchFamily="2" charset="2"/>
              <a:buChar char="v"/>
            </a:pPr>
            <a:r>
              <a:rPr lang="vi-VN" sz="2400" dirty="0">
                <a:solidFill>
                  <a:schemeClr val="tx1"/>
                </a:solidFill>
              </a:rPr>
              <a:t>RAM, ROM, IP CORE</a:t>
            </a:r>
          </a:p>
          <a:p>
            <a:endParaRPr lang="en-US" sz="2400" dirty="0"/>
          </a:p>
        </p:txBody>
      </p:sp>
      <p:sp>
        <p:nvSpPr>
          <p:cNvPr id="36" name="TextBox 35">
            <a:extLst>
              <a:ext uri="{FF2B5EF4-FFF2-40B4-BE49-F238E27FC236}">
                <a16:creationId xmlns:a16="http://schemas.microsoft.com/office/drawing/2014/main" id="{62BEEA50-13EF-CABE-D9EA-B1059A6549AD}"/>
              </a:ext>
            </a:extLst>
          </p:cNvPr>
          <p:cNvSpPr txBox="1"/>
          <p:nvPr/>
        </p:nvSpPr>
        <p:spPr>
          <a:xfrm>
            <a:off x="8460313" y="4277813"/>
            <a:ext cx="3457998" cy="1569660"/>
          </a:xfrm>
          <a:prstGeom prst="rect">
            <a:avLst/>
          </a:prstGeom>
          <a:noFill/>
        </p:spPr>
        <p:txBody>
          <a:bodyPr wrap="none" rtlCol="0">
            <a:spAutoFit/>
          </a:bodyPr>
          <a:lstStyle/>
          <a:p>
            <a:pPr marL="342900" indent="-342900">
              <a:buFont typeface="Wingdings" panose="05000000000000000000" pitchFamily="2" charset="2"/>
              <a:buChar char="v"/>
            </a:pPr>
            <a:r>
              <a:rPr lang="vi-VN" sz="2400">
                <a:solidFill>
                  <a:schemeClr val="tx1"/>
                </a:solidFill>
              </a:rPr>
              <a:t>Tính linh động cao</a:t>
            </a:r>
          </a:p>
          <a:p>
            <a:pPr marL="342900" indent="-342900">
              <a:buFont typeface="Wingdings" panose="05000000000000000000" pitchFamily="2" charset="2"/>
              <a:buChar char="v"/>
            </a:pPr>
            <a:r>
              <a:rPr lang="vi-VN" sz="2400">
                <a:solidFill>
                  <a:schemeClr val="tx1"/>
                </a:solidFill>
              </a:rPr>
              <a:t>Mật độ tích hợp lớn</a:t>
            </a:r>
          </a:p>
          <a:p>
            <a:pPr marL="342900" indent="-342900">
              <a:buFont typeface="Wingdings" panose="05000000000000000000" pitchFamily="2" charset="2"/>
              <a:buChar char="v"/>
            </a:pPr>
            <a:r>
              <a:rPr lang="vi-VN" sz="2400">
                <a:solidFill>
                  <a:schemeClr val="tx1"/>
                </a:solidFill>
              </a:rPr>
              <a:t>Khả năng tái lập trình</a:t>
            </a:r>
          </a:p>
          <a:p>
            <a:pPr marL="342900" indent="-342900">
              <a:buFont typeface="Wingdings" panose="05000000000000000000" pitchFamily="2" charset="2"/>
              <a:buChar char="v"/>
            </a:pPr>
            <a:endParaRPr lang="en-US" sz="2400"/>
          </a:p>
        </p:txBody>
      </p:sp>
      <p:sp>
        <p:nvSpPr>
          <p:cNvPr id="37" name="TextBox 36">
            <a:extLst>
              <a:ext uri="{FF2B5EF4-FFF2-40B4-BE49-F238E27FC236}">
                <a16:creationId xmlns:a16="http://schemas.microsoft.com/office/drawing/2014/main" id="{17EE461B-3653-C983-8B81-355BF88C0FB5}"/>
              </a:ext>
            </a:extLst>
          </p:cNvPr>
          <p:cNvSpPr txBox="1"/>
          <p:nvPr/>
        </p:nvSpPr>
        <p:spPr>
          <a:xfrm>
            <a:off x="5337085" y="2746612"/>
            <a:ext cx="1160895" cy="523220"/>
          </a:xfrm>
          <a:prstGeom prst="rect">
            <a:avLst/>
          </a:prstGeom>
          <a:noFill/>
        </p:spPr>
        <p:txBody>
          <a:bodyPr wrap="none" rtlCol="0">
            <a:spAutoFit/>
          </a:bodyPr>
          <a:lstStyle/>
          <a:p>
            <a:r>
              <a:rPr lang="vi-VN" sz="2800" dirty="0"/>
              <a:t>FPGA</a:t>
            </a:r>
          </a:p>
        </p:txBody>
      </p:sp>
      <p:sp>
        <p:nvSpPr>
          <p:cNvPr id="38" name="TextBox 37">
            <a:extLst>
              <a:ext uri="{FF2B5EF4-FFF2-40B4-BE49-F238E27FC236}">
                <a16:creationId xmlns:a16="http://schemas.microsoft.com/office/drawing/2014/main" id="{B2777C5A-BE16-9D11-F7B5-E9F7595FF150}"/>
              </a:ext>
            </a:extLst>
          </p:cNvPr>
          <p:cNvSpPr txBox="1"/>
          <p:nvPr/>
        </p:nvSpPr>
        <p:spPr>
          <a:xfrm>
            <a:off x="4426967" y="3284519"/>
            <a:ext cx="3196902" cy="830997"/>
          </a:xfrm>
          <a:prstGeom prst="rect">
            <a:avLst/>
          </a:prstGeom>
          <a:noFill/>
        </p:spPr>
        <p:txBody>
          <a:bodyPr wrap="square" rtlCol="0">
            <a:spAutoFit/>
          </a:bodyPr>
          <a:lstStyle/>
          <a:p>
            <a:pPr algn="ctr"/>
            <a:r>
              <a:rPr lang="vi-VN" sz="2400" dirty="0"/>
              <a:t>(Field-Programmable Gate Array)</a:t>
            </a:r>
            <a:endParaRPr lang="en-US" sz="2400" dirty="0"/>
          </a:p>
        </p:txBody>
      </p:sp>
      <p:sp>
        <p:nvSpPr>
          <p:cNvPr id="39" name="Date Placeholder 2">
            <a:extLst>
              <a:ext uri="{FF2B5EF4-FFF2-40B4-BE49-F238E27FC236}">
                <a16:creationId xmlns:a16="http://schemas.microsoft.com/office/drawing/2014/main" id="{BE4B04FA-FBA2-0B2E-2089-F2DB32E7F081}"/>
              </a:ext>
            </a:extLst>
          </p:cNvPr>
          <p:cNvSpPr>
            <a:spLocks noGrp="1"/>
          </p:cNvSpPr>
          <p:nvPr>
            <p:ph type="dt" idx="10"/>
          </p:nvPr>
        </p:nvSpPr>
        <p:spPr>
          <a:xfrm>
            <a:off x="609600" y="6356353"/>
            <a:ext cx="2844800" cy="365125"/>
          </a:xfrm>
        </p:spPr>
        <p:txBody>
          <a:bodyPr/>
          <a:lstStyle/>
          <a:p>
            <a:fld id="{3CFEDE5F-C209-42C8-9FB2-D3905E284B3C}" type="datetime1">
              <a:rPr lang="en-US" smtClean="0"/>
              <a:t>1/4/2024</a:t>
            </a:fld>
            <a:endParaRPr lang="en-US"/>
          </a:p>
        </p:txBody>
      </p:sp>
      <p:sp>
        <p:nvSpPr>
          <p:cNvPr id="40" name="Slide Number Placeholder 12">
            <a:extLst>
              <a:ext uri="{FF2B5EF4-FFF2-40B4-BE49-F238E27FC236}">
                <a16:creationId xmlns:a16="http://schemas.microsoft.com/office/drawing/2014/main" id="{22EF2CEC-AC2F-B137-0464-3AF85F531457}"/>
              </a:ext>
            </a:extLst>
          </p:cNvPr>
          <p:cNvSpPr>
            <a:spLocks noGrp="1"/>
          </p:cNvSpPr>
          <p:nvPr>
            <p:ph type="sldNum" idx="12"/>
          </p:nvPr>
        </p:nvSpPr>
        <p:spPr>
          <a:xfrm>
            <a:off x="8737600" y="6356353"/>
            <a:ext cx="2844800" cy="365125"/>
          </a:xfrm>
        </p:spPr>
        <p:txBody>
          <a:bodyPr/>
          <a:lstStyle/>
          <a:p>
            <a:fld id="{539C8F75-6C54-4CF7-AD6F-5B3CBE83B35F}" type="slidenum">
              <a:rPr lang="en-US" smtClean="0"/>
              <a:t>9</a:t>
            </a:fld>
            <a:endParaRPr lang="en-US"/>
          </a:p>
        </p:txBody>
      </p:sp>
      <p:sp>
        <p:nvSpPr>
          <p:cNvPr id="19" name="Title 1">
            <a:extLst>
              <a:ext uri="{FF2B5EF4-FFF2-40B4-BE49-F238E27FC236}">
                <a16:creationId xmlns:a16="http://schemas.microsoft.com/office/drawing/2014/main" id="{CFD2B60C-20B8-D7FF-F716-CF4D2B10F55C}"/>
              </a:ext>
            </a:extLst>
          </p:cNvPr>
          <p:cNvSpPr txBox="1">
            <a:spLocks/>
          </p:cNvSpPr>
          <p:nvPr/>
        </p:nvSpPr>
        <p:spPr>
          <a:xfrm>
            <a:off x="1319494" y="150892"/>
            <a:ext cx="10261600" cy="71596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vi-VN" sz="3200"/>
              <a:t>3. Thực hiện trên </a:t>
            </a:r>
            <a:r>
              <a:rPr lang="en-US" sz="3200" smtClean="0"/>
              <a:t>MicroBlaze</a:t>
            </a:r>
            <a:endParaRPr lang="en-US" sz="3200" dirty="0">
              <a:solidFill>
                <a:schemeClr val="tx1"/>
              </a:solidFill>
            </a:endParaRPr>
          </a:p>
        </p:txBody>
      </p:sp>
    </p:spTree>
    <p:extLst>
      <p:ext uri="{BB962C8B-B14F-4D97-AF65-F5344CB8AC3E}">
        <p14:creationId xmlns:p14="http://schemas.microsoft.com/office/powerpoint/2010/main" val="633598116"/>
      </p:ext>
    </p:extLst>
  </p:cSld>
  <p:clrMapOvr>
    <a:masterClrMapping/>
  </p:clrMapOvr>
</p:sld>
</file>

<file path=ppt/theme/theme1.xml><?xml version="1.0" encoding="utf-8"?>
<a:theme xmlns:a="http://schemas.openxmlformats.org/drawingml/2006/main" name="2014-SISLAB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4_3_UET_DInh-Toi-Nguyen-report" id="{DB38982A-7656-47D2-8C53-BE9EAB167398}" vid="{6657C1C1-38DB-4F54-8CC0-0C8CE87666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template_UET</Template>
  <TotalTime>374</TotalTime>
  <Words>1001</Words>
  <Application>Microsoft Office PowerPoint</Application>
  <PresentationFormat>Widescreen</PresentationFormat>
  <Paragraphs>190</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Arial</vt:lpstr>
      <vt:lpstr>Calibri</vt:lpstr>
      <vt:lpstr>Cordia New</vt:lpstr>
      <vt:lpstr>Wingdings</vt:lpstr>
      <vt:lpstr>2014-SISLAB template</vt:lpstr>
      <vt:lpstr>THIẾT KẾ MẠCH ĐIỆN VÀ ĐÁNH GIÁ  MỨC ĐỘ BẢO MẬT CỦA BỘ SINH SỐ NGẪU NHIÊN  TRÊN CÁC LINH KIỆN RỜI RẠC VÀ TÍCH HỢP VÀO HỆ THỐNG VI XỬ LÝ MICROBLAZE</vt:lpstr>
      <vt:lpstr>NỘI DUNG BÁO CÁO</vt:lpstr>
      <vt:lpstr>NỘI DUNG BÁO CÁO</vt:lpstr>
      <vt:lpstr>1. Giới thiệu chung</vt:lpstr>
      <vt:lpstr>NỘI DUNG BÁO CÁO</vt:lpstr>
      <vt:lpstr>2. Thiết kế mạch</vt:lpstr>
      <vt:lpstr>2. Thiết kế mạch</vt:lpstr>
      <vt:lpstr>NỘI DUNG BÁO CÁO</vt:lpstr>
      <vt:lpstr>PowerPoint Presentation</vt:lpstr>
      <vt:lpstr>PowerPoint Presentation</vt:lpstr>
      <vt:lpstr>3. Thực hiện trên MicroBlaze</vt:lpstr>
      <vt:lpstr>3. Thực hiện trên MicroBlaze</vt:lpstr>
      <vt:lpstr>NỘI DUNG BÁO CÁO</vt:lpstr>
      <vt:lpstr>4. Đánh giá mức độ ngẫu nhiên</vt:lpstr>
      <vt:lpstr>4. Đánh giá mức độ ngẫu nhiên</vt:lpstr>
      <vt:lpstr>NỘI DUNG BÁO CÁO</vt:lpstr>
      <vt:lpstr>5. Một số phương pháp tấn công mạch</vt:lpstr>
      <vt:lpstr>NỘI DUNG BÁO CÁO</vt:lpstr>
      <vt:lpstr>6. Kết quả thảo luận và đánh giá</vt:lpstr>
      <vt:lpstr>CẢM ƠN THẦY VÀ CÁC BẠN ĐÃ LẮNG NGHE!</vt:lpstr>
      <vt:lpstr>Thực hiện công việc của nhóm</vt:lpstr>
      <vt:lpstr>Các bài tham chiếu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Phạm Thị Huyền Trang</dc:creator>
  <cp:lastModifiedBy>DELL</cp:lastModifiedBy>
  <cp:revision>55</cp:revision>
  <dcterms:created xsi:type="dcterms:W3CDTF">2024-01-03T11:34:27Z</dcterms:created>
  <dcterms:modified xsi:type="dcterms:W3CDTF">2024-01-04T15:47:21Z</dcterms:modified>
</cp:coreProperties>
</file>