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68" r:id="rId3"/>
    <p:sldId id="257" r:id="rId4"/>
    <p:sldId id="258" r:id="rId5"/>
    <p:sldId id="259"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06FB9-DDE8-6B2C-DAF1-6856422BF4C0}" v="1515" dt="2020-12-06T02:25:03.833"/>
    <p1510:client id="{2D291BAF-A778-74E4-28EA-A23C708521C7}" v="49" dt="2020-12-06T23:44:48.794"/>
    <p1510:client id="{31CDC6CD-72E8-811F-07C8-6D45198BC300}" v="1382" dt="2020-12-06T22:33:27.465"/>
    <p1510:client id="{50B31156-ABE6-95B3-8F14-C65730492024}" v="522" dt="2020-12-06T02:58:01.500"/>
    <p1510:client id="{69E55C37-BBA9-1644-EF29-5B97E72E2B70}" v="800" dt="2020-12-06T13:22:26.921"/>
    <p1510:client id="{7B9C9F57-7A1B-C05C-EB12-790A5704D8BD}" v="575" dt="2020-12-06T02:47:32.631"/>
    <p1510:client id="{CB4BD3DD-591C-4EC9-87A6-ECE826A762F9}" v="4419" dt="2020-12-06T22:36:58.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0764B-87CF-41E5-B53E-88B47C59F3E4}"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196B9-386D-400C-94DD-9B09B5A29AA8}" type="slidenum">
              <a:rPr lang="en-US" smtClean="0"/>
              <a:t>‹#›</a:t>
            </a:fld>
            <a:endParaRPr lang="en-US"/>
          </a:p>
        </p:txBody>
      </p:sp>
    </p:spTree>
    <p:extLst>
      <p:ext uri="{BB962C8B-B14F-4D97-AF65-F5344CB8AC3E}">
        <p14:creationId xmlns:p14="http://schemas.microsoft.com/office/powerpoint/2010/main" val="365803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Along with all of the individual work on each of our own features, </a:t>
            </a:r>
          </a:p>
          <a:p>
            <a:r>
              <a:rPr lang="en-US"/>
              <a:t>I - Greg – Project lead, lead meetings, kept minutes, ensured team stayed on task.</a:t>
            </a:r>
          </a:p>
          <a:p>
            <a:r>
              <a:rPr lang="en-US"/>
              <a:t>Jacob – was the lead on our release management and ensuring all features merged successfully, along with researching how to deploy our slack integrations.</a:t>
            </a:r>
          </a:p>
          <a:p>
            <a:r>
              <a:rPr lang="en-US"/>
              <a:t>Michael – Michael’s focus on our UI helped us deploy not only a functional tool but a tool that had a great look and feel.</a:t>
            </a:r>
          </a:p>
        </p:txBody>
      </p:sp>
      <p:sp>
        <p:nvSpPr>
          <p:cNvPr id="4" name="Slide Number Placeholder 3"/>
          <p:cNvSpPr>
            <a:spLocks noGrp="1"/>
          </p:cNvSpPr>
          <p:nvPr>
            <p:ph type="sldNum" sz="quarter" idx="5"/>
          </p:nvPr>
        </p:nvSpPr>
        <p:spPr/>
        <p:txBody>
          <a:bodyPr/>
          <a:lstStyle/>
          <a:p>
            <a:fld id="{135196B9-386D-400C-94DD-9B09B5A29AA8}" type="slidenum">
              <a:rPr lang="en-US" smtClean="0"/>
              <a:t>1</a:t>
            </a:fld>
            <a:endParaRPr lang="en-US"/>
          </a:p>
        </p:txBody>
      </p:sp>
    </p:spTree>
    <p:extLst>
      <p:ext uri="{BB962C8B-B14F-4D97-AF65-F5344CB8AC3E}">
        <p14:creationId xmlns:p14="http://schemas.microsoft.com/office/powerpoint/2010/main" val="50405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Iteration #1 focused purely on the groundwork and ensuring users can create accounts, reset passwords, log in, log out, and that the admins had full control of these users.</a:t>
            </a:r>
          </a:p>
          <a:p>
            <a:endParaRPr lang="en-US"/>
          </a:p>
          <a:p>
            <a:r>
              <a:rPr lang="en-US"/>
              <a:t>Iteration 2 – focus was on the tickets themselves and developing what the core of our help desk app is, and which many other sections continue to build off of.</a:t>
            </a:r>
          </a:p>
          <a:p>
            <a:endParaRPr lang="en-US"/>
          </a:p>
          <a:p>
            <a:r>
              <a:rPr lang="en-US"/>
              <a:t>Iteration 3 main focus was to continue expanding on the ticketing system which includes communications and notifications by adding commenting, and slack integration to the tool </a:t>
            </a:r>
          </a:p>
          <a:p>
            <a:endParaRPr lang="en-US"/>
          </a:p>
          <a:p>
            <a:r>
              <a:rPr lang="en-US"/>
              <a:t>Iteration 4 is focused on a 5 week sprint to correct any issues, and deploy additional items for scalability and maintainability of the app long term.</a:t>
            </a:r>
          </a:p>
          <a:p>
            <a:endParaRPr lang="en-US"/>
          </a:p>
        </p:txBody>
      </p:sp>
      <p:sp>
        <p:nvSpPr>
          <p:cNvPr id="4" name="Slide Number Placeholder 3"/>
          <p:cNvSpPr>
            <a:spLocks noGrp="1"/>
          </p:cNvSpPr>
          <p:nvPr>
            <p:ph type="sldNum" sz="quarter" idx="5"/>
          </p:nvPr>
        </p:nvSpPr>
        <p:spPr/>
        <p:txBody>
          <a:bodyPr/>
          <a:lstStyle/>
          <a:p>
            <a:fld id="{135196B9-386D-400C-94DD-9B09B5A29AA8}" type="slidenum">
              <a:rPr lang="en-US" smtClean="0"/>
              <a:t>2</a:t>
            </a:fld>
            <a:endParaRPr lang="en-US"/>
          </a:p>
        </p:txBody>
      </p:sp>
    </p:spTree>
    <p:extLst>
      <p:ext uri="{BB962C8B-B14F-4D97-AF65-F5344CB8AC3E}">
        <p14:creationId xmlns:p14="http://schemas.microsoft.com/office/powerpoint/2010/main" val="167757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oboto"/>
              </a:rPr>
              <a:t>A key feature to ensure secure password reset is utilizing the users email on their account to ensure the user is the one that receives the reset email 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oboto"/>
              </a:rPr>
              <a:t>Reset links contain unique random reset tokens that can only be used to reset a password once.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oboto"/>
              </a:rPr>
              <a:t>Email notifications were later integrated into ticket actions, and can continue to be rolled out to encompass all steps within the</a:t>
            </a:r>
            <a:br>
              <a:rPr lang="en-US" sz="1200">
                <a:latin typeface="Roboto"/>
              </a:rPr>
            </a:br>
            <a:r>
              <a:rPr lang="en-US" sz="1200">
                <a:latin typeface="Roboto"/>
              </a:rPr>
              <a:t>help desk ticketing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oboto"/>
              </a:rPr>
              <a:t>**Then show clicking on forgot password. Getting the reset link (show email) and discuss how this email process was integrated into other ticket actions and will be further integrated in all actions within the tool.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Roboto"/>
            </a:endParaRPr>
          </a:p>
          <a:p>
            <a:endParaRPr lang="en-US"/>
          </a:p>
        </p:txBody>
      </p:sp>
      <p:sp>
        <p:nvSpPr>
          <p:cNvPr id="4" name="Slide Number Placeholder 3"/>
          <p:cNvSpPr>
            <a:spLocks noGrp="1"/>
          </p:cNvSpPr>
          <p:nvPr>
            <p:ph type="sldNum" sz="quarter" idx="5"/>
          </p:nvPr>
        </p:nvSpPr>
        <p:spPr/>
        <p:txBody>
          <a:bodyPr/>
          <a:lstStyle/>
          <a:p>
            <a:fld id="{135196B9-386D-400C-94DD-9B09B5A29AA8}" type="slidenum">
              <a:rPr lang="en-US" smtClean="0"/>
              <a:t>3</a:t>
            </a:fld>
            <a:endParaRPr lang="en-US"/>
          </a:p>
        </p:txBody>
      </p:sp>
    </p:spTree>
    <p:extLst>
      <p:ext uri="{BB962C8B-B14F-4D97-AF65-F5344CB8AC3E}">
        <p14:creationId xmlns:p14="http://schemas.microsoft.com/office/powerpoint/2010/main" val="286567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Built out as a </a:t>
            </a:r>
            <a:r>
              <a:rPr lang="en-US" b="1">
                <a:cs typeface="Calibri"/>
              </a:rPr>
              <a:t>git submodule</a:t>
            </a:r>
            <a:r>
              <a:rPr lang="en-US">
                <a:cs typeface="Calibri"/>
              </a:rPr>
              <a:t> (repo located at the link above)</a:t>
            </a:r>
          </a:p>
          <a:p>
            <a:r>
              <a:rPr lang="en-US">
                <a:cs typeface="Calibri"/>
              </a:rPr>
              <a:t>- Detail the Slack integration's ability to connect user's to the </a:t>
            </a:r>
            <a:r>
              <a:rPr lang="en-US" err="1">
                <a:cs typeface="Calibri"/>
              </a:rPr>
              <a:t>uhda</a:t>
            </a:r>
            <a:r>
              <a:rPr lang="en-US">
                <a:cs typeface="Calibri"/>
              </a:rPr>
              <a:t> (demo a failed use and a successful user)</a:t>
            </a:r>
            <a:endParaRPr lang="en-US"/>
          </a:p>
          <a:p>
            <a:r>
              <a:rPr lang="en-US">
                <a:cs typeface="Calibri"/>
              </a:rPr>
              <a:t>- Make a change to an owned ticket (by a user associated with Slack)</a:t>
            </a:r>
          </a:p>
          <a:p>
            <a:r>
              <a:rPr lang="en-US">
                <a:cs typeface="Calibri"/>
              </a:rPr>
              <a:t>- Explain the other features (</a:t>
            </a:r>
            <a:r>
              <a:rPr lang="en-US" err="1">
                <a:cs typeface="Calibri"/>
              </a:rPr>
              <a:t>ie</a:t>
            </a:r>
            <a:r>
              <a:rPr lang="en-US">
                <a:cs typeface="Calibri"/>
              </a:rPr>
              <a:t>: employee users receive notifications to private employee Slack channel)</a:t>
            </a:r>
          </a:p>
        </p:txBody>
      </p:sp>
      <p:sp>
        <p:nvSpPr>
          <p:cNvPr id="4" name="Slide Number Placeholder 3"/>
          <p:cNvSpPr>
            <a:spLocks noGrp="1"/>
          </p:cNvSpPr>
          <p:nvPr>
            <p:ph type="sldNum" sz="quarter" idx="5"/>
          </p:nvPr>
        </p:nvSpPr>
        <p:spPr/>
        <p:txBody>
          <a:bodyPr/>
          <a:lstStyle/>
          <a:p>
            <a:fld id="{135196B9-386D-400C-94DD-9B09B5A29AA8}" type="slidenum">
              <a:rPr lang="en-US" smtClean="0"/>
              <a:t>4</a:t>
            </a:fld>
            <a:endParaRPr lang="en-US"/>
          </a:p>
        </p:txBody>
      </p:sp>
    </p:spTree>
    <p:extLst>
      <p:ext uri="{BB962C8B-B14F-4D97-AF65-F5344CB8AC3E}">
        <p14:creationId xmlns:p14="http://schemas.microsoft.com/office/powerpoint/2010/main" val="19583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ticketing  display is used by all users in the UHDA. It offers multiple ways to sort and view tickets and is easy to understand. With the right authorization, employees and admins have access to the employee home page. This display while very similar to the user homepage, offers the ability for the employees to view unassigned tickets that are available for pickup. When picked up the employees tickets appear in their own tab so they can monitor and work on tickets. The ticket modal view can be opened by clicking open on the tickets.</a:t>
            </a:r>
          </a:p>
        </p:txBody>
      </p:sp>
      <p:sp>
        <p:nvSpPr>
          <p:cNvPr id="4" name="Slide Number Placeholder 3"/>
          <p:cNvSpPr>
            <a:spLocks noGrp="1"/>
          </p:cNvSpPr>
          <p:nvPr>
            <p:ph type="sldNum" sz="quarter" idx="5"/>
          </p:nvPr>
        </p:nvSpPr>
        <p:spPr/>
        <p:txBody>
          <a:bodyPr/>
          <a:lstStyle/>
          <a:p>
            <a:fld id="{135196B9-386D-400C-94DD-9B09B5A29AA8}" type="slidenum">
              <a:rPr lang="en-US" smtClean="0"/>
              <a:t>5</a:t>
            </a:fld>
            <a:endParaRPr lang="en-US"/>
          </a:p>
        </p:txBody>
      </p:sp>
    </p:spTree>
    <p:extLst>
      <p:ext uri="{BB962C8B-B14F-4D97-AF65-F5344CB8AC3E}">
        <p14:creationId xmlns:p14="http://schemas.microsoft.com/office/powerpoint/2010/main" val="250877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our Kanban board, talk about it a bit and show the discord channel. Answers to his questions above.</a:t>
            </a:r>
          </a:p>
        </p:txBody>
      </p:sp>
      <p:sp>
        <p:nvSpPr>
          <p:cNvPr id="4" name="Slide Number Placeholder 3"/>
          <p:cNvSpPr>
            <a:spLocks noGrp="1"/>
          </p:cNvSpPr>
          <p:nvPr>
            <p:ph type="sldNum" sz="quarter" idx="5"/>
          </p:nvPr>
        </p:nvSpPr>
        <p:spPr/>
        <p:txBody>
          <a:bodyPr/>
          <a:lstStyle/>
          <a:p>
            <a:fld id="{135196B9-386D-400C-94DD-9B09B5A29AA8}" type="slidenum">
              <a:rPr lang="en-US" smtClean="0"/>
              <a:t>6</a:t>
            </a:fld>
            <a:endParaRPr lang="en-US"/>
          </a:p>
        </p:txBody>
      </p:sp>
    </p:spTree>
    <p:extLst>
      <p:ext uri="{BB962C8B-B14F-4D97-AF65-F5344CB8AC3E}">
        <p14:creationId xmlns:p14="http://schemas.microsoft.com/office/powerpoint/2010/main" val="2679892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Group marks were assigned with the rational the our entire group worked very well together and we were able to meet all of our deliverables in the required time frame. </a:t>
            </a:r>
          </a:p>
          <a:p>
            <a:r>
              <a:rPr lang="en-US"/>
              <a:t>- The only full mark deducted was from Greg (myself) as both Michael and Jacob put in a ton of time to retool our UI and make it look great, along with the crazy amount of work Jacob put into making the slack integration function. </a:t>
            </a:r>
          </a:p>
          <a:p>
            <a:r>
              <a:rPr lang="en-US"/>
              <a:t>- With that in mind, Greg felt like he deserved a slightly lower group participation total than his other two group members.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135196B9-386D-400C-94DD-9B09B5A29AA8}" type="slidenum">
              <a:rPr lang="en-US" smtClean="0"/>
              <a:t>8</a:t>
            </a:fld>
            <a:endParaRPr lang="en-US"/>
          </a:p>
        </p:txBody>
      </p:sp>
    </p:spTree>
    <p:extLst>
      <p:ext uri="{BB962C8B-B14F-4D97-AF65-F5344CB8AC3E}">
        <p14:creationId xmlns:p14="http://schemas.microsoft.com/office/powerpoint/2010/main" val="58047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3 Things Learned:</a:t>
            </a:r>
          </a:p>
          <a:p>
            <a:r>
              <a:rPr lang="en-US">
                <a:cs typeface="Calibri"/>
              </a:rPr>
              <a:t>- Sometimes even the nittiest, grittiest, details have to be let go in order to meet deadlines</a:t>
            </a:r>
          </a:p>
          <a:p>
            <a:r>
              <a:rPr lang="en-US">
                <a:cs typeface="Calibri"/>
              </a:rPr>
              <a:t>- Overly abstracting things early on is sometimes less maintainable then getting a working prototype first, and abstracting the results later (ex: Helpdesk Administrator, Helpdesk Employee extension classes that just got deprecated)</a:t>
            </a:r>
          </a:p>
          <a:p>
            <a:r>
              <a:rPr lang="en-US">
                <a:cs typeface="Calibri"/>
              </a:rPr>
              <a:t>- Communicate often and well, it makes dealing with bugs or issues much easier</a:t>
            </a:r>
          </a:p>
          <a:p>
            <a:endParaRPr lang="en-US">
              <a:cs typeface="Calibri"/>
            </a:endParaRPr>
          </a:p>
          <a:p>
            <a:r>
              <a:rPr lang="en-US">
                <a:cs typeface="Calibri"/>
              </a:rPr>
              <a:t>3 Challenges:</a:t>
            </a:r>
            <a:endParaRPr lang="en-US"/>
          </a:p>
          <a:p>
            <a:r>
              <a:rPr lang="en-US">
                <a:cs typeface="Calibri"/>
              </a:rPr>
              <a:t>- Face to face communication is best</a:t>
            </a:r>
          </a:p>
          <a:p>
            <a:r>
              <a:rPr lang="en-US">
                <a:cs typeface="Calibri"/>
              </a:rPr>
              <a:t>- (connects to first point but..) lack of time or ability to build rapport with other group members means a slow start for action items regarding trust, accountability, etc.</a:t>
            </a:r>
          </a:p>
          <a:p>
            <a:r>
              <a:rPr lang="en-US">
                <a:cs typeface="Calibri"/>
              </a:rPr>
              <a:t>- Having a large project at first is scary, divide and conquer makes dealing with complex tasks easier</a:t>
            </a:r>
          </a:p>
        </p:txBody>
      </p:sp>
      <p:sp>
        <p:nvSpPr>
          <p:cNvPr id="4" name="Slide Number Placeholder 3"/>
          <p:cNvSpPr>
            <a:spLocks noGrp="1"/>
          </p:cNvSpPr>
          <p:nvPr>
            <p:ph type="sldNum" sz="quarter" idx="5"/>
          </p:nvPr>
        </p:nvSpPr>
        <p:spPr/>
        <p:txBody>
          <a:bodyPr/>
          <a:lstStyle/>
          <a:p>
            <a:fld id="{135196B9-386D-400C-94DD-9B09B5A29AA8}" type="slidenum">
              <a:rPr lang="en-US" smtClean="0"/>
              <a:t>9</a:t>
            </a:fld>
            <a:endParaRPr lang="en-US"/>
          </a:p>
        </p:txBody>
      </p:sp>
    </p:spTree>
    <p:extLst>
      <p:ext uri="{BB962C8B-B14F-4D97-AF65-F5344CB8AC3E}">
        <p14:creationId xmlns:p14="http://schemas.microsoft.com/office/powerpoint/2010/main" val="299620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discuss their own suggestion and advise.</a:t>
            </a:r>
          </a:p>
          <a:p>
            <a:r>
              <a:rPr lang="en-US"/>
              <a:t>Order Jacob, Greg, Michael,</a:t>
            </a:r>
          </a:p>
          <a:p>
            <a:endParaRPr lang="en-US"/>
          </a:p>
          <a:p>
            <a:r>
              <a:rPr lang="en-US"/>
              <a:t>Michael to sign off</a:t>
            </a:r>
          </a:p>
          <a:p>
            <a:endParaRPr lang="en-US"/>
          </a:p>
        </p:txBody>
      </p:sp>
      <p:sp>
        <p:nvSpPr>
          <p:cNvPr id="4" name="Slide Number Placeholder 3"/>
          <p:cNvSpPr>
            <a:spLocks noGrp="1"/>
          </p:cNvSpPr>
          <p:nvPr>
            <p:ph type="sldNum" sz="quarter" idx="5"/>
          </p:nvPr>
        </p:nvSpPr>
        <p:spPr/>
        <p:txBody>
          <a:bodyPr/>
          <a:lstStyle/>
          <a:p>
            <a:fld id="{135196B9-386D-400C-94DD-9B09B5A29AA8}" type="slidenum">
              <a:rPr lang="en-US" smtClean="0"/>
              <a:t>10</a:t>
            </a:fld>
            <a:endParaRPr lang="en-US"/>
          </a:p>
        </p:txBody>
      </p:sp>
    </p:spTree>
    <p:extLst>
      <p:ext uri="{BB962C8B-B14F-4D97-AF65-F5344CB8AC3E}">
        <p14:creationId xmlns:p14="http://schemas.microsoft.com/office/powerpoint/2010/main" val="3795301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572458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2386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460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90345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152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31192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1024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00020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50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066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753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740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229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183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73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6689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136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5301534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acob-pauls/Untitled_UHDA_Project/projects/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etuiki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454" y="943656"/>
            <a:ext cx="7962900" cy="2387600"/>
          </a:xfrm>
        </p:spPr>
        <p:txBody>
          <a:bodyPr>
            <a:normAutofit/>
          </a:bodyPr>
          <a:lstStyle/>
          <a:p>
            <a:pPr algn="l"/>
            <a:r>
              <a:rPr lang="en-US" b="1" cap="none">
                <a:latin typeface="Roboto"/>
                <a:cs typeface="Calibri Light"/>
              </a:rPr>
              <a:t>Untitled Help Desk Application (UHDA)</a:t>
            </a:r>
          </a:p>
        </p:txBody>
      </p:sp>
      <p:sp>
        <p:nvSpPr>
          <p:cNvPr id="3" name="Subtitle 2"/>
          <p:cNvSpPr>
            <a:spLocks noGrp="1"/>
          </p:cNvSpPr>
          <p:nvPr>
            <p:ph type="subTitle" idx="1"/>
          </p:nvPr>
        </p:nvSpPr>
        <p:spPr>
          <a:xfrm>
            <a:off x="1520825" y="3685199"/>
            <a:ext cx="9144000" cy="1306139"/>
          </a:xfrm>
        </p:spPr>
        <p:txBody>
          <a:bodyPr vert="horz" lIns="91440" tIns="45720" rIns="91440" bIns="45720" rtlCol="0" anchor="t">
            <a:noAutofit/>
          </a:bodyPr>
          <a:lstStyle/>
          <a:p>
            <a:pPr algn="l"/>
            <a:r>
              <a:rPr lang="en-US" b="1" cap="none">
                <a:latin typeface="Roboto"/>
                <a:cs typeface="Calibri"/>
              </a:rPr>
              <a:t>Group: Untitled</a:t>
            </a:r>
            <a:endParaRPr lang="en-US" b="1">
              <a:latin typeface="Roboto"/>
            </a:endParaRPr>
          </a:p>
          <a:p>
            <a:pPr algn="l"/>
            <a:r>
              <a:rPr lang="en-US" b="1" cap="none">
                <a:latin typeface="Roboto"/>
                <a:cs typeface="Calibri"/>
              </a:rPr>
              <a:t>Created by: Gregory Pohlod, Jacob </a:t>
            </a:r>
            <a:r>
              <a:rPr lang="en-US" b="1" cap="none" err="1">
                <a:latin typeface="Roboto"/>
                <a:cs typeface="Calibri"/>
              </a:rPr>
              <a:t>Pauls</a:t>
            </a:r>
            <a:r>
              <a:rPr lang="en-US" b="1" cap="none">
                <a:latin typeface="Roboto"/>
                <a:cs typeface="Calibri"/>
              </a:rPr>
              <a:t>, and Michael Wilson</a:t>
            </a:r>
          </a:p>
          <a:p>
            <a:pPr algn="l"/>
            <a:r>
              <a:rPr lang="en-US" b="1" cap="none">
                <a:latin typeface="Roboto"/>
                <a:cs typeface="Calibri"/>
              </a:rPr>
              <a:t>CSIS 3275 – Fall 2020</a:t>
            </a:r>
          </a:p>
        </p:txBody>
      </p:sp>
      <p:sp>
        <p:nvSpPr>
          <p:cNvPr id="14" name="TextBox 13">
            <a:extLst>
              <a:ext uri="{FF2B5EF4-FFF2-40B4-BE49-F238E27FC236}">
                <a16:creationId xmlns:a16="http://schemas.microsoft.com/office/drawing/2014/main" id="{E62EDD50-50E4-4796-BEA0-9EC39FE6EC8C}"/>
              </a:ext>
            </a:extLst>
          </p:cNvPr>
          <p:cNvSpPr txBox="1"/>
          <p:nvPr/>
        </p:nvSpPr>
        <p:spPr>
          <a:xfrm>
            <a:off x="2154480" y="5478093"/>
            <a:ext cx="86330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Roboto"/>
                <a:ea typeface="+mn-lt"/>
                <a:cs typeface="+mn-lt"/>
              </a:rPr>
              <a:t>https://github.com/jacob-pauls/Untitled_UHDA_Project</a:t>
            </a:r>
            <a:endParaRPr lang="en-US" sz="2400" b="1">
              <a:latin typeface="Roboto"/>
            </a:endParaRPr>
          </a:p>
        </p:txBody>
      </p:sp>
      <p:pic>
        <p:nvPicPr>
          <p:cNvPr id="4" name="Picture 4" descr="A picture containing drawing&#10;&#10;Description automatically generated">
            <a:extLst>
              <a:ext uri="{FF2B5EF4-FFF2-40B4-BE49-F238E27FC236}">
                <a16:creationId xmlns:a16="http://schemas.microsoft.com/office/drawing/2014/main" id="{89DE39B6-029C-42EA-8584-4AFFD34E6555}"/>
              </a:ext>
            </a:extLst>
          </p:cNvPr>
          <p:cNvPicPr>
            <a:picLocks noChangeAspect="1"/>
          </p:cNvPicPr>
          <p:nvPr/>
        </p:nvPicPr>
        <p:blipFill>
          <a:blip r:embed="rId3"/>
          <a:stretch>
            <a:fillRect/>
          </a:stretch>
        </p:blipFill>
        <p:spPr>
          <a:xfrm>
            <a:off x="1519354" y="5478036"/>
            <a:ext cx="464635" cy="45534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A3DD-EE51-43B2-AD0D-8E7E696F3F8E}"/>
              </a:ext>
            </a:extLst>
          </p:cNvPr>
          <p:cNvSpPr>
            <a:spLocks noGrp="1"/>
          </p:cNvSpPr>
          <p:nvPr>
            <p:ph type="title"/>
          </p:nvPr>
        </p:nvSpPr>
        <p:spPr>
          <a:xfrm>
            <a:off x="645459" y="349827"/>
            <a:ext cx="10131425" cy="1456267"/>
          </a:xfrm>
        </p:spPr>
        <p:txBody>
          <a:bodyPr>
            <a:normAutofit/>
          </a:bodyPr>
          <a:lstStyle/>
          <a:p>
            <a:r>
              <a:rPr lang="en-US" sz="4000" b="1" cap="none">
                <a:latin typeface="Roboto"/>
                <a:cs typeface="Calibri Light"/>
              </a:rPr>
              <a:t>Course Relevancy And Improvement</a:t>
            </a:r>
            <a:endParaRPr lang="en-US" sz="4000" b="1" cap="none">
              <a:latin typeface="Roboto"/>
            </a:endParaRPr>
          </a:p>
        </p:txBody>
      </p:sp>
      <p:sp>
        <p:nvSpPr>
          <p:cNvPr id="5" name="TextBox 4">
            <a:extLst>
              <a:ext uri="{FF2B5EF4-FFF2-40B4-BE49-F238E27FC236}">
                <a16:creationId xmlns:a16="http://schemas.microsoft.com/office/drawing/2014/main" id="{B81F1B47-C511-40F3-88B2-3E869940CFCD}"/>
              </a:ext>
            </a:extLst>
          </p:cNvPr>
          <p:cNvSpPr txBox="1"/>
          <p:nvPr/>
        </p:nvSpPr>
        <p:spPr>
          <a:xfrm>
            <a:off x="645459" y="1420612"/>
            <a:ext cx="11483787"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Roboto"/>
                <a:cs typeface="Calibri"/>
              </a:rPr>
              <a:t>Suggestions:</a:t>
            </a:r>
          </a:p>
          <a:p>
            <a:pPr marL="914400" lvl="1" indent="-457200">
              <a:buFont typeface="Arial"/>
              <a:buChar char="•"/>
            </a:pPr>
            <a:r>
              <a:rPr lang="en-US" sz="2400">
                <a:latin typeface="Roboto"/>
                <a:cs typeface="Calibri"/>
              </a:rPr>
              <a:t>Incorporate testing for Spring earlier in the course</a:t>
            </a:r>
          </a:p>
          <a:p>
            <a:pPr marL="914400" lvl="1" indent="-457200">
              <a:buFont typeface="Arial"/>
              <a:buChar char="•"/>
            </a:pPr>
            <a:r>
              <a:rPr lang="en-US" sz="2400">
                <a:latin typeface="Roboto"/>
                <a:cs typeface="Calibri"/>
              </a:rPr>
              <a:t>Cover best practices for building views with </a:t>
            </a:r>
            <a:r>
              <a:rPr lang="en-US" sz="2400" err="1">
                <a:latin typeface="Roboto"/>
                <a:cs typeface="Calibri"/>
              </a:rPr>
              <a:t>blackbox</a:t>
            </a:r>
            <a:r>
              <a:rPr lang="en-US" sz="2400">
                <a:latin typeface="Roboto"/>
                <a:cs typeface="Calibri"/>
              </a:rPr>
              <a:t> testing in mind (</a:t>
            </a:r>
            <a:r>
              <a:rPr lang="en-US" sz="2400" err="1">
                <a:latin typeface="Roboto"/>
                <a:cs typeface="Calibri"/>
              </a:rPr>
              <a:t>ie</a:t>
            </a:r>
            <a:r>
              <a:rPr lang="en-US" sz="2400">
                <a:latin typeface="Roboto"/>
                <a:cs typeface="Calibri"/>
              </a:rPr>
              <a:t>. What you can do to ensure selenium can find different elements and fields consistently).</a:t>
            </a:r>
          </a:p>
          <a:p>
            <a:pPr marL="914400" lvl="1" indent="-457200">
              <a:buFont typeface="Arial"/>
              <a:buChar char="•"/>
            </a:pPr>
            <a:r>
              <a:rPr lang="en-US" sz="2400">
                <a:latin typeface="Roboto"/>
                <a:cs typeface="Calibri"/>
              </a:rPr>
              <a:t>More hands-on activities during class to practice new concepts</a:t>
            </a:r>
          </a:p>
          <a:p>
            <a:pPr marL="914400" lvl="1" indent="-457200">
              <a:buFont typeface="Arial"/>
              <a:buChar char="•"/>
            </a:pPr>
            <a:endParaRPr lang="en-US" sz="3200">
              <a:latin typeface="Roboto"/>
              <a:cs typeface="Calibri"/>
            </a:endParaRPr>
          </a:p>
          <a:p>
            <a:r>
              <a:rPr lang="en-US" sz="2400" b="1">
                <a:latin typeface="Roboto"/>
                <a:cs typeface="Calibri"/>
              </a:rPr>
              <a:t>Advice:</a:t>
            </a:r>
          </a:p>
          <a:p>
            <a:pPr marL="914400" lvl="1" indent="-457200">
              <a:buFont typeface="Arial"/>
              <a:buChar char="•"/>
            </a:pPr>
            <a:r>
              <a:rPr lang="en-US" sz="2400" b="1">
                <a:latin typeface="Roboto"/>
                <a:cs typeface="Calibri"/>
              </a:rPr>
              <a:t>Abuse the project: </a:t>
            </a:r>
            <a:r>
              <a:rPr lang="en-US" sz="2400">
                <a:latin typeface="Roboto"/>
                <a:cs typeface="Calibri"/>
              </a:rPr>
              <a:t>Apply it to something you're interested in or would like to learn</a:t>
            </a:r>
          </a:p>
          <a:p>
            <a:pPr marL="914400" lvl="1" indent="-457200">
              <a:buFont typeface="Arial"/>
              <a:buChar char="•"/>
            </a:pPr>
            <a:r>
              <a:rPr lang="en-US" sz="2400" b="1">
                <a:latin typeface="Roboto"/>
                <a:cs typeface="Calibri"/>
              </a:rPr>
              <a:t>Work ahead</a:t>
            </a:r>
            <a:r>
              <a:rPr lang="en-US" sz="2400">
                <a:latin typeface="Roboto"/>
                <a:cs typeface="Calibri"/>
              </a:rPr>
              <a:t>: Just because a due date gets extended, don’t slow down your own work… it’s better to stay ahead.</a:t>
            </a:r>
          </a:p>
          <a:p>
            <a:pPr marL="914400" lvl="1" indent="-457200">
              <a:buFont typeface="Arial"/>
              <a:buChar char="•"/>
            </a:pPr>
            <a:r>
              <a:rPr lang="en-US" sz="2400" b="1">
                <a:latin typeface="Roboto"/>
                <a:cs typeface="Calibri"/>
              </a:rPr>
              <a:t>Communicate</a:t>
            </a:r>
            <a:r>
              <a:rPr lang="en-US" sz="2400">
                <a:latin typeface="Roboto"/>
                <a:cs typeface="Calibri"/>
              </a:rPr>
              <a:t>: Talk to your team and find solutions to problems as they arise</a:t>
            </a:r>
          </a:p>
        </p:txBody>
      </p:sp>
    </p:spTree>
    <p:extLst>
      <p:ext uri="{BB962C8B-B14F-4D97-AF65-F5344CB8AC3E}">
        <p14:creationId xmlns:p14="http://schemas.microsoft.com/office/powerpoint/2010/main" val="103549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0616-0CE0-4D27-9980-F78B12912513}"/>
              </a:ext>
            </a:extLst>
          </p:cNvPr>
          <p:cNvSpPr>
            <a:spLocks noGrp="1"/>
          </p:cNvSpPr>
          <p:nvPr>
            <p:ph type="title"/>
          </p:nvPr>
        </p:nvSpPr>
        <p:spPr/>
        <p:txBody>
          <a:bodyPr>
            <a:normAutofit/>
          </a:bodyPr>
          <a:lstStyle/>
          <a:p>
            <a:r>
              <a:rPr lang="en-US" sz="4000" b="1" cap="none">
                <a:latin typeface="Roboto"/>
                <a:cs typeface="Calibri Light"/>
              </a:rPr>
              <a:t>Goals, Metrics, and Measurements</a:t>
            </a:r>
            <a:endParaRPr lang="en-US" sz="4000" cap="none">
              <a:ea typeface="+mj-lt"/>
              <a:cs typeface="+mj-lt"/>
            </a:endParaRPr>
          </a:p>
        </p:txBody>
      </p:sp>
      <p:sp>
        <p:nvSpPr>
          <p:cNvPr id="3" name="TextBox 2">
            <a:extLst>
              <a:ext uri="{FF2B5EF4-FFF2-40B4-BE49-F238E27FC236}">
                <a16:creationId xmlns:a16="http://schemas.microsoft.com/office/drawing/2014/main" id="{0ADEA46C-4530-4041-B79B-1BF6032DBFFD}"/>
              </a:ext>
            </a:extLst>
          </p:cNvPr>
          <p:cNvSpPr txBox="1"/>
          <p:nvPr/>
        </p:nvSpPr>
        <p:spPr>
          <a:xfrm>
            <a:off x="645459" y="1981199"/>
            <a:ext cx="1040802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Roboto"/>
                <a:cs typeface="Calibri"/>
              </a:rPr>
              <a:t>Iteration #1</a:t>
            </a:r>
            <a:r>
              <a:rPr lang="en-US" sz="3200">
                <a:latin typeface="Roboto"/>
                <a:cs typeface="Calibri"/>
              </a:rPr>
              <a:t> – Build solid foundation for fundamental user operations</a:t>
            </a:r>
            <a:endParaRPr lang="en-US"/>
          </a:p>
          <a:p>
            <a:endParaRPr lang="en-US" sz="3200">
              <a:latin typeface="Roboto"/>
              <a:cs typeface="Calibri"/>
            </a:endParaRPr>
          </a:p>
          <a:p>
            <a:r>
              <a:rPr lang="en-US" sz="3200" b="1">
                <a:latin typeface="Roboto"/>
                <a:cs typeface="Calibri"/>
              </a:rPr>
              <a:t>Iteration #2</a:t>
            </a:r>
            <a:r>
              <a:rPr lang="en-US" sz="3200">
                <a:latin typeface="Roboto"/>
                <a:cs typeface="Calibri"/>
              </a:rPr>
              <a:t> – Create and design ticketing infrastructure</a:t>
            </a:r>
          </a:p>
          <a:p>
            <a:endParaRPr lang="en-US" sz="3200">
              <a:latin typeface="Roboto"/>
              <a:cs typeface="Calibri"/>
            </a:endParaRPr>
          </a:p>
          <a:p>
            <a:r>
              <a:rPr lang="en-US" sz="3200" b="1">
                <a:latin typeface="Roboto"/>
                <a:cs typeface="Calibri"/>
              </a:rPr>
              <a:t>Iteration #3 </a:t>
            </a:r>
            <a:r>
              <a:rPr lang="en-US" sz="3200">
                <a:latin typeface="Roboto"/>
                <a:cs typeface="Calibri"/>
              </a:rPr>
              <a:t>– Communication and notification design</a:t>
            </a:r>
          </a:p>
          <a:p>
            <a:endParaRPr lang="en-US" sz="3200">
              <a:latin typeface="Roboto"/>
              <a:cs typeface="Calibri"/>
            </a:endParaRPr>
          </a:p>
          <a:p>
            <a:r>
              <a:rPr lang="en-US" sz="3200" b="1">
                <a:latin typeface="Roboto"/>
                <a:cs typeface="Calibri"/>
              </a:rPr>
              <a:t>Iteration #4 – </a:t>
            </a:r>
            <a:r>
              <a:rPr lang="en-US" sz="3200">
                <a:latin typeface="Roboto"/>
                <a:cs typeface="Calibri"/>
              </a:rPr>
              <a:t>Developing the UHDA for scalability and maintainability</a:t>
            </a:r>
          </a:p>
        </p:txBody>
      </p:sp>
    </p:spTree>
    <p:extLst>
      <p:ext uri="{BB962C8B-B14F-4D97-AF65-F5344CB8AC3E}">
        <p14:creationId xmlns:p14="http://schemas.microsoft.com/office/powerpoint/2010/main" val="91498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AB5D-15D5-4C89-9923-DC29EE3C4052}"/>
              </a:ext>
            </a:extLst>
          </p:cNvPr>
          <p:cNvSpPr>
            <a:spLocks noGrp="1"/>
          </p:cNvSpPr>
          <p:nvPr>
            <p:ph type="title"/>
          </p:nvPr>
        </p:nvSpPr>
        <p:spPr>
          <a:xfrm>
            <a:off x="533400" y="365125"/>
            <a:ext cx="11125200" cy="1344613"/>
          </a:xfrm>
        </p:spPr>
        <p:txBody>
          <a:bodyPr>
            <a:normAutofit/>
          </a:bodyPr>
          <a:lstStyle/>
          <a:p>
            <a:r>
              <a:rPr lang="en-US" sz="4000" b="1" cap="none">
                <a:latin typeface="Roboto"/>
                <a:cs typeface="Calibri Light"/>
              </a:rPr>
              <a:t>Use Case Highlight #1: Password Reset/Email Notification Integration</a:t>
            </a:r>
            <a:endParaRPr lang="en-US" sz="4000" b="1" cap="none">
              <a:latin typeface="Roboto"/>
            </a:endParaRPr>
          </a:p>
        </p:txBody>
      </p:sp>
      <p:pic>
        <p:nvPicPr>
          <p:cNvPr id="4" name="Picture 3" descr="Diagram&#10;&#10;Description automatically generated">
            <a:extLst>
              <a:ext uri="{FF2B5EF4-FFF2-40B4-BE49-F238E27FC236}">
                <a16:creationId xmlns:a16="http://schemas.microsoft.com/office/drawing/2014/main" id="{2ACAA55E-C424-434B-B459-7DC6B2787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664" y="1682844"/>
            <a:ext cx="3777383" cy="2998431"/>
          </a:xfrm>
          <a:prstGeom prst="rect">
            <a:avLst/>
          </a:prstGeom>
        </p:spPr>
      </p:pic>
      <p:sp>
        <p:nvSpPr>
          <p:cNvPr id="6" name="TextBox 5">
            <a:extLst>
              <a:ext uri="{FF2B5EF4-FFF2-40B4-BE49-F238E27FC236}">
                <a16:creationId xmlns:a16="http://schemas.microsoft.com/office/drawing/2014/main" id="{A028EBF8-2109-4F4A-9C05-23BC83689EDF}"/>
              </a:ext>
            </a:extLst>
          </p:cNvPr>
          <p:cNvSpPr txBox="1"/>
          <p:nvPr/>
        </p:nvSpPr>
        <p:spPr>
          <a:xfrm>
            <a:off x="440683" y="1709738"/>
            <a:ext cx="10823469" cy="35394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latin typeface="Roboto"/>
              </a:rPr>
              <a:t>UHDA needs password reset functionality</a:t>
            </a:r>
            <a:br>
              <a:rPr lang="en-US" sz="3200">
                <a:latin typeface="Roboto"/>
              </a:rPr>
            </a:br>
            <a:r>
              <a:rPr lang="en-US" sz="3200">
                <a:latin typeface="Roboto"/>
              </a:rPr>
              <a:t>for its users.</a:t>
            </a:r>
          </a:p>
          <a:p>
            <a:pPr marL="742950" lvl="1" indent="-285750">
              <a:buFont typeface="Arial" panose="020B0604020202020204" pitchFamily="34" charset="0"/>
              <a:buChar char="•"/>
            </a:pPr>
            <a:r>
              <a:rPr lang="en-US" sz="3200">
                <a:latin typeface="Roboto"/>
              </a:rPr>
              <a:t>Utilize Password Reset Emails.</a:t>
            </a:r>
          </a:p>
          <a:p>
            <a:pPr marL="742950" lvl="1" indent="-285750">
              <a:buFont typeface="Arial" panose="020B0604020202020204" pitchFamily="34" charset="0"/>
              <a:buChar char="•"/>
            </a:pPr>
            <a:r>
              <a:rPr lang="en-US" sz="3200">
                <a:latin typeface="Roboto"/>
              </a:rPr>
              <a:t>Emails Contain required link/reset </a:t>
            </a:r>
            <a:br>
              <a:rPr lang="en-US" sz="3200">
                <a:latin typeface="Roboto"/>
              </a:rPr>
            </a:br>
            <a:r>
              <a:rPr lang="en-US" sz="3200">
                <a:latin typeface="Roboto"/>
              </a:rPr>
              <a:t>token.</a:t>
            </a:r>
          </a:p>
          <a:p>
            <a:pPr marL="742950" lvl="1" indent="-285750">
              <a:buFont typeface="Arial" panose="020B0604020202020204" pitchFamily="34" charset="0"/>
              <a:buChar char="•"/>
            </a:pPr>
            <a:endParaRPr lang="en-US" sz="3200">
              <a:latin typeface="Roboto"/>
            </a:endParaRPr>
          </a:p>
          <a:p>
            <a:pPr marL="285750" indent="-285750">
              <a:buFont typeface="Arial" panose="020B0604020202020204" pitchFamily="34" charset="0"/>
              <a:buChar char="•"/>
            </a:pPr>
            <a:r>
              <a:rPr lang="en-US" sz="3200">
                <a:latin typeface="Roboto"/>
              </a:rPr>
              <a:t>Email Notification Feature reusability.</a:t>
            </a:r>
          </a:p>
        </p:txBody>
      </p:sp>
    </p:spTree>
    <p:extLst>
      <p:ext uri="{BB962C8B-B14F-4D97-AF65-F5344CB8AC3E}">
        <p14:creationId xmlns:p14="http://schemas.microsoft.com/office/powerpoint/2010/main" val="142086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4B5A6-AB4D-46FF-8F6B-C54BBCF92827}"/>
              </a:ext>
            </a:extLst>
          </p:cNvPr>
          <p:cNvSpPr>
            <a:spLocks noGrp="1"/>
          </p:cNvSpPr>
          <p:nvPr>
            <p:ph type="title"/>
          </p:nvPr>
        </p:nvSpPr>
        <p:spPr>
          <a:xfrm>
            <a:off x="476250" y="365125"/>
            <a:ext cx="11239500" cy="1344613"/>
          </a:xfrm>
        </p:spPr>
        <p:txBody>
          <a:bodyPr>
            <a:normAutofit/>
          </a:bodyPr>
          <a:lstStyle/>
          <a:p>
            <a:r>
              <a:rPr lang="en-US" sz="4000" b="1" cap="none">
                <a:latin typeface="Roboto"/>
                <a:cs typeface="Calibri Light"/>
              </a:rPr>
              <a:t>Use Case Highlight #2: Slack Integration</a:t>
            </a:r>
            <a:endParaRPr lang="en-US" sz="4000" b="1" cap="none">
              <a:latin typeface="Roboto"/>
            </a:endParaRPr>
          </a:p>
        </p:txBody>
      </p:sp>
      <p:sp>
        <p:nvSpPr>
          <p:cNvPr id="2" name="TextBox 1">
            <a:extLst>
              <a:ext uri="{FF2B5EF4-FFF2-40B4-BE49-F238E27FC236}">
                <a16:creationId xmlns:a16="http://schemas.microsoft.com/office/drawing/2014/main" id="{CC8B1939-9B5E-40DC-9665-C573E6CCCD81}"/>
              </a:ext>
            </a:extLst>
          </p:cNvPr>
          <p:cNvSpPr txBox="1"/>
          <p:nvPr/>
        </p:nvSpPr>
        <p:spPr>
          <a:xfrm>
            <a:off x="634272" y="5810991"/>
            <a:ext cx="86330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oboto"/>
                <a:ea typeface="+mn-lt"/>
                <a:cs typeface="+mn-lt"/>
              </a:rPr>
              <a:t>https://github.com/jacob-pauls/uhda-slack-app</a:t>
            </a:r>
            <a:endParaRPr lang="en-US" sz="2000" b="1">
              <a:latin typeface="Roboto"/>
            </a:endParaRPr>
          </a:p>
        </p:txBody>
      </p:sp>
      <p:sp>
        <p:nvSpPr>
          <p:cNvPr id="8" name="TextBox 7">
            <a:extLst>
              <a:ext uri="{FF2B5EF4-FFF2-40B4-BE49-F238E27FC236}">
                <a16:creationId xmlns:a16="http://schemas.microsoft.com/office/drawing/2014/main" id="{DC925C21-E147-4536-B6CE-39448EB4F57F}"/>
              </a:ext>
            </a:extLst>
          </p:cNvPr>
          <p:cNvSpPr txBox="1"/>
          <p:nvPr/>
        </p:nvSpPr>
        <p:spPr>
          <a:xfrm>
            <a:off x="575656" y="6309223"/>
            <a:ext cx="1379116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oboto"/>
                <a:ea typeface="+mn-lt"/>
                <a:cs typeface="+mn-lt"/>
              </a:rPr>
              <a:t> https://join.slack.com/t/uhdaworkspace/shared_invite/zt-jc3phng5-JFoEymiCxrP44YFPFIqR3Q</a:t>
            </a:r>
            <a:endParaRPr lang="en-US" sz="2000" b="1">
              <a:latin typeface="Roboto"/>
            </a:endParaRPr>
          </a:p>
        </p:txBody>
      </p:sp>
      <p:sp>
        <p:nvSpPr>
          <p:cNvPr id="9" name="TextBox 8">
            <a:extLst>
              <a:ext uri="{FF2B5EF4-FFF2-40B4-BE49-F238E27FC236}">
                <a16:creationId xmlns:a16="http://schemas.microsoft.com/office/drawing/2014/main" id="{0CEF3CFA-12AD-4BCF-86B3-D2F629176E88}"/>
              </a:ext>
            </a:extLst>
          </p:cNvPr>
          <p:cNvSpPr txBox="1"/>
          <p:nvPr/>
        </p:nvSpPr>
        <p:spPr>
          <a:xfrm>
            <a:off x="201247" y="1863684"/>
            <a:ext cx="550789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000">
                <a:latin typeface="Roboto"/>
                <a:cs typeface="Calibri"/>
              </a:rPr>
              <a:t>UHDA seeks to associate users with Slack upon login</a:t>
            </a:r>
            <a:endParaRPr lang="en-US">
              <a:cs typeface="Calibri" panose="020F0502020204030204"/>
            </a:endParaRPr>
          </a:p>
          <a:p>
            <a:pPr marL="457200" indent="-457200">
              <a:buFont typeface="Arial"/>
              <a:buChar char="•"/>
            </a:pPr>
            <a:endParaRPr lang="en-US" sz="3000">
              <a:latin typeface="Roboto"/>
              <a:cs typeface="Calibri"/>
            </a:endParaRPr>
          </a:p>
          <a:p>
            <a:pPr marL="457200" indent="-457200">
              <a:buFont typeface="Arial"/>
              <a:buChar char="•"/>
            </a:pPr>
            <a:r>
              <a:rPr lang="en-US" sz="3000">
                <a:latin typeface="Roboto"/>
                <a:cs typeface="Calibri"/>
              </a:rPr>
              <a:t>Slack notifications can be triggered by picking up, creating, or modifying a ticket</a:t>
            </a:r>
          </a:p>
        </p:txBody>
      </p:sp>
      <p:pic>
        <p:nvPicPr>
          <p:cNvPr id="12" name="Picture 12" descr="Diagram&#10;&#10;Description automatically generated">
            <a:extLst>
              <a:ext uri="{FF2B5EF4-FFF2-40B4-BE49-F238E27FC236}">
                <a16:creationId xmlns:a16="http://schemas.microsoft.com/office/drawing/2014/main" id="{C7E9CB1E-2AF8-44F6-812A-5CA7E1E1D99B}"/>
              </a:ext>
            </a:extLst>
          </p:cNvPr>
          <p:cNvPicPr>
            <a:picLocks noChangeAspect="1"/>
          </p:cNvPicPr>
          <p:nvPr/>
        </p:nvPicPr>
        <p:blipFill rotWithShape="1">
          <a:blip r:embed="rId3"/>
          <a:srcRect l="9548" t="29134" r="10884" b="525"/>
          <a:stretch/>
        </p:blipFill>
        <p:spPr>
          <a:xfrm>
            <a:off x="5702787" y="2197868"/>
            <a:ext cx="6081412" cy="2648651"/>
          </a:xfrm>
          <a:prstGeom prst="rect">
            <a:avLst/>
          </a:prstGeom>
        </p:spPr>
      </p:pic>
      <p:pic>
        <p:nvPicPr>
          <p:cNvPr id="14" name="Picture 4" descr="A picture containing drawing&#10;&#10;Description automatically generated">
            <a:extLst>
              <a:ext uri="{FF2B5EF4-FFF2-40B4-BE49-F238E27FC236}">
                <a16:creationId xmlns:a16="http://schemas.microsoft.com/office/drawing/2014/main" id="{3E8D2134-D8F8-45DB-818E-89B0FE4A496C}"/>
              </a:ext>
            </a:extLst>
          </p:cNvPr>
          <p:cNvPicPr>
            <a:picLocks noChangeAspect="1"/>
          </p:cNvPicPr>
          <p:nvPr/>
        </p:nvPicPr>
        <p:blipFill>
          <a:blip r:embed="rId4"/>
          <a:stretch>
            <a:fillRect/>
          </a:stretch>
        </p:blipFill>
        <p:spPr>
          <a:xfrm>
            <a:off x="153330" y="5803280"/>
            <a:ext cx="418172" cy="399587"/>
          </a:xfrm>
          <a:prstGeom prst="rect">
            <a:avLst/>
          </a:prstGeom>
        </p:spPr>
      </p:pic>
      <p:pic>
        <p:nvPicPr>
          <p:cNvPr id="15" name="Picture 15" descr="Logo, company name&#10;&#10;Description automatically generated">
            <a:extLst>
              <a:ext uri="{FF2B5EF4-FFF2-40B4-BE49-F238E27FC236}">
                <a16:creationId xmlns:a16="http://schemas.microsoft.com/office/drawing/2014/main" id="{3EAC4E9A-0D94-4866-85B3-2F050E691911}"/>
              </a:ext>
            </a:extLst>
          </p:cNvPr>
          <p:cNvPicPr>
            <a:picLocks noChangeAspect="1"/>
          </p:cNvPicPr>
          <p:nvPr/>
        </p:nvPicPr>
        <p:blipFill>
          <a:blip r:embed="rId5"/>
          <a:stretch>
            <a:fillRect/>
          </a:stretch>
        </p:blipFill>
        <p:spPr>
          <a:xfrm>
            <a:off x="152401" y="6277708"/>
            <a:ext cx="427893" cy="437661"/>
          </a:xfrm>
          <a:prstGeom prst="rect">
            <a:avLst/>
          </a:prstGeom>
        </p:spPr>
      </p:pic>
    </p:spTree>
    <p:extLst>
      <p:ext uri="{BB962C8B-B14F-4D97-AF65-F5344CB8AC3E}">
        <p14:creationId xmlns:p14="http://schemas.microsoft.com/office/powerpoint/2010/main" val="374419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6EAA-1D78-4401-980C-B2B8F8E8FDF2}"/>
              </a:ext>
            </a:extLst>
          </p:cNvPr>
          <p:cNvSpPr>
            <a:spLocks noGrp="1"/>
          </p:cNvSpPr>
          <p:nvPr>
            <p:ph type="title"/>
          </p:nvPr>
        </p:nvSpPr>
        <p:spPr>
          <a:xfrm>
            <a:off x="88324" y="3464"/>
            <a:ext cx="5219699" cy="1456267"/>
          </a:xfrm>
        </p:spPr>
        <p:txBody>
          <a:bodyPr vert="horz" lIns="91440" tIns="45720" rIns="91440" bIns="45720" rtlCol="0" anchor="ctr">
            <a:normAutofit fontScale="90000"/>
          </a:bodyPr>
          <a:lstStyle/>
          <a:p>
            <a:r>
              <a:rPr lang="en-US" b="1">
                <a:latin typeface="Roboto"/>
              </a:rPr>
              <a:t>Use Case Highlight #3:Ticketing display</a:t>
            </a:r>
            <a:endParaRPr lang="en-US">
              <a:latin typeface="Roboto"/>
            </a:endParaRPr>
          </a:p>
        </p:txBody>
      </p:sp>
      <p:sp>
        <p:nvSpPr>
          <p:cNvPr id="4" name="TextBox 3">
            <a:extLst>
              <a:ext uri="{FF2B5EF4-FFF2-40B4-BE49-F238E27FC236}">
                <a16:creationId xmlns:a16="http://schemas.microsoft.com/office/drawing/2014/main" id="{F3CFE16D-8B7D-485C-A675-37BB8FA4398B}"/>
              </a:ext>
            </a:extLst>
          </p:cNvPr>
          <p:cNvSpPr txBox="1"/>
          <p:nvPr/>
        </p:nvSpPr>
        <p:spPr>
          <a:xfrm>
            <a:off x="703119" y="1856318"/>
            <a:ext cx="5219699" cy="44630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85750" defTabSz="457200">
              <a:spcAft>
                <a:spcPts val="1000"/>
              </a:spcAft>
              <a:buClr>
                <a:schemeClr val="tx1"/>
              </a:buClr>
              <a:buSzPct val="100000"/>
              <a:buFont typeface="Arial"/>
              <a:buChar char="•"/>
            </a:pPr>
            <a:r>
              <a:rPr lang="en-US" sz="2800">
                <a:latin typeface="Roboto"/>
              </a:rPr>
              <a:t>UHDA offers a professional GUI for ticket display</a:t>
            </a:r>
            <a:endParaRPr lang="en-US" sz="2800">
              <a:latin typeface="Roboto"/>
              <a:cs typeface="Calibri"/>
            </a:endParaRPr>
          </a:p>
          <a:p>
            <a:pPr marL="285750" indent="-285750" defTabSz="457200">
              <a:spcAft>
                <a:spcPts val="1000"/>
              </a:spcAft>
              <a:buClr>
                <a:schemeClr val="tx1"/>
              </a:buClr>
              <a:buSzPct val="100000"/>
              <a:buFont typeface="Arial"/>
              <a:buChar char="•"/>
            </a:pPr>
            <a:r>
              <a:rPr lang="en-US" sz="2800">
                <a:latin typeface="Roboto"/>
              </a:rPr>
              <a:t>Users can view their tickets </a:t>
            </a:r>
            <a:endParaRPr lang="en-US" sz="2800">
              <a:latin typeface="Roboto"/>
              <a:cs typeface="Calibri"/>
            </a:endParaRPr>
          </a:p>
          <a:p>
            <a:pPr marL="285750" indent="-285750" defTabSz="457200">
              <a:spcAft>
                <a:spcPts val="1000"/>
              </a:spcAft>
              <a:buClr>
                <a:schemeClr val="tx1"/>
              </a:buClr>
              <a:buSzPct val="100000"/>
              <a:buFont typeface="Arial"/>
              <a:buChar char="•"/>
            </a:pPr>
            <a:r>
              <a:rPr lang="en-US" sz="2800">
                <a:latin typeface="Roboto"/>
              </a:rPr>
              <a:t>Employees can view all tickets with ought an assignee</a:t>
            </a:r>
            <a:endParaRPr lang="en-US" sz="2800">
              <a:latin typeface="Roboto"/>
              <a:cs typeface="Calibri"/>
            </a:endParaRPr>
          </a:p>
          <a:p>
            <a:pPr marL="285750" indent="-285750" defTabSz="457200">
              <a:spcAft>
                <a:spcPts val="1000"/>
              </a:spcAft>
              <a:buClr>
                <a:schemeClr val="tx1"/>
              </a:buClr>
              <a:buSzPct val="100000"/>
              <a:buFont typeface="Arial"/>
              <a:buChar char="•"/>
            </a:pPr>
            <a:r>
              <a:rPr lang="en-US" sz="2800">
                <a:latin typeface="Roboto"/>
              </a:rPr>
              <a:t>Employees can view tickets they have been assigned</a:t>
            </a:r>
            <a:endParaRPr lang="en-US" sz="2800">
              <a:latin typeface="Roboto"/>
              <a:cs typeface="Calibri"/>
            </a:endParaRPr>
          </a:p>
          <a:p>
            <a:pPr marL="285750" indent="-285750" defTabSz="457200">
              <a:spcAft>
                <a:spcPts val="1000"/>
              </a:spcAft>
              <a:buClr>
                <a:srgbClr val="FFFFFF"/>
              </a:buClr>
              <a:buSzPct val="100000"/>
              <a:buFont typeface="Arial"/>
              <a:buChar char="•"/>
            </a:pPr>
            <a:r>
              <a:rPr lang="en-US" sz="2800">
                <a:latin typeface="Roboto"/>
                <a:cs typeface="Calibri"/>
              </a:rPr>
              <a:t>Users can sort tickets by various categories</a:t>
            </a:r>
          </a:p>
          <a:p>
            <a:pPr marL="285750" indent="-285750" defTabSz="457200">
              <a:spcAft>
                <a:spcPts val="1000"/>
              </a:spcAft>
              <a:buClr>
                <a:schemeClr val="tx1"/>
              </a:buClr>
              <a:buSzPct val="100000"/>
              <a:buFont typeface="Arial"/>
              <a:buChar char="•"/>
            </a:pPr>
            <a:endParaRPr lang="en-US">
              <a:cs typeface="Calibri" panose="020F0502020204030204"/>
            </a:endParaRPr>
          </a:p>
        </p:txBody>
      </p:sp>
      <p:pic>
        <p:nvPicPr>
          <p:cNvPr id="3" name="Picture 3" descr="Diagram&#10;&#10;Description automatically generated">
            <a:extLst>
              <a:ext uri="{FF2B5EF4-FFF2-40B4-BE49-F238E27FC236}">
                <a16:creationId xmlns:a16="http://schemas.microsoft.com/office/drawing/2014/main" id="{C1737704-6824-4527-B84C-88432C79B899}"/>
              </a:ext>
            </a:extLst>
          </p:cNvPr>
          <p:cNvPicPr>
            <a:picLocks noChangeAspect="1"/>
          </p:cNvPicPr>
          <p:nvPr/>
        </p:nvPicPr>
        <p:blipFill rotWithShape="1">
          <a:blip r:embed="rId4"/>
          <a:srcRect r="3517"/>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85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0616-0CE0-4D27-9980-F78B12912513}"/>
              </a:ext>
            </a:extLst>
          </p:cNvPr>
          <p:cNvSpPr>
            <a:spLocks noGrp="1"/>
          </p:cNvSpPr>
          <p:nvPr>
            <p:ph type="title"/>
          </p:nvPr>
        </p:nvSpPr>
        <p:spPr>
          <a:xfrm>
            <a:off x="642506" y="38100"/>
            <a:ext cx="10131425" cy="1456267"/>
          </a:xfrm>
        </p:spPr>
        <p:txBody>
          <a:bodyPr>
            <a:normAutofit/>
          </a:bodyPr>
          <a:lstStyle/>
          <a:p>
            <a:r>
              <a:rPr lang="en-US" sz="4000" b="1" cap="none">
                <a:latin typeface="Roboto"/>
                <a:cs typeface="Calibri Light"/>
              </a:rPr>
              <a:t>Project Planning And Issues</a:t>
            </a:r>
            <a:endParaRPr lang="en-US" sz="4000" b="1" cap="none">
              <a:latin typeface="Roboto"/>
            </a:endParaRPr>
          </a:p>
        </p:txBody>
      </p:sp>
      <p:sp>
        <p:nvSpPr>
          <p:cNvPr id="4" name="TextBox 3">
            <a:extLst>
              <a:ext uri="{FF2B5EF4-FFF2-40B4-BE49-F238E27FC236}">
                <a16:creationId xmlns:a16="http://schemas.microsoft.com/office/drawing/2014/main" id="{2974BB33-9821-4B5C-A2A0-0B1B311F87C5}"/>
              </a:ext>
            </a:extLst>
          </p:cNvPr>
          <p:cNvSpPr txBox="1"/>
          <p:nvPr/>
        </p:nvSpPr>
        <p:spPr>
          <a:xfrm>
            <a:off x="645459" y="1375063"/>
            <a:ext cx="1040802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Roboto"/>
                <a:cs typeface="Calibri"/>
              </a:rPr>
              <a:t>Kanban:  </a:t>
            </a:r>
            <a:r>
              <a:rPr lang="en-US" sz="3200" b="1">
                <a:latin typeface="Roboto"/>
                <a:cs typeface="Calibri"/>
                <a:hlinkClick r:id="rId3"/>
              </a:rPr>
              <a:t>https://github.com/jacob-pauls/Untitled_UHDA_Project/projects/1</a:t>
            </a:r>
            <a:r>
              <a:rPr lang="en-US" sz="3200" b="1">
                <a:latin typeface="Roboto"/>
                <a:cs typeface="Calibri"/>
              </a:rPr>
              <a:t> </a:t>
            </a:r>
          </a:p>
          <a:p>
            <a:endParaRPr lang="en-US" sz="3200" b="1">
              <a:latin typeface="Roboto"/>
              <a:cs typeface="Calibri"/>
            </a:endParaRPr>
          </a:p>
          <a:p>
            <a:pPr marL="457200" indent="-457200">
              <a:buFont typeface="Arial" panose="020B0604020202020204" pitchFamily="34" charset="0"/>
              <a:buChar char="•"/>
            </a:pPr>
            <a:r>
              <a:rPr lang="en-US" sz="2400">
                <a:latin typeface="Roboto"/>
                <a:cs typeface="Calibri"/>
              </a:rPr>
              <a:t>This tool was useful for managing responsibilities of group members, tracking progress, and ensuring deadlines were met.</a:t>
            </a:r>
          </a:p>
          <a:p>
            <a:pPr marL="457200" indent="-457200">
              <a:buFont typeface="Arial" panose="020B0604020202020204" pitchFamily="34" charset="0"/>
              <a:buChar char="•"/>
            </a:pPr>
            <a:r>
              <a:rPr lang="en-US" sz="2400">
                <a:latin typeface="Roboto"/>
                <a:cs typeface="Calibri"/>
              </a:rPr>
              <a:t>A project management tool like this is very important to ensure the project moves along at the right pace</a:t>
            </a:r>
          </a:p>
          <a:p>
            <a:pPr marL="457200" indent="-457200">
              <a:buFont typeface="Arial" panose="020B0604020202020204" pitchFamily="34" charset="0"/>
              <a:buChar char="•"/>
            </a:pPr>
            <a:r>
              <a:rPr lang="en-US" sz="2400">
                <a:latin typeface="Roboto"/>
                <a:cs typeface="Calibri"/>
              </a:rPr>
              <a:t>We also tied in a webhook for discord so we got updates right to our discord server, we found this worked great for our group. Overall this was a helpful tool for us to stay on track.</a:t>
            </a:r>
          </a:p>
          <a:p>
            <a:pPr marL="457200" indent="-457200">
              <a:buFont typeface="Arial" panose="020B0604020202020204" pitchFamily="34" charset="0"/>
              <a:buChar char="•"/>
            </a:pPr>
            <a:r>
              <a:rPr lang="en-US" sz="2400">
                <a:latin typeface="Roboto"/>
                <a:cs typeface="Calibri"/>
              </a:rPr>
              <a:t>The only issues we ran into primarily was in merging our enhancements when the enhancements touched similar areas of the webapp</a:t>
            </a:r>
          </a:p>
        </p:txBody>
      </p:sp>
    </p:spTree>
    <p:extLst>
      <p:ext uri="{BB962C8B-B14F-4D97-AF65-F5344CB8AC3E}">
        <p14:creationId xmlns:p14="http://schemas.microsoft.com/office/powerpoint/2010/main" val="107143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D594-52E7-43C2-B01A-3DE425385106}"/>
              </a:ext>
            </a:extLst>
          </p:cNvPr>
          <p:cNvSpPr>
            <a:spLocks noGrp="1"/>
          </p:cNvSpPr>
          <p:nvPr>
            <p:ph type="title"/>
          </p:nvPr>
        </p:nvSpPr>
        <p:spPr/>
        <p:txBody>
          <a:bodyPr>
            <a:normAutofit/>
          </a:bodyPr>
          <a:lstStyle/>
          <a:p>
            <a:r>
              <a:rPr lang="en-US" sz="4000" b="1" cap="none">
                <a:latin typeface="Roboto"/>
                <a:cs typeface="Calibri Light"/>
              </a:rPr>
              <a:t>Testing And Tooling</a:t>
            </a:r>
            <a:endParaRPr lang="en-US" sz="4000" b="1" cap="none">
              <a:latin typeface="Roboto"/>
            </a:endParaRPr>
          </a:p>
        </p:txBody>
      </p:sp>
      <p:sp>
        <p:nvSpPr>
          <p:cNvPr id="4" name="TextBox 3">
            <a:extLst>
              <a:ext uri="{FF2B5EF4-FFF2-40B4-BE49-F238E27FC236}">
                <a16:creationId xmlns:a16="http://schemas.microsoft.com/office/drawing/2014/main" id="{771ACBC0-D76F-4ABA-AB39-F3FD95DC0EF4}"/>
              </a:ext>
            </a:extLst>
          </p:cNvPr>
          <p:cNvSpPr txBox="1"/>
          <p:nvPr/>
        </p:nvSpPr>
        <p:spPr>
          <a:xfrm>
            <a:off x="645459" y="1981199"/>
            <a:ext cx="1148378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latin typeface="Roboto"/>
                <a:cs typeface="Calibri"/>
              </a:rPr>
              <a:t>Utilized Spring Boot and its libraries for the backend</a:t>
            </a:r>
          </a:p>
          <a:p>
            <a:pPr marL="914400" lvl="1" indent="-457200">
              <a:buFont typeface="Arial"/>
              <a:buChar char="•"/>
            </a:pPr>
            <a:r>
              <a:rPr lang="en-US" sz="3200">
                <a:latin typeface="Roboto"/>
                <a:cs typeface="Calibri"/>
              </a:rPr>
              <a:t>Spring Security</a:t>
            </a:r>
          </a:p>
          <a:p>
            <a:pPr marL="914400" lvl="1" indent="-457200">
              <a:buFont typeface="Arial"/>
              <a:buChar char="•"/>
            </a:pPr>
            <a:r>
              <a:rPr lang="en-US" sz="3200">
                <a:latin typeface="Roboto"/>
                <a:cs typeface="Calibri"/>
              </a:rPr>
              <a:t>Spring Mail</a:t>
            </a:r>
          </a:p>
          <a:p>
            <a:pPr marL="457200" indent="-457200">
              <a:buFont typeface="Arial"/>
              <a:buChar char="•"/>
            </a:pPr>
            <a:r>
              <a:rPr lang="en-US" sz="3200">
                <a:latin typeface="Roboto"/>
                <a:cs typeface="Calibri"/>
              </a:rPr>
              <a:t>Frontend consists of </a:t>
            </a:r>
            <a:r>
              <a:rPr lang="en-US" sz="3200" err="1">
                <a:latin typeface="Roboto"/>
                <a:cs typeface="Calibri"/>
              </a:rPr>
              <a:t>jsp</a:t>
            </a:r>
            <a:r>
              <a:rPr lang="en-US" sz="3200">
                <a:latin typeface="Roboto"/>
                <a:cs typeface="Calibri"/>
              </a:rPr>
              <a:t> files and jQuery, the application is strapped using the </a:t>
            </a:r>
            <a:r>
              <a:rPr lang="en-US" sz="3200">
                <a:latin typeface="Roboto"/>
                <a:cs typeface="Calibri"/>
                <a:hlinkClick r:id="rId2"/>
              </a:rPr>
              <a:t>UIKit</a:t>
            </a:r>
            <a:r>
              <a:rPr lang="en-US" sz="3200">
                <a:latin typeface="Roboto"/>
                <a:cs typeface="Calibri"/>
              </a:rPr>
              <a:t> framework</a:t>
            </a:r>
          </a:p>
          <a:p>
            <a:pPr marL="457200" indent="-457200">
              <a:buFont typeface="Arial"/>
              <a:buChar char="•"/>
            </a:pPr>
            <a:r>
              <a:rPr lang="en-US" sz="3200">
                <a:latin typeface="Roboto"/>
                <a:cs typeface="Calibri"/>
              </a:rPr>
              <a:t>Slack integration is built using Python, Flask, </a:t>
            </a:r>
            <a:r>
              <a:rPr lang="en-US" sz="3200" err="1">
                <a:latin typeface="Roboto"/>
                <a:cs typeface="Calibri"/>
              </a:rPr>
              <a:t>gunicorn</a:t>
            </a:r>
            <a:r>
              <a:rPr lang="en-US" sz="3200">
                <a:latin typeface="Roboto"/>
                <a:cs typeface="Calibri"/>
              </a:rPr>
              <a:t>, and Heroku</a:t>
            </a:r>
          </a:p>
          <a:p>
            <a:pPr marL="914400" lvl="1" indent="-457200">
              <a:buFont typeface="Arial"/>
              <a:buChar char="•"/>
            </a:pPr>
            <a:r>
              <a:rPr lang="en-US" sz="3200" err="1">
                <a:latin typeface="Roboto"/>
                <a:cs typeface="Calibri"/>
              </a:rPr>
              <a:t>ngrok</a:t>
            </a:r>
            <a:r>
              <a:rPr lang="en-US" sz="3200">
                <a:latin typeface="Roboto"/>
                <a:cs typeface="Calibri"/>
              </a:rPr>
              <a:t> was used for local testing </a:t>
            </a:r>
          </a:p>
          <a:p>
            <a:pPr marL="457200" indent="-457200">
              <a:buFont typeface="Arial"/>
              <a:buChar char="•"/>
            </a:pPr>
            <a:endParaRPr lang="en-US" sz="3200" b="1">
              <a:latin typeface="Roboto"/>
              <a:cs typeface="Calibri"/>
            </a:endParaRPr>
          </a:p>
        </p:txBody>
      </p:sp>
    </p:spTree>
    <p:extLst>
      <p:ext uri="{BB962C8B-B14F-4D97-AF65-F5344CB8AC3E}">
        <p14:creationId xmlns:p14="http://schemas.microsoft.com/office/powerpoint/2010/main" val="180347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4A66-034E-4498-8685-B7783780B655}"/>
              </a:ext>
            </a:extLst>
          </p:cNvPr>
          <p:cNvSpPr>
            <a:spLocks noGrp="1"/>
          </p:cNvSpPr>
          <p:nvPr>
            <p:ph type="title"/>
          </p:nvPr>
        </p:nvSpPr>
        <p:spPr>
          <a:xfrm>
            <a:off x="685801" y="609600"/>
            <a:ext cx="11547847" cy="1456267"/>
          </a:xfrm>
        </p:spPr>
        <p:txBody>
          <a:bodyPr>
            <a:normAutofit/>
          </a:bodyPr>
          <a:lstStyle/>
          <a:p>
            <a:r>
              <a:rPr lang="en-US" sz="4400" b="1" cap="none">
                <a:latin typeface="Roboto"/>
                <a:cs typeface="Calibri Light"/>
              </a:rPr>
              <a:t>Group Participation / Working In Groups</a:t>
            </a:r>
            <a:endParaRPr lang="en-US" sz="4400" b="1" cap="none">
              <a:latin typeface="Roboto"/>
            </a:endParaRPr>
          </a:p>
        </p:txBody>
      </p:sp>
      <p:sp>
        <p:nvSpPr>
          <p:cNvPr id="4" name="TextBox 3">
            <a:extLst>
              <a:ext uri="{FF2B5EF4-FFF2-40B4-BE49-F238E27FC236}">
                <a16:creationId xmlns:a16="http://schemas.microsoft.com/office/drawing/2014/main" id="{B7DCCC9E-A8DD-47F8-9EBF-9D041E97927B}"/>
              </a:ext>
            </a:extLst>
          </p:cNvPr>
          <p:cNvSpPr txBox="1"/>
          <p:nvPr/>
        </p:nvSpPr>
        <p:spPr>
          <a:xfrm>
            <a:off x="632967" y="2218543"/>
            <a:ext cx="11483787"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endParaRPr lang="en-US" sz="3200" i="1" u="sng">
              <a:latin typeface="Roboto"/>
              <a:cs typeface="Calibri"/>
            </a:endParaRPr>
          </a:p>
          <a:p>
            <a:endParaRPr lang="en-US" sz="2400" i="1" u="sng">
              <a:latin typeface="Roboto"/>
              <a:cs typeface="Calibri"/>
            </a:endParaRPr>
          </a:p>
          <a:p>
            <a:endParaRPr lang="en-US" sz="2400" i="1" u="sng">
              <a:latin typeface="Roboto"/>
              <a:cs typeface="Calibri"/>
            </a:endParaRPr>
          </a:p>
          <a:p>
            <a:pPr marL="457200" indent="-457200">
              <a:buFont typeface="Arial"/>
              <a:buChar char="•"/>
            </a:pPr>
            <a:r>
              <a:rPr lang="en-US" sz="2400">
                <a:latin typeface="Roboto"/>
                <a:cs typeface="Calibri"/>
              </a:rPr>
              <a:t>Our group worked very well together</a:t>
            </a:r>
          </a:p>
          <a:p>
            <a:pPr marL="914400" lvl="1" indent="-457200">
              <a:buFont typeface="Arial"/>
              <a:buChar char="•"/>
            </a:pPr>
            <a:r>
              <a:rPr lang="en-US" sz="2400">
                <a:latin typeface="Roboto"/>
                <a:cs typeface="Calibri"/>
              </a:rPr>
              <a:t>Learned that managing a team requires understanding of individual strengths and how they fit in together. </a:t>
            </a:r>
          </a:p>
          <a:p>
            <a:pPr marL="914400" lvl="1" indent="-457200">
              <a:buFont typeface="Arial"/>
              <a:buChar char="•"/>
            </a:pPr>
            <a:r>
              <a:rPr lang="en-US" sz="2400">
                <a:latin typeface="Roboto"/>
                <a:cs typeface="Calibri"/>
              </a:rPr>
              <a:t>Group was the perfect size, we had enough team members to ensure everything got finished, but no so large that it was difficult to keep everyone on task.</a:t>
            </a:r>
          </a:p>
          <a:p>
            <a:pPr marL="914400" lvl="1" indent="-457200">
              <a:buFont typeface="Arial"/>
              <a:buChar char="•"/>
            </a:pPr>
            <a:r>
              <a:rPr lang="en-US" sz="2400">
                <a:latin typeface="Roboto"/>
                <a:cs typeface="Calibri"/>
              </a:rPr>
              <a:t>Our group communication was excellent and we utilized discord to make this happen. Our main issues arose when filming the project videos as it was difficult to have good flow with all of us in different locations.</a:t>
            </a:r>
          </a:p>
          <a:p>
            <a:pPr indent="-457200">
              <a:buFont typeface="Arial"/>
              <a:buChar char="•"/>
            </a:pPr>
            <a:endParaRPr lang="en-US" sz="3200" b="1">
              <a:latin typeface="Roboto"/>
              <a:cs typeface="Calibri"/>
            </a:endParaRPr>
          </a:p>
        </p:txBody>
      </p:sp>
      <p:graphicFrame>
        <p:nvGraphicFramePr>
          <p:cNvPr id="3" name="Table 4">
            <a:extLst>
              <a:ext uri="{FF2B5EF4-FFF2-40B4-BE49-F238E27FC236}">
                <a16:creationId xmlns:a16="http://schemas.microsoft.com/office/drawing/2014/main" id="{C0180650-D161-4645-B96D-4640880A48C9}"/>
              </a:ext>
            </a:extLst>
          </p:cNvPr>
          <p:cNvGraphicFramePr>
            <a:graphicFrameLocks noGrp="1"/>
          </p:cNvGraphicFramePr>
          <p:nvPr>
            <p:extLst>
              <p:ext uri="{D42A27DB-BD31-4B8C-83A1-F6EECF244321}">
                <p14:modId xmlns:p14="http://schemas.microsoft.com/office/powerpoint/2010/main" val="4145431591"/>
              </p:ext>
            </p:extLst>
          </p:nvPr>
        </p:nvGraphicFramePr>
        <p:xfrm>
          <a:off x="2201660" y="1722842"/>
          <a:ext cx="7910004" cy="1463040"/>
        </p:xfrm>
        <a:graphic>
          <a:graphicData uri="http://schemas.openxmlformats.org/drawingml/2006/table">
            <a:tbl>
              <a:tblPr firstRow="1" bandRow="1">
                <a:tableStyleId>{5C22544A-7EE6-4342-B048-85BDC9FD1C3A}</a:tableStyleId>
              </a:tblPr>
              <a:tblGrid>
                <a:gridCol w="3955002">
                  <a:extLst>
                    <a:ext uri="{9D8B030D-6E8A-4147-A177-3AD203B41FA5}">
                      <a16:colId xmlns:a16="http://schemas.microsoft.com/office/drawing/2014/main" val="959937837"/>
                    </a:ext>
                  </a:extLst>
                </a:gridCol>
                <a:gridCol w="3955002">
                  <a:extLst>
                    <a:ext uri="{9D8B030D-6E8A-4147-A177-3AD203B41FA5}">
                      <a16:colId xmlns:a16="http://schemas.microsoft.com/office/drawing/2014/main" val="2951638012"/>
                    </a:ext>
                  </a:extLst>
                </a:gridCol>
              </a:tblGrid>
              <a:tr h="295039">
                <a:tc>
                  <a:txBody>
                    <a:bodyPr/>
                    <a:lstStyle/>
                    <a:p>
                      <a:r>
                        <a:rPr lang="en-US"/>
                        <a:t>Group Member</a:t>
                      </a:r>
                    </a:p>
                  </a:txBody>
                  <a:tcPr/>
                </a:tc>
                <a:tc>
                  <a:txBody>
                    <a:bodyPr/>
                    <a:lstStyle/>
                    <a:p>
                      <a:r>
                        <a:rPr lang="en-US"/>
                        <a:t>Mark*</a:t>
                      </a:r>
                      <a:r>
                        <a:rPr lang="en-US" baseline="30000"/>
                        <a:t>  See ppt notes, or listen to video for reasoning</a:t>
                      </a:r>
                      <a:endParaRPr lang="en-US"/>
                    </a:p>
                  </a:txBody>
                  <a:tcPr/>
                </a:tc>
                <a:extLst>
                  <a:ext uri="{0D108BD9-81ED-4DB2-BD59-A6C34878D82A}">
                    <a16:rowId xmlns:a16="http://schemas.microsoft.com/office/drawing/2014/main" val="1581343284"/>
                  </a:ext>
                </a:extLst>
              </a:tr>
              <a:tr h="295039">
                <a:tc>
                  <a:txBody>
                    <a:bodyPr/>
                    <a:lstStyle/>
                    <a:p>
                      <a:r>
                        <a:rPr lang="en-US"/>
                        <a:t>Gregory Pohlod</a:t>
                      </a:r>
                    </a:p>
                  </a:txBody>
                  <a:tcPr/>
                </a:tc>
                <a:tc>
                  <a:txBody>
                    <a:bodyPr/>
                    <a:lstStyle/>
                    <a:p>
                      <a:r>
                        <a:rPr lang="en-US"/>
                        <a:t>9/10</a:t>
                      </a:r>
                    </a:p>
                  </a:txBody>
                  <a:tcPr/>
                </a:tc>
                <a:extLst>
                  <a:ext uri="{0D108BD9-81ED-4DB2-BD59-A6C34878D82A}">
                    <a16:rowId xmlns:a16="http://schemas.microsoft.com/office/drawing/2014/main" val="258170089"/>
                  </a:ext>
                </a:extLst>
              </a:tr>
              <a:tr h="295039">
                <a:tc>
                  <a:txBody>
                    <a:bodyPr/>
                    <a:lstStyle/>
                    <a:p>
                      <a:r>
                        <a:rPr lang="en-US"/>
                        <a:t>Jacob </a:t>
                      </a:r>
                      <a:r>
                        <a:rPr lang="en-US" err="1"/>
                        <a:t>Pauls</a:t>
                      </a:r>
                      <a:endParaRPr lang="en-US"/>
                    </a:p>
                  </a:txBody>
                  <a:tcPr/>
                </a:tc>
                <a:tc>
                  <a:txBody>
                    <a:bodyPr/>
                    <a:lstStyle/>
                    <a:p>
                      <a:r>
                        <a:rPr lang="en-US"/>
                        <a:t>9.5/10</a:t>
                      </a:r>
                    </a:p>
                  </a:txBody>
                  <a:tcPr/>
                </a:tc>
                <a:extLst>
                  <a:ext uri="{0D108BD9-81ED-4DB2-BD59-A6C34878D82A}">
                    <a16:rowId xmlns:a16="http://schemas.microsoft.com/office/drawing/2014/main" val="1955472834"/>
                  </a:ext>
                </a:extLst>
              </a:tr>
              <a:tr h="295039">
                <a:tc>
                  <a:txBody>
                    <a:bodyPr/>
                    <a:lstStyle/>
                    <a:p>
                      <a:r>
                        <a:rPr lang="en-US"/>
                        <a:t>Michael Wilson</a:t>
                      </a:r>
                    </a:p>
                  </a:txBody>
                  <a:tcPr/>
                </a:tc>
                <a:tc>
                  <a:txBody>
                    <a:bodyPr/>
                    <a:lstStyle/>
                    <a:p>
                      <a:r>
                        <a:rPr lang="en-US"/>
                        <a:t>9.5/10</a:t>
                      </a:r>
                    </a:p>
                  </a:txBody>
                  <a:tcPr/>
                </a:tc>
                <a:extLst>
                  <a:ext uri="{0D108BD9-81ED-4DB2-BD59-A6C34878D82A}">
                    <a16:rowId xmlns:a16="http://schemas.microsoft.com/office/drawing/2014/main" val="2327591756"/>
                  </a:ext>
                </a:extLst>
              </a:tr>
            </a:tbl>
          </a:graphicData>
        </a:graphic>
      </p:graphicFrame>
    </p:spTree>
    <p:extLst>
      <p:ext uri="{BB962C8B-B14F-4D97-AF65-F5344CB8AC3E}">
        <p14:creationId xmlns:p14="http://schemas.microsoft.com/office/powerpoint/2010/main" val="422930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519E-2886-462B-931E-C8C4800AAF90}"/>
              </a:ext>
            </a:extLst>
          </p:cNvPr>
          <p:cNvSpPr>
            <a:spLocks noGrp="1"/>
          </p:cNvSpPr>
          <p:nvPr>
            <p:ph type="title"/>
          </p:nvPr>
        </p:nvSpPr>
        <p:spPr/>
        <p:txBody>
          <a:bodyPr>
            <a:normAutofit/>
          </a:bodyPr>
          <a:lstStyle/>
          <a:p>
            <a:r>
              <a:rPr lang="en-US" sz="4000" b="1" cap="none">
                <a:latin typeface="Roboto"/>
                <a:cs typeface="Calibri Light"/>
              </a:rPr>
              <a:t>Lessons Learned</a:t>
            </a:r>
            <a:endParaRPr lang="en-US" sz="4000" b="1" cap="none">
              <a:latin typeface="Calibri Light" panose="020F0302020204030204"/>
              <a:cs typeface="Calibri Light"/>
            </a:endParaRPr>
          </a:p>
        </p:txBody>
      </p:sp>
      <p:sp>
        <p:nvSpPr>
          <p:cNvPr id="4" name="TextBox 3">
            <a:extLst>
              <a:ext uri="{FF2B5EF4-FFF2-40B4-BE49-F238E27FC236}">
                <a16:creationId xmlns:a16="http://schemas.microsoft.com/office/drawing/2014/main" id="{243DE9EE-76E5-4073-AD04-5C92B8D96388}"/>
              </a:ext>
            </a:extLst>
          </p:cNvPr>
          <p:cNvSpPr txBox="1"/>
          <p:nvPr/>
        </p:nvSpPr>
        <p:spPr>
          <a:xfrm>
            <a:off x="645459" y="1981199"/>
            <a:ext cx="1148378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Roboto"/>
                <a:cs typeface="Calibri"/>
              </a:rPr>
              <a:t>6. Manage Change</a:t>
            </a:r>
            <a:r>
              <a:rPr lang="en-US" sz="3200" b="1">
                <a:latin typeface="Roboto"/>
                <a:cs typeface="Calibri"/>
              </a:rPr>
              <a:t> </a:t>
            </a:r>
            <a:r>
              <a:rPr lang="en-US" sz="1600">
                <a:latin typeface="Roboto"/>
                <a:cs typeface="Calibri"/>
              </a:rPr>
              <a:t>(process guide)</a:t>
            </a:r>
            <a:r>
              <a:rPr lang="en-US" sz="3200" b="1">
                <a:latin typeface="Roboto"/>
                <a:cs typeface="Calibri"/>
              </a:rPr>
              <a:t> </a:t>
            </a:r>
            <a:r>
              <a:rPr lang="en-US" sz="2000" b="1">
                <a:latin typeface="Roboto"/>
                <a:cs typeface="Calibri"/>
              </a:rPr>
              <a:t>- </a:t>
            </a:r>
            <a:r>
              <a:rPr lang="en-US" sz="2000">
                <a:latin typeface="Roboto"/>
                <a:cs typeface="Calibri"/>
              </a:rPr>
              <a:t>even in a small setting,</a:t>
            </a:r>
            <a:r>
              <a:rPr lang="en-US" sz="2000" b="1">
                <a:latin typeface="Roboto"/>
                <a:cs typeface="Calibri"/>
              </a:rPr>
              <a:t> </a:t>
            </a:r>
            <a:r>
              <a:rPr lang="en-US" sz="2000">
                <a:latin typeface="Roboto"/>
                <a:cs typeface="Calibri"/>
              </a:rPr>
              <a:t>being able to quickly make roadmap adjustments or feature adjustments based</a:t>
            </a:r>
            <a:r>
              <a:rPr lang="en-US" sz="3200">
                <a:latin typeface="Roboto"/>
                <a:cs typeface="Calibri"/>
              </a:rPr>
              <a:t> </a:t>
            </a:r>
            <a:r>
              <a:rPr lang="en-US" sz="2000">
                <a:latin typeface="Roboto"/>
                <a:cs typeface="Calibri"/>
              </a:rPr>
              <a:t>on feedback was vital</a:t>
            </a:r>
            <a:endParaRPr lang="en-US" sz="2000">
              <a:latin typeface="Roboto"/>
            </a:endParaRPr>
          </a:p>
          <a:p>
            <a:r>
              <a:rPr lang="en-US" sz="2400" b="1">
                <a:latin typeface="Roboto"/>
                <a:cs typeface="Calibri"/>
              </a:rPr>
              <a:t>3.</a:t>
            </a:r>
            <a:r>
              <a:rPr lang="en-US" sz="2400">
                <a:latin typeface="Roboto"/>
                <a:cs typeface="Calibri"/>
              </a:rPr>
              <a:t> </a:t>
            </a:r>
            <a:r>
              <a:rPr lang="en-US" sz="2400" b="1">
                <a:latin typeface="Roboto"/>
                <a:cs typeface="Calibri"/>
              </a:rPr>
              <a:t>Be ready to adapt</a:t>
            </a:r>
            <a:r>
              <a:rPr lang="en-US" sz="3200">
                <a:latin typeface="Roboto"/>
                <a:cs typeface="Calibri"/>
              </a:rPr>
              <a:t> </a:t>
            </a:r>
            <a:r>
              <a:rPr lang="en-US" sz="1600">
                <a:latin typeface="Roboto"/>
                <a:cs typeface="Calibri"/>
              </a:rPr>
              <a:t>(process guide)</a:t>
            </a:r>
            <a:r>
              <a:rPr lang="en-US" sz="1600" b="1">
                <a:latin typeface="Roboto"/>
                <a:cs typeface="Calibri"/>
              </a:rPr>
              <a:t> </a:t>
            </a:r>
            <a:r>
              <a:rPr lang="en-US" sz="2000" b="1">
                <a:latin typeface="Roboto"/>
                <a:cs typeface="Calibri"/>
              </a:rPr>
              <a:t>-</a:t>
            </a:r>
            <a:r>
              <a:rPr lang="en-US" sz="2000">
                <a:latin typeface="Roboto"/>
                <a:cs typeface="Calibri"/>
              </a:rPr>
              <a:t> anything and everything can go wrong at any time. By being able to modify our plans helped us overcome obstacles and find new solutions to problems</a:t>
            </a:r>
          </a:p>
          <a:p>
            <a:endParaRPr lang="en-US" sz="2000">
              <a:latin typeface="Roboto"/>
              <a:cs typeface="Calibri"/>
            </a:endParaRPr>
          </a:p>
          <a:p>
            <a:r>
              <a:rPr lang="en-US" sz="2400" b="1">
                <a:latin typeface="Roboto"/>
                <a:cs typeface="Calibri"/>
              </a:rPr>
              <a:t>1. Divide and conquer</a:t>
            </a:r>
            <a:r>
              <a:rPr lang="en-US" sz="2000">
                <a:latin typeface="Roboto"/>
                <a:cs typeface="Calibri"/>
              </a:rPr>
              <a:t> </a:t>
            </a:r>
            <a:r>
              <a:rPr lang="en-US" sz="1600">
                <a:latin typeface="Roboto"/>
                <a:cs typeface="Calibri"/>
              </a:rPr>
              <a:t>(practice guide)</a:t>
            </a:r>
            <a:r>
              <a:rPr lang="en-US" sz="2000">
                <a:latin typeface="Roboto"/>
                <a:cs typeface="Calibri"/>
              </a:rPr>
              <a:t> </a:t>
            </a:r>
            <a:r>
              <a:rPr lang="en-US" sz="2000" b="1">
                <a:latin typeface="Roboto"/>
                <a:cs typeface="Calibri"/>
              </a:rPr>
              <a:t>-</a:t>
            </a:r>
            <a:r>
              <a:rPr lang="en-US" sz="2000">
                <a:latin typeface="Roboto"/>
                <a:cs typeface="Calibri"/>
              </a:rPr>
              <a:t> multiple small problems are always easier than one giant problem.  </a:t>
            </a:r>
          </a:p>
          <a:p>
            <a:endParaRPr lang="en-US" sz="2000">
              <a:latin typeface="Roboto"/>
              <a:cs typeface="Calibri"/>
            </a:endParaRPr>
          </a:p>
          <a:p>
            <a:r>
              <a:rPr lang="en-US" sz="2400" b="1">
                <a:latin typeface="Roboto"/>
                <a:ea typeface="+mn-lt"/>
                <a:cs typeface="+mn-lt"/>
              </a:rPr>
              <a:t>2. Face-to-face communication is best</a:t>
            </a:r>
            <a:r>
              <a:rPr lang="en-US" sz="2000">
                <a:latin typeface="Roboto"/>
                <a:ea typeface="+mn-lt"/>
                <a:cs typeface="+mn-lt"/>
              </a:rPr>
              <a:t> </a:t>
            </a:r>
            <a:r>
              <a:rPr lang="en-US" sz="1600">
                <a:latin typeface="Roboto"/>
                <a:ea typeface="+mn-lt"/>
                <a:cs typeface="+mn-lt"/>
              </a:rPr>
              <a:t>(communication principles)</a:t>
            </a:r>
            <a:r>
              <a:rPr lang="en-US" sz="1400">
                <a:latin typeface="Roboto"/>
                <a:ea typeface="+mn-lt"/>
                <a:cs typeface="+mn-lt"/>
              </a:rPr>
              <a:t> </a:t>
            </a:r>
            <a:r>
              <a:rPr lang="en-US" sz="2000" b="1">
                <a:latin typeface="Roboto"/>
                <a:ea typeface="+mn-lt"/>
                <a:cs typeface="+mn-lt"/>
              </a:rPr>
              <a:t>- </a:t>
            </a:r>
            <a:r>
              <a:rPr lang="en-US" sz="2000">
                <a:latin typeface="Roboto"/>
                <a:ea typeface="+mn-lt"/>
                <a:cs typeface="+mn-lt"/>
              </a:rPr>
              <a:t>with Covid-19, face-to-face is not a good method. However, tools such as GitHub and discord make communication better than in person. </a:t>
            </a:r>
          </a:p>
          <a:p>
            <a:r>
              <a:rPr lang="en-US" sz="2000">
                <a:latin typeface="Roboto"/>
                <a:ea typeface="+mn-lt"/>
                <a:cs typeface="+mn-lt"/>
              </a:rPr>
              <a:t>For this principle I would agree face to face is beneficial, we just had to change how it works.</a:t>
            </a:r>
            <a:endParaRPr lang="en-US" sz="2000">
              <a:latin typeface="Roboto"/>
              <a:cs typeface="Calibri"/>
            </a:endParaRPr>
          </a:p>
          <a:p>
            <a:endParaRPr lang="en-US" sz="2000">
              <a:latin typeface="Roboto"/>
              <a:cs typeface="Calibri"/>
            </a:endParaRPr>
          </a:p>
          <a:p>
            <a:endParaRPr lang="en-US" sz="3200">
              <a:latin typeface="Roboto"/>
              <a:cs typeface="Calibri"/>
            </a:endParaRPr>
          </a:p>
          <a:p>
            <a:endParaRPr lang="en-US" sz="3200">
              <a:latin typeface="Roboto"/>
              <a:cs typeface="Calibri"/>
            </a:endParaRPr>
          </a:p>
          <a:p>
            <a:endParaRPr lang="en-US" sz="3200">
              <a:latin typeface="Roboto"/>
              <a:cs typeface="Calibri"/>
            </a:endParaRPr>
          </a:p>
          <a:p>
            <a:pPr marL="914400" lvl="1" indent="-457200">
              <a:buFont typeface="Arial"/>
              <a:buChar char="•"/>
            </a:pPr>
            <a:endParaRPr lang="en-US" sz="3200">
              <a:latin typeface="Roboto"/>
              <a:cs typeface="Calibri"/>
            </a:endParaRPr>
          </a:p>
        </p:txBody>
      </p:sp>
    </p:spTree>
    <p:extLst>
      <p:ext uri="{BB962C8B-B14F-4D97-AF65-F5344CB8AC3E}">
        <p14:creationId xmlns:p14="http://schemas.microsoft.com/office/powerpoint/2010/main" val="245392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Untitled Help Desk Application (UHDA)</vt:lpstr>
      <vt:lpstr>Goals, Metrics, and Measurements</vt:lpstr>
      <vt:lpstr>Use Case Highlight #1: Password Reset/Email Notification Integration</vt:lpstr>
      <vt:lpstr>Use Case Highlight #2: Slack Integration</vt:lpstr>
      <vt:lpstr>Use Case Highlight #3:Ticketing display</vt:lpstr>
      <vt:lpstr>Project Planning And Issues</vt:lpstr>
      <vt:lpstr>Testing And Tooling</vt:lpstr>
      <vt:lpstr>Group Participation / Working In Groups</vt:lpstr>
      <vt:lpstr>Lessons Learned</vt:lpstr>
      <vt:lpstr>Course Relevancy And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2020-12-04T18:46:24Z</dcterms:created>
  <dcterms:modified xsi:type="dcterms:W3CDTF">2020-12-07T00:22:23Z</dcterms:modified>
</cp:coreProperties>
</file>