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99" r:id="rId34"/>
    <p:sldId id="300" r:id="rId35"/>
    <p:sldId id="289" r:id="rId36"/>
    <p:sldId id="291" r:id="rId37"/>
    <p:sldId id="290" r:id="rId38"/>
    <p:sldId id="292" r:id="rId39"/>
    <p:sldId id="293" r:id="rId40"/>
    <p:sldId id="294" r:id="rId41"/>
    <p:sldId id="295" r:id="rId42"/>
    <p:sldId id="296" r:id="rId43"/>
    <p:sldId id="297" r:id="rId44"/>
    <p:sldId id="298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58401DAE-56BD-4D24-93A2-B0394555CAC3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Installing R" id="{5CF96949-D95E-402A-A0F1-8A3E68A262C6}">
          <p14:sldIdLst>
            <p14:sldId id="264"/>
            <p14:sldId id="265"/>
            <p14:sldId id="266"/>
            <p14:sldId id="267"/>
          </p14:sldIdLst>
        </p14:section>
        <p14:section name="Installing RStudio" id="{694F1A40-A803-4FF1-AD3A-65A440421745}">
          <p14:sldIdLst>
            <p14:sldId id="268"/>
            <p14:sldId id="269"/>
            <p14:sldId id="270"/>
            <p14:sldId id="271"/>
            <p14:sldId id="272"/>
          </p14:sldIdLst>
        </p14:section>
        <p14:section name="Optional Tweaks" id="{EB1E4C41-6A93-4F74-A4AA-5A46459307DA}">
          <p14:sldIdLst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Navigating RStudio" id="{47935C63-51D9-4EDA-A474-1F06632FD152}">
          <p14:sldIdLst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Using R As A Beginner" id="{6ECED3A5-20CD-4295-8F25-8EB6A2C43234}">
          <p14:sldIdLst>
            <p14:sldId id="299"/>
            <p14:sldId id="300"/>
          </p14:sldIdLst>
        </p14:section>
        <p14:section name="Learning Resources" id="{0C5CF0F4-B8AF-4420-A22F-40F9D1095C09}">
          <p14:sldIdLst>
            <p14:sldId id="289"/>
            <p14:sldId id="291"/>
            <p14:sldId id="290"/>
            <p14:sldId id="292"/>
            <p14:sldId id="293"/>
            <p14:sldId id="294"/>
            <p14:sldId id="295"/>
          </p14:sldIdLst>
        </p14:section>
        <p14:section name="Conclusions" id="{E1D81934-F4C4-414E-9BB7-8C8EAA051E15}">
          <p14:sldIdLst>
            <p14:sldId id="296"/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2E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svg"/><Relationship Id="rId1" Type="http://schemas.openxmlformats.org/officeDocument/2006/relationships/image" Target="../media/image12.png"/><Relationship Id="rId6" Type="http://schemas.openxmlformats.org/officeDocument/2006/relationships/image" Target="../media/image11.svg"/><Relationship Id="rId5" Type="http://schemas.openxmlformats.org/officeDocument/2006/relationships/image" Target="../media/image14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8CD361-0CCC-4371-A858-6976DDAD38C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B776AF9-C4C0-4AB1-A252-A8E6C53CAC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Very excited when I heard about the R Users Group</a:t>
          </a:r>
        </a:p>
      </dgm:t>
    </dgm:pt>
    <dgm:pt modelId="{74EFE43B-B158-4E7B-AAD3-850721F9AD13}" type="parTrans" cxnId="{B0D57514-9E77-46B2-AF56-0EEFE91E746D}">
      <dgm:prSet/>
      <dgm:spPr/>
      <dgm:t>
        <a:bodyPr/>
        <a:lstStyle/>
        <a:p>
          <a:endParaRPr lang="en-US"/>
        </a:p>
      </dgm:t>
    </dgm:pt>
    <dgm:pt modelId="{7845A32A-B2EC-47AE-BD36-45F4B527A937}" type="sibTrans" cxnId="{B0D57514-9E77-46B2-AF56-0EEFE91E746D}">
      <dgm:prSet/>
      <dgm:spPr/>
      <dgm:t>
        <a:bodyPr/>
        <a:lstStyle/>
        <a:p>
          <a:endParaRPr lang="en-US"/>
        </a:p>
      </dgm:t>
    </dgm:pt>
    <dgm:pt modelId="{045D0CCE-5ADF-41DF-AE7C-F60CB820B1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Those unfamiliar could feel uncomfortable or intimidated</a:t>
          </a:r>
          <a:endParaRPr lang="en-US" dirty="0"/>
        </a:p>
      </dgm:t>
    </dgm:pt>
    <dgm:pt modelId="{B2EF6486-6C14-4B9C-8788-A84B0E06230D}" type="parTrans" cxnId="{D4BD7F5E-C255-48CC-8C5A-F13F53DAA8E1}">
      <dgm:prSet/>
      <dgm:spPr/>
      <dgm:t>
        <a:bodyPr/>
        <a:lstStyle/>
        <a:p>
          <a:endParaRPr lang="en-US"/>
        </a:p>
      </dgm:t>
    </dgm:pt>
    <dgm:pt modelId="{76F5DACC-B409-4853-9ED0-DBE3CB8899FB}" type="sibTrans" cxnId="{D4BD7F5E-C255-48CC-8C5A-F13F53DAA8E1}">
      <dgm:prSet/>
      <dgm:spPr/>
      <dgm:t>
        <a:bodyPr/>
        <a:lstStyle/>
        <a:p>
          <a:endParaRPr lang="en-US"/>
        </a:p>
      </dgm:t>
    </dgm:pt>
    <dgm:pt modelId="{F0AD9F99-5ECA-4DA9-8180-6169C8B65A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Wanted to </a:t>
          </a:r>
          <a:r>
            <a:rPr lang="en-US" b="1" dirty="0"/>
            <a:t>“bridge the gap”</a:t>
          </a:r>
          <a:r>
            <a:rPr lang="en-US" dirty="0"/>
            <a:t> for newcomers and </a:t>
          </a:r>
          <a:r>
            <a:rPr lang="en-US" b="1" dirty="0"/>
            <a:t>ease any doubts</a:t>
          </a:r>
          <a:endParaRPr lang="en-US" dirty="0"/>
        </a:p>
      </dgm:t>
    </dgm:pt>
    <dgm:pt modelId="{621E5F4F-008F-45E7-8194-B587FBACD3FC}" type="parTrans" cxnId="{7E6DA3BB-7F19-4B46-B0D2-AAAF960E4E26}">
      <dgm:prSet/>
      <dgm:spPr/>
      <dgm:t>
        <a:bodyPr/>
        <a:lstStyle/>
        <a:p>
          <a:endParaRPr lang="en-US"/>
        </a:p>
      </dgm:t>
    </dgm:pt>
    <dgm:pt modelId="{B11CA0C6-5227-4424-9930-9A1FF3BB07CA}" type="sibTrans" cxnId="{7E6DA3BB-7F19-4B46-B0D2-AAAF960E4E26}">
      <dgm:prSet/>
      <dgm:spPr/>
      <dgm:t>
        <a:bodyPr/>
        <a:lstStyle/>
        <a:p>
          <a:endParaRPr lang="en-US"/>
        </a:p>
      </dgm:t>
    </dgm:pt>
    <dgm:pt modelId="{5DED75C6-0E74-44DD-9A81-4B3277A51D3F}" type="pres">
      <dgm:prSet presAssocID="{BE8CD361-0CCC-4371-A858-6976DDAD38CA}" presName="root" presStyleCnt="0">
        <dgm:presLayoutVars>
          <dgm:dir/>
          <dgm:resizeHandles val="exact"/>
        </dgm:presLayoutVars>
      </dgm:prSet>
      <dgm:spPr/>
    </dgm:pt>
    <dgm:pt modelId="{1B9733F2-4317-4021-98C5-C232712F9890}" type="pres">
      <dgm:prSet presAssocID="{4B776AF9-C4C0-4AB1-A252-A8E6C53CAC2B}" presName="compNode" presStyleCnt="0"/>
      <dgm:spPr/>
    </dgm:pt>
    <dgm:pt modelId="{B80ECDAB-79B7-4375-B7D9-B5DB6F026A20}" type="pres">
      <dgm:prSet presAssocID="{4B776AF9-C4C0-4AB1-A252-A8E6C53CAC2B}" presName="bgRect" presStyleLbl="bgShp" presStyleIdx="0" presStyleCnt="3"/>
      <dgm:spPr/>
    </dgm:pt>
    <dgm:pt modelId="{16AA8977-C673-4D11-862F-8A899AB67B9E}" type="pres">
      <dgm:prSet presAssocID="{4B776AF9-C4C0-4AB1-A252-A8E6C53CAC2B}" presName="iconRect" presStyleLbl="node1" presStyleIdx="0" presStyleCnt="3" custLinFactNeighborX="958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0DE7CEC8-A0A2-4AB3-89B3-531BFF24D00A}" type="pres">
      <dgm:prSet presAssocID="{4B776AF9-C4C0-4AB1-A252-A8E6C53CAC2B}" presName="spaceRect" presStyleCnt="0"/>
      <dgm:spPr/>
    </dgm:pt>
    <dgm:pt modelId="{DE4D5293-1B00-4F4D-8DEA-DDE11EA1F089}" type="pres">
      <dgm:prSet presAssocID="{4B776AF9-C4C0-4AB1-A252-A8E6C53CAC2B}" presName="parTx" presStyleLbl="revTx" presStyleIdx="0" presStyleCnt="3">
        <dgm:presLayoutVars>
          <dgm:chMax val="0"/>
          <dgm:chPref val="0"/>
        </dgm:presLayoutVars>
      </dgm:prSet>
      <dgm:spPr/>
    </dgm:pt>
    <dgm:pt modelId="{2B0B39E8-D4EA-49C8-A53C-50243233DB1E}" type="pres">
      <dgm:prSet presAssocID="{7845A32A-B2EC-47AE-BD36-45F4B527A937}" presName="sibTrans" presStyleCnt="0"/>
      <dgm:spPr/>
    </dgm:pt>
    <dgm:pt modelId="{24779C86-6D6E-4003-8F45-BA9718A7BF52}" type="pres">
      <dgm:prSet presAssocID="{045D0CCE-5ADF-41DF-AE7C-F60CB820B1D7}" presName="compNode" presStyleCnt="0"/>
      <dgm:spPr/>
    </dgm:pt>
    <dgm:pt modelId="{5F29A422-2BE8-4C8E-892C-C32B7689A5C8}" type="pres">
      <dgm:prSet presAssocID="{045D0CCE-5ADF-41DF-AE7C-F60CB820B1D7}" presName="bgRect" presStyleLbl="bgShp" presStyleIdx="1" presStyleCnt="3" custLinFactNeighborX="-5068"/>
      <dgm:spPr/>
    </dgm:pt>
    <dgm:pt modelId="{B0B37F58-059C-416F-82C8-4703BB10D0B7}" type="pres">
      <dgm:prSet presAssocID="{045D0CCE-5ADF-41DF-AE7C-F60CB820B1D7}" presName="iconRect" presStyleLbl="node1" presStyleIdx="1" presStyleCnt="3" custLinFactNeighborX="958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used Person"/>
        </a:ext>
      </dgm:extLst>
    </dgm:pt>
    <dgm:pt modelId="{74FC7C9B-80DE-4F02-9CC8-248406DDF7AF}" type="pres">
      <dgm:prSet presAssocID="{045D0CCE-5ADF-41DF-AE7C-F60CB820B1D7}" presName="spaceRect" presStyleCnt="0"/>
      <dgm:spPr/>
    </dgm:pt>
    <dgm:pt modelId="{1F3EAE4B-8C9A-4C07-B210-3F72BC6E14D7}" type="pres">
      <dgm:prSet presAssocID="{045D0CCE-5ADF-41DF-AE7C-F60CB820B1D7}" presName="parTx" presStyleLbl="revTx" presStyleIdx="1" presStyleCnt="3" custScaleX="101642" custLinFactNeighborX="2883">
        <dgm:presLayoutVars>
          <dgm:chMax val="0"/>
          <dgm:chPref val="0"/>
        </dgm:presLayoutVars>
      </dgm:prSet>
      <dgm:spPr/>
    </dgm:pt>
    <dgm:pt modelId="{A68978B1-FF70-43E6-872B-2FFDA6744A71}" type="pres">
      <dgm:prSet presAssocID="{76F5DACC-B409-4853-9ED0-DBE3CB8899FB}" presName="sibTrans" presStyleCnt="0"/>
      <dgm:spPr/>
    </dgm:pt>
    <dgm:pt modelId="{F5D3B069-65B5-430F-BB9A-C6549E6995EB}" type="pres">
      <dgm:prSet presAssocID="{F0AD9F99-5ECA-4DA9-8180-6169C8B65AD0}" presName="compNode" presStyleCnt="0"/>
      <dgm:spPr/>
    </dgm:pt>
    <dgm:pt modelId="{7DEF3716-A2C2-4FC6-A1D9-5D66FE25CE68}" type="pres">
      <dgm:prSet presAssocID="{F0AD9F99-5ECA-4DA9-8180-6169C8B65AD0}" presName="bgRect" presStyleLbl="bgShp" presStyleIdx="2" presStyleCnt="3"/>
      <dgm:spPr/>
    </dgm:pt>
    <dgm:pt modelId="{E1774B63-EAC8-4C74-8141-0A6B9CB153A4}" type="pres">
      <dgm:prSet presAssocID="{F0AD9F99-5ECA-4DA9-8180-6169C8B65AD0}" presName="iconRect" presStyleLbl="node1" presStyleIdx="2" presStyleCnt="3" custLinFactNeighborX="958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BBE705D6-C7D9-49A9-A3A6-CF45D167CDC8}" type="pres">
      <dgm:prSet presAssocID="{F0AD9F99-5ECA-4DA9-8180-6169C8B65AD0}" presName="spaceRect" presStyleCnt="0"/>
      <dgm:spPr/>
    </dgm:pt>
    <dgm:pt modelId="{D89A0C25-6D52-4262-85AA-B319B576DBED}" type="pres">
      <dgm:prSet presAssocID="{F0AD9F99-5ECA-4DA9-8180-6169C8B65AD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F765214-4AF6-4E9B-BB0F-074A5D9ACD56}" type="presOf" srcId="{4B776AF9-C4C0-4AB1-A252-A8E6C53CAC2B}" destId="{DE4D5293-1B00-4F4D-8DEA-DDE11EA1F089}" srcOrd="0" destOrd="0" presId="urn:microsoft.com/office/officeart/2018/2/layout/IconVerticalSolidList"/>
    <dgm:cxn modelId="{B0D57514-9E77-46B2-AF56-0EEFE91E746D}" srcId="{BE8CD361-0CCC-4371-A858-6976DDAD38CA}" destId="{4B776AF9-C4C0-4AB1-A252-A8E6C53CAC2B}" srcOrd="0" destOrd="0" parTransId="{74EFE43B-B158-4E7B-AAD3-850721F9AD13}" sibTransId="{7845A32A-B2EC-47AE-BD36-45F4B527A937}"/>
    <dgm:cxn modelId="{4DAA8137-F577-4D24-B887-781DB6F1C8C8}" type="presOf" srcId="{BE8CD361-0CCC-4371-A858-6976DDAD38CA}" destId="{5DED75C6-0E74-44DD-9A81-4B3277A51D3F}" srcOrd="0" destOrd="0" presId="urn:microsoft.com/office/officeart/2018/2/layout/IconVerticalSolidList"/>
    <dgm:cxn modelId="{D4BD7F5E-C255-48CC-8C5A-F13F53DAA8E1}" srcId="{BE8CD361-0CCC-4371-A858-6976DDAD38CA}" destId="{045D0CCE-5ADF-41DF-AE7C-F60CB820B1D7}" srcOrd="1" destOrd="0" parTransId="{B2EF6486-6C14-4B9C-8788-A84B0E06230D}" sibTransId="{76F5DACC-B409-4853-9ED0-DBE3CB8899FB}"/>
    <dgm:cxn modelId="{05386952-8194-4800-9E84-167FF234603D}" type="presOf" srcId="{F0AD9F99-5ECA-4DA9-8180-6169C8B65AD0}" destId="{D89A0C25-6D52-4262-85AA-B319B576DBED}" srcOrd="0" destOrd="0" presId="urn:microsoft.com/office/officeart/2018/2/layout/IconVerticalSolidList"/>
    <dgm:cxn modelId="{7E6DA3BB-7F19-4B46-B0D2-AAAF960E4E26}" srcId="{BE8CD361-0CCC-4371-A858-6976DDAD38CA}" destId="{F0AD9F99-5ECA-4DA9-8180-6169C8B65AD0}" srcOrd="2" destOrd="0" parTransId="{621E5F4F-008F-45E7-8194-B587FBACD3FC}" sibTransId="{B11CA0C6-5227-4424-9930-9A1FF3BB07CA}"/>
    <dgm:cxn modelId="{DB655FCE-1525-419E-87C3-CC3A0B7C56CA}" type="presOf" srcId="{045D0CCE-5ADF-41DF-AE7C-F60CB820B1D7}" destId="{1F3EAE4B-8C9A-4C07-B210-3F72BC6E14D7}" srcOrd="0" destOrd="0" presId="urn:microsoft.com/office/officeart/2018/2/layout/IconVerticalSolidList"/>
    <dgm:cxn modelId="{C997CAB2-0D88-45CF-891E-08670F8BE2C9}" type="presParOf" srcId="{5DED75C6-0E74-44DD-9A81-4B3277A51D3F}" destId="{1B9733F2-4317-4021-98C5-C232712F9890}" srcOrd="0" destOrd="0" presId="urn:microsoft.com/office/officeart/2018/2/layout/IconVerticalSolidList"/>
    <dgm:cxn modelId="{27422A4E-7F27-4322-94DF-DDE2A5465FFF}" type="presParOf" srcId="{1B9733F2-4317-4021-98C5-C232712F9890}" destId="{B80ECDAB-79B7-4375-B7D9-B5DB6F026A20}" srcOrd="0" destOrd="0" presId="urn:microsoft.com/office/officeart/2018/2/layout/IconVerticalSolidList"/>
    <dgm:cxn modelId="{9B62F8AF-6F5C-44EB-B3AB-BB48639D7FCA}" type="presParOf" srcId="{1B9733F2-4317-4021-98C5-C232712F9890}" destId="{16AA8977-C673-4D11-862F-8A899AB67B9E}" srcOrd="1" destOrd="0" presId="urn:microsoft.com/office/officeart/2018/2/layout/IconVerticalSolidList"/>
    <dgm:cxn modelId="{EE647C7A-3FFD-4DF3-8ADE-E46E7018A4C3}" type="presParOf" srcId="{1B9733F2-4317-4021-98C5-C232712F9890}" destId="{0DE7CEC8-A0A2-4AB3-89B3-531BFF24D00A}" srcOrd="2" destOrd="0" presId="urn:microsoft.com/office/officeart/2018/2/layout/IconVerticalSolidList"/>
    <dgm:cxn modelId="{C9960004-893A-41C5-BDFF-C92AD1874B05}" type="presParOf" srcId="{1B9733F2-4317-4021-98C5-C232712F9890}" destId="{DE4D5293-1B00-4F4D-8DEA-DDE11EA1F089}" srcOrd="3" destOrd="0" presId="urn:microsoft.com/office/officeart/2018/2/layout/IconVerticalSolidList"/>
    <dgm:cxn modelId="{8BB5FB30-ECBC-480C-B4D0-9329E3451516}" type="presParOf" srcId="{5DED75C6-0E74-44DD-9A81-4B3277A51D3F}" destId="{2B0B39E8-D4EA-49C8-A53C-50243233DB1E}" srcOrd="1" destOrd="0" presId="urn:microsoft.com/office/officeart/2018/2/layout/IconVerticalSolidList"/>
    <dgm:cxn modelId="{88419D55-30B8-4F87-A290-C90B517AC7AD}" type="presParOf" srcId="{5DED75C6-0E74-44DD-9A81-4B3277A51D3F}" destId="{24779C86-6D6E-4003-8F45-BA9718A7BF52}" srcOrd="2" destOrd="0" presId="urn:microsoft.com/office/officeart/2018/2/layout/IconVerticalSolidList"/>
    <dgm:cxn modelId="{A891B5C1-2A69-4F35-9501-E0B6D3835FBB}" type="presParOf" srcId="{24779C86-6D6E-4003-8F45-BA9718A7BF52}" destId="{5F29A422-2BE8-4C8E-892C-C32B7689A5C8}" srcOrd="0" destOrd="0" presId="urn:microsoft.com/office/officeart/2018/2/layout/IconVerticalSolidList"/>
    <dgm:cxn modelId="{008108E9-2990-450A-BDC1-C6F93754B0B1}" type="presParOf" srcId="{24779C86-6D6E-4003-8F45-BA9718A7BF52}" destId="{B0B37F58-059C-416F-82C8-4703BB10D0B7}" srcOrd="1" destOrd="0" presId="urn:microsoft.com/office/officeart/2018/2/layout/IconVerticalSolidList"/>
    <dgm:cxn modelId="{AA722C37-F824-49CB-A8F4-44EB7E3149E5}" type="presParOf" srcId="{24779C86-6D6E-4003-8F45-BA9718A7BF52}" destId="{74FC7C9B-80DE-4F02-9CC8-248406DDF7AF}" srcOrd="2" destOrd="0" presId="urn:microsoft.com/office/officeart/2018/2/layout/IconVerticalSolidList"/>
    <dgm:cxn modelId="{169B8995-D120-4D0B-BF4E-EE1944BBF159}" type="presParOf" srcId="{24779C86-6D6E-4003-8F45-BA9718A7BF52}" destId="{1F3EAE4B-8C9A-4C07-B210-3F72BC6E14D7}" srcOrd="3" destOrd="0" presId="urn:microsoft.com/office/officeart/2018/2/layout/IconVerticalSolidList"/>
    <dgm:cxn modelId="{17CF9BF5-D44F-4C68-9600-28731D53A7EB}" type="presParOf" srcId="{5DED75C6-0E74-44DD-9A81-4B3277A51D3F}" destId="{A68978B1-FF70-43E6-872B-2FFDA6744A71}" srcOrd="3" destOrd="0" presId="urn:microsoft.com/office/officeart/2018/2/layout/IconVerticalSolidList"/>
    <dgm:cxn modelId="{E65323B6-CFF3-4D37-A00A-28B1C1AE575A}" type="presParOf" srcId="{5DED75C6-0E74-44DD-9A81-4B3277A51D3F}" destId="{F5D3B069-65B5-430F-BB9A-C6549E6995EB}" srcOrd="4" destOrd="0" presId="urn:microsoft.com/office/officeart/2018/2/layout/IconVerticalSolidList"/>
    <dgm:cxn modelId="{2E2E91B1-41B8-4326-B86B-5244BFDAFE52}" type="presParOf" srcId="{F5D3B069-65B5-430F-BB9A-C6549E6995EB}" destId="{7DEF3716-A2C2-4FC6-A1D9-5D66FE25CE68}" srcOrd="0" destOrd="0" presId="urn:microsoft.com/office/officeart/2018/2/layout/IconVerticalSolidList"/>
    <dgm:cxn modelId="{30A29641-65D1-4FBF-98E5-FA5FB2301153}" type="presParOf" srcId="{F5D3B069-65B5-430F-BB9A-C6549E6995EB}" destId="{E1774B63-EAC8-4C74-8141-0A6B9CB153A4}" srcOrd="1" destOrd="0" presId="urn:microsoft.com/office/officeart/2018/2/layout/IconVerticalSolidList"/>
    <dgm:cxn modelId="{8EC7AC1B-FBCF-4F84-96CA-F60DAA20C7A4}" type="presParOf" srcId="{F5D3B069-65B5-430F-BB9A-C6549E6995EB}" destId="{BBE705D6-C7D9-49A9-A3A6-CF45D167CDC8}" srcOrd="2" destOrd="0" presId="urn:microsoft.com/office/officeart/2018/2/layout/IconVerticalSolidList"/>
    <dgm:cxn modelId="{0BAB92A1-76CB-4CD3-BF58-78F69143F433}" type="presParOf" srcId="{F5D3B069-65B5-430F-BB9A-C6549E6995EB}" destId="{D89A0C25-6D52-4262-85AA-B319B576DBE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0ECDAB-79B7-4375-B7D9-B5DB6F026A20}">
      <dsp:nvSpPr>
        <dsp:cNvPr id="0" name=""/>
        <dsp:cNvSpPr/>
      </dsp:nvSpPr>
      <dsp:spPr>
        <a:xfrm>
          <a:off x="-16697" y="8635"/>
          <a:ext cx="6290226" cy="15515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AA8977-C673-4D11-862F-8A899AB67B9E}">
      <dsp:nvSpPr>
        <dsp:cNvPr id="0" name=""/>
        <dsp:cNvSpPr/>
      </dsp:nvSpPr>
      <dsp:spPr>
        <a:xfrm>
          <a:off x="534402" y="357737"/>
          <a:ext cx="853360" cy="8533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D5293-1B00-4F4D-8DEA-DDE11EA1F089}">
      <dsp:nvSpPr>
        <dsp:cNvPr id="0" name=""/>
        <dsp:cNvSpPr/>
      </dsp:nvSpPr>
      <dsp:spPr>
        <a:xfrm>
          <a:off x="1775358" y="8635"/>
          <a:ext cx="4494664" cy="1551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207" tIns="164207" rIns="164207" bIns="16420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Very excited when I heard about the R Users Group</a:t>
          </a:r>
        </a:p>
      </dsp:txBody>
      <dsp:txXfrm>
        <a:off x="1775358" y="8635"/>
        <a:ext cx="4494664" cy="1551564"/>
      </dsp:txXfrm>
    </dsp:sp>
    <dsp:sp modelId="{5F29A422-2BE8-4C8E-892C-C32B7689A5C8}">
      <dsp:nvSpPr>
        <dsp:cNvPr id="0" name=""/>
        <dsp:cNvSpPr/>
      </dsp:nvSpPr>
      <dsp:spPr>
        <a:xfrm>
          <a:off x="-16697" y="1948090"/>
          <a:ext cx="6290226" cy="155156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B37F58-059C-416F-82C8-4703BB10D0B7}">
      <dsp:nvSpPr>
        <dsp:cNvPr id="0" name=""/>
        <dsp:cNvSpPr/>
      </dsp:nvSpPr>
      <dsp:spPr>
        <a:xfrm>
          <a:off x="534402" y="2297192"/>
          <a:ext cx="853360" cy="8533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3EAE4B-8C9A-4C07-B210-3F72BC6E14D7}">
      <dsp:nvSpPr>
        <dsp:cNvPr id="0" name=""/>
        <dsp:cNvSpPr/>
      </dsp:nvSpPr>
      <dsp:spPr>
        <a:xfrm>
          <a:off x="1738457" y="1948090"/>
          <a:ext cx="4568466" cy="1551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207" tIns="164207" rIns="164207" bIns="16420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 dirty="0"/>
            <a:t>Those unfamiliar could feel uncomfortable or intimidated</a:t>
          </a:r>
          <a:endParaRPr lang="en-US" sz="2500" kern="1200" dirty="0"/>
        </a:p>
      </dsp:txBody>
      <dsp:txXfrm>
        <a:off x="1738457" y="1948090"/>
        <a:ext cx="4568466" cy="1551564"/>
      </dsp:txXfrm>
    </dsp:sp>
    <dsp:sp modelId="{7DEF3716-A2C2-4FC6-A1D9-5D66FE25CE68}">
      <dsp:nvSpPr>
        <dsp:cNvPr id="0" name=""/>
        <dsp:cNvSpPr/>
      </dsp:nvSpPr>
      <dsp:spPr>
        <a:xfrm>
          <a:off x="-16697" y="3887545"/>
          <a:ext cx="6290226" cy="15515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774B63-EAC8-4C74-8141-0A6B9CB153A4}">
      <dsp:nvSpPr>
        <dsp:cNvPr id="0" name=""/>
        <dsp:cNvSpPr/>
      </dsp:nvSpPr>
      <dsp:spPr>
        <a:xfrm>
          <a:off x="534402" y="4236647"/>
          <a:ext cx="853360" cy="8533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9A0C25-6D52-4262-85AA-B319B576DBED}">
      <dsp:nvSpPr>
        <dsp:cNvPr id="0" name=""/>
        <dsp:cNvSpPr/>
      </dsp:nvSpPr>
      <dsp:spPr>
        <a:xfrm>
          <a:off x="1775358" y="3887545"/>
          <a:ext cx="4494664" cy="1551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207" tIns="164207" rIns="164207" bIns="16420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Wanted to </a:t>
          </a:r>
          <a:r>
            <a:rPr lang="en-US" sz="2500" b="1" kern="1200" dirty="0"/>
            <a:t>“bridge the gap”</a:t>
          </a:r>
          <a:r>
            <a:rPr lang="en-US" sz="2500" kern="1200" dirty="0"/>
            <a:t> for newcomers and </a:t>
          </a:r>
          <a:r>
            <a:rPr lang="en-US" sz="2500" b="1" kern="1200" dirty="0"/>
            <a:t>ease any doubts</a:t>
          </a:r>
          <a:endParaRPr lang="en-US" sz="2500" kern="1200" dirty="0"/>
        </a:p>
      </dsp:txBody>
      <dsp:txXfrm>
        <a:off x="1775358" y="3887545"/>
        <a:ext cx="4494664" cy="15515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D291B17-9318-49DB-B28B-6E5994AE9581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911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24209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291B17-9318-49DB-B28B-6E5994AE9581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2045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291B17-9318-49DB-B28B-6E5994AE9581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208319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291B17-9318-49DB-B28B-6E5994AE9581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28404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77685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62372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968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291B17-9318-49DB-B28B-6E5994AE9581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408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047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2497495-0637-405E-AE64-5CC7506D51F5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143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875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365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95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36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543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067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9443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rstudio.com/products/rstudio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blog.rstudio.com/2019/03/14/rstudio-1-2-jobs/" TargetMode="Externa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swirlstats.com/students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r-programming" TargetMode="External"/><Relationship Id="rId2" Type="http://schemas.openxmlformats.org/officeDocument/2006/relationships/hyperlink" Target="https://learner.coursera.help/hc/en-us/articles/209818613-Enrollment-options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r4ds.had.co.nz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derekogle.com/IFAR/supplements/installations/InstallRStudioWin.html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cran.rstudio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769D1-24D1-4B31-A7C1-2BC9CEE77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1883" y="2392218"/>
            <a:ext cx="4708235" cy="10367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Intro to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F91149-050C-45E3-854A-15120A17B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80888" y="3428999"/>
            <a:ext cx="6230224" cy="1203449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FFFFFF">
                    <a:alpha val="75000"/>
                  </a:srgbClr>
                </a:solidFill>
              </a:rPr>
              <a:t>Or, “How I Learned to Stop Worrying and Love the R”</a:t>
            </a:r>
          </a:p>
          <a:p>
            <a:pPr algn="ctr">
              <a:lnSpc>
                <a:spcPct val="100000"/>
              </a:lnSpc>
            </a:pPr>
            <a:endParaRPr lang="en-US" sz="1800" dirty="0">
              <a:solidFill>
                <a:srgbClr val="FFFFFF">
                  <a:alpha val="75000"/>
                </a:srgbClr>
              </a:solidFill>
            </a:endParaRPr>
          </a:p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rgbClr val="FFFFFF">
                    <a:alpha val="75000"/>
                  </a:srgbClr>
                </a:solidFill>
              </a:rPr>
              <a:t>Jacob Steele</a:t>
            </a:r>
          </a:p>
        </p:txBody>
      </p:sp>
    </p:spTree>
    <p:extLst>
      <p:ext uri="{BB962C8B-B14F-4D97-AF65-F5344CB8AC3E}">
        <p14:creationId xmlns:p14="http://schemas.microsoft.com/office/powerpoint/2010/main" val="1545752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A60DC-8FB7-4409-A87B-8501A9F2B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26CAF-1A74-45FA-A361-8898EBDBB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51661"/>
            <a:ext cx="10820400" cy="54132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/>
              <a:t>Select “Download”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79189E-2A21-4D35-974B-7E39695863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1768" y="2392981"/>
            <a:ext cx="11259233" cy="340757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FAA7B96-473D-4294-89D8-1C90EB2E0CF7}"/>
              </a:ext>
            </a:extLst>
          </p:cNvPr>
          <p:cNvSpPr/>
          <p:nvPr/>
        </p:nvSpPr>
        <p:spPr>
          <a:xfrm>
            <a:off x="3943350" y="2934301"/>
            <a:ext cx="3629025" cy="2667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57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A60DC-8FB7-4409-A87B-8501A9F2B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26CAF-1A74-45FA-A361-8898EBDBB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51661"/>
            <a:ext cx="10820400" cy="54132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/>
              <a:t>Proceed through installer… (I suggest no desktop shortcut)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0DE825-907A-429F-897A-F2F4B828E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512" y="2433287"/>
            <a:ext cx="47529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73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A60DC-8FB7-4409-A87B-8501A9F2B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R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26CAF-1A74-45FA-A361-8898EBDBB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10820400" cy="7165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/>
              <a:t>Download R Studio Desktop “Open Source Edition” from </a:t>
            </a:r>
            <a:r>
              <a:rPr lang="en-US" dirty="0">
                <a:hlinkClick r:id="rId2"/>
              </a:rPr>
              <a:t>https://rstudio.com/products/rstudio/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BAC4CA-D82B-4A40-8285-E39E582376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52787" y="2399068"/>
            <a:ext cx="5686425" cy="41319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FAA7B96-473D-4294-89D8-1C90EB2E0CF7}"/>
              </a:ext>
            </a:extLst>
          </p:cNvPr>
          <p:cNvSpPr/>
          <p:nvPr/>
        </p:nvSpPr>
        <p:spPr>
          <a:xfrm>
            <a:off x="3924300" y="5181600"/>
            <a:ext cx="2124075" cy="123825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02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A60DC-8FB7-4409-A87B-8501A9F2B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R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26CAF-1A74-45FA-A361-8898EBDBB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10820400" cy="7165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/>
              <a:t>Select “Download RStudio Desktop” in the “Open Source Edition” column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07AE50-0904-4A4E-8F21-69F64D999F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24200" y="2390609"/>
            <a:ext cx="5848350" cy="429923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FAA7B96-473D-4294-89D8-1C90EB2E0CF7}"/>
              </a:ext>
            </a:extLst>
          </p:cNvPr>
          <p:cNvSpPr/>
          <p:nvPr/>
        </p:nvSpPr>
        <p:spPr>
          <a:xfrm>
            <a:off x="4152899" y="6067424"/>
            <a:ext cx="1504951" cy="35242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60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A60DC-8FB7-4409-A87B-8501A9F2B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R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26CAF-1A74-45FA-A361-8898EBDBB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10820400" cy="7165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/>
              <a:t>Select “Download” in the “Free” column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E6BEA3-16AA-4433-80D7-E6BE46BDDB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55658" y="2286000"/>
            <a:ext cx="5080684" cy="4444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FAA7B96-473D-4294-89D8-1C90EB2E0CF7}"/>
              </a:ext>
            </a:extLst>
          </p:cNvPr>
          <p:cNvSpPr/>
          <p:nvPr/>
        </p:nvSpPr>
        <p:spPr>
          <a:xfrm>
            <a:off x="4610100" y="6253162"/>
            <a:ext cx="971550" cy="35242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88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A60DC-8FB7-4409-A87B-8501A9F2B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R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26CAF-1A74-45FA-A361-8898EBDBB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10820400" cy="7165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/>
              <a:t>Click the download button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4498AA-6ECF-4984-AEA2-F4A10296D8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7584" y="2392981"/>
            <a:ext cx="8936832" cy="26479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FAA7B96-473D-4294-89D8-1C90EB2E0CF7}"/>
              </a:ext>
            </a:extLst>
          </p:cNvPr>
          <p:cNvSpPr/>
          <p:nvPr/>
        </p:nvSpPr>
        <p:spPr>
          <a:xfrm>
            <a:off x="1733551" y="4133850"/>
            <a:ext cx="2981324" cy="59054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79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A60DC-8FB7-4409-A87B-8501A9F2B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R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26CAF-1A74-45FA-A361-8898EBDBB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10820400" cy="7165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/>
              <a:t>Proceed through the installer. (I recommend making a desktop shortcut)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7DF759-F401-42A7-9730-86B894539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512" y="2392981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72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F9D02-E58E-473A-852B-3B37641FC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Tweaks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BF8B8-569F-4CA8-BA83-A3D05D8FB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00" y="2194560"/>
            <a:ext cx="5575300" cy="4024125"/>
          </a:xfrm>
        </p:spPr>
        <p:txBody>
          <a:bodyPr>
            <a:normAutofit/>
          </a:bodyPr>
          <a:lstStyle/>
          <a:p>
            <a:r>
              <a:rPr lang="en-US" sz="3200" dirty="0"/>
              <a:t>Can get started using RStudio as-is, but there are small options I suggest changing for quality of life</a:t>
            </a:r>
          </a:p>
          <a:p>
            <a:r>
              <a:rPr lang="en-US" sz="3200" dirty="0"/>
              <a:t>Open RStudio, select the Tools drop-down menu at the top, then click “Global Options”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96CF16-57E6-479F-ABA4-7F83ECBA72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999" y="2194560"/>
            <a:ext cx="5833341" cy="2984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84C88C5-4299-4E8D-A6A6-1D3054AC59EC}"/>
              </a:ext>
            </a:extLst>
          </p:cNvPr>
          <p:cNvSpPr/>
          <p:nvPr/>
        </p:nvSpPr>
        <p:spPr>
          <a:xfrm>
            <a:off x="9415220" y="2347992"/>
            <a:ext cx="464949" cy="24022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D80BD4-384D-4F23-9F4C-F8CDBD9A19C0}"/>
              </a:ext>
            </a:extLst>
          </p:cNvPr>
          <p:cNvSpPr/>
          <p:nvPr/>
        </p:nvSpPr>
        <p:spPr>
          <a:xfrm>
            <a:off x="9469464" y="4788975"/>
            <a:ext cx="2316997" cy="24022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65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F9D02-E58E-473A-852B-3B37641FC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Tweaks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BF8B8-569F-4CA8-BA83-A3D05D8FB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00" y="2194560"/>
            <a:ext cx="5575300" cy="4024125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Fresh Start:</a:t>
            </a:r>
          </a:p>
          <a:p>
            <a:pPr lvl="1"/>
            <a:r>
              <a:rPr lang="en-US" sz="3000" dirty="0"/>
              <a:t>In “General” tab (on left)</a:t>
            </a:r>
          </a:p>
          <a:p>
            <a:pPr lvl="1"/>
            <a:r>
              <a:rPr lang="en-US" sz="3000" dirty="0"/>
              <a:t>Deselect: “Restore .</a:t>
            </a:r>
            <a:r>
              <a:rPr lang="en-US" sz="3000" dirty="0" err="1"/>
              <a:t>RData</a:t>
            </a:r>
            <a:r>
              <a:rPr lang="en-US" sz="3000" dirty="0"/>
              <a:t> into workspace at startup”</a:t>
            </a:r>
          </a:p>
          <a:p>
            <a:pPr lvl="1"/>
            <a:r>
              <a:rPr lang="en-US" sz="3000" dirty="0"/>
              <a:t>Change “Save workspace to .</a:t>
            </a:r>
            <a:r>
              <a:rPr lang="en-US" sz="3000" dirty="0" err="1"/>
              <a:t>RData</a:t>
            </a:r>
            <a:r>
              <a:rPr lang="en-US" sz="3000" dirty="0"/>
              <a:t> on exit:” to “Never”</a:t>
            </a:r>
          </a:p>
          <a:p>
            <a:r>
              <a:rPr lang="en-US" sz="3200" dirty="0"/>
              <a:t>Ensures RStudio is ready for anything when you open 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2827B5-A355-49EC-B9F0-88AF49CE3D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97699" y="1767074"/>
            <a:ext cx="4891499" cy="482422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38EB6-0CD0-45E7-85B0-61354D4E043F}"/>
              </a:ext>
            </a:extLst>
          </p:cNvPr>
          <p:cNvSpPr/>
          <p:nvPr/>
        </p:nvSpPr>
        <p:spPr>
          <a:xfrm>
            <a:off x="8166100" y="3971925"/>
            <a:ext cx="2311400" cy="61277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66C91A-A2A6-46EF-BC0D-DE6B964E2F84}"/>
              </a:ext>
            </a:extLst>
          </p:cNvPr>
          <p:cNvSpPr/>
          <p:nvPr/>
        </p:nvSpPr>
        <p:spPr>
          <a:xfrm>
            <a:off x="7048500" y="2054225"/>
            <a:ext cx="1104900" cy="40957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90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F9D02-E58E-473A-852B-3B37641FC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Tweaks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BF8B8-569F-4CA8-BA83-A3D05D8FB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00" y="2194560"/>
            <a:ext cx="5575300" cy="4024125"/>
          </a:xfrm>
        </p:spPr>
        <p:txBody>
          <a:bodyPr>
            <a:normAutofit/>
          </a:bodyPr>
          <a:lstStyle/>
          <a:p>
            <a:r>
              <a:rPr lang="en-US" sz="3200" dirty="0"/>
              <a:t>Code tab on left</a:t>
            </a:r>
          </a:p>
          <a:p>
            <a:pPr lvl="1"/>
            <a:r>
              <a:rPr lang="en-US" sz="3000" dirty="0"/>
              <a:t>Change tab width to 4</a:t>
            </a:r>
          </a:p>
          <a:p>
            <a:pPr lvl="2"/>
            <a:r>
              <a:rPr lang="en-US" sz="2800" dirty="0"/>
              <a:t>Easier to differentiate indentation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68F4B6-8448-44A0-AD31-3248B84AB3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04000" y="1883062"/>
            <a:ext cx="4902200" cy="467033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38EB6-0CD0-45E7-85B0-61354D4E043F}"/>
              </a:ext>
            </a:extLst>
          </p:cNvPr>
          <p:cNvSpPr/>
          <p:nvPr/>
        </p:nvSpPr>
        <p:spPr>
          <a:xfrm>
            <a:off x="7708900" y="2766515"/>
            <a:ext cx="1346200" cy="40957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66C91A-A2A6-46EF-BC0D-DE6B964E2F84}"/>
              </a:ext>
            </a:extLst>
          </p:cNvPr>
          <p:cNvSpPr/>
          <p:nvPr/>
        </p:nvSpPr>
        <p:spPr>
          <a:xfrm>
            <a:off x="6604000" y="2447925"/>
            <a:ext cx="1104900" cy="40957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89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6956C-90C4-407C-906C-53CC9FC25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A6E2D-66DD-4689-B09B-7CD672B58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First learning about R/Programming…</a:t>
            </a:r>
          </a:p>
          <a:p>
            <a:pPr lvl="1"/>
            <a:r>
              <a:rPr lang="en-US" sz="2800" dirty="0"/>
              <a:t>Videos/examples could feel overwhelming</a:t>
            </a:r>
          </a:p>
          <a:p>
            <a:pPr lvl="1"/>
            <a:r>
              <a:rPr lang="en-US" sz="2800" dirty="0"/>
              <a:t>Don’t know the language</a:t>
            </a:r>
          </a:p>
          <a:p>
            <a:pPr lvl="1"/>
            <a:r>
              <a:rPr lang="en-US" sz="2800" dirty="0"/>
              <a:t>Couldn’t think of practical applications</a:t>
            </a:r>
          </a:p>
          <a:p>
            <a:pPr lvl="1"/>
            <a:r>
              <a:rPr lang="en-US" sz="2800" dirty="0"/>
              <a:t>Felt like people had memorized every command</a:t>
            </a:r>
          </a:p>
          <a:p>
            <a:r>
              <a:rPr lang="en-US" sz="2800" b="1" dirty="0"/>
              <a:t>Felt discouraged and held back from utilizing programming as a tool!</a:t>
            </a: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6C9EFED6-1475-4A5B-846A-F82A933FC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47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F9D02-E58E-473A-852B-3B37641FC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Tweaks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BF8B8-569F-4CA8-BA83-A3D05D8FB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00" y="2194560"/>
            <a:ext cx="5575300" cy="4024125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Code tab on left</a:t>
            </a:r>
          </a:p>
          <a:p>
            <a:pPr lvl="1"/>
            <a:r>
              <a:rPr lang="en-US" sz="3000" dirty="0"/>
              <a:t>In “Display” tab at top, enable:</a:t>
            </a:r>
          </a:p>
          <a:p>
            <a:pPr lvl="2"/>
            <a:r>
              <a:rPr lang="en-US" sz="2800" dirty="0"/>
              <a:t>“Highlight selected line”</a:t>
            </a:r>
          </a:p>
          <a:p>
            <a:pPr lvl="2"/>
            <a:r>
              <a:rPr lang="en-US" sz="2800" dirty="0"/>
              <a:t>“Show margin”</a:t>
            </a:r>
          </a:p>
          <a:p>
            <a:pPr lvl="2"/>
            <a:r>
              <a:rPr lang="en-US" sz="2800" dirty="0"/>
              <a:t>“Show syntax highlighting in console input”</a:t>
            </a:r>
          </a:p>
          <a:p>
            <a:pPr lvl="1"/>
            <a:r>
              <a:rPr lang="en-US" sz="3000" dirty="0"/>
              <a:t>Easier to read and navigate code</a:t>
            </a:r>
          </a:p>
          <a:p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EA016C-3A4F-4139-8CFF-BD8C3CD4F9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70650" y="1820715"/>
            <a:ext cx="5130800" cy="47887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38EB6-0CD0-45E7-85B0-61354D4E043F}"/>
              </a:ext>
            </a:extLst>
          </p:cNvPr>
          <p:cNvSpPr/>
          <p:nvPr/>
        </p:nvSpPr>
        <p:spPr>
          <a:xfrm>
            <a:off x="7739063" y="2895600"/>
            <a:ext cx="1240632" cy="18811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66C91A-A2A6-46EF-BC0D-DE6B964E2F84}"/>
              </a:ext>
            </a:extLst>
          </p:cNvPr>
          <p:cNvSpPr/>
          <p:nvPr/>
        </p:nvSpPr>
        <p:spPr>
          <a:xfrm>
            <a:off x="8483600" y="2092327"/>
            <a:ext cx="685800" cy="320674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48BE3E-DE9E-4E60-AC48-7E86150650A5}"/>
              </a:ext>
            </a:extLst>
          </p:cNvPr>
          <p:cNvSpPr/>
          <p:nvPr/>
        </p:nvSpPr>
        <p:spPr>
          <a:xfrm>
            <a:off x="7739063" y="3269456"/>
            <a:ext cx="1240632" cy="18811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9F4AB4-067C-45AD-BEF8-E13F920C0778}"/>
              </a:ext>
            </a:extLst>
          </p:cNvPr>
          <p:cNvSpPr/>
          <p:nvPr/>
        </p:nvSpPr>
        <p:spPr>
          <a:xfrm>
            <a:off x="7741444" y="4221956"/>
            <a:ext cx="2119312" cy="18811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168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F9D02-E58E-473A-852B-3B37641FC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Tweaks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BF8B8-569F-4CA8-BA83-A3D05D8FB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00" y="2194560"/>
            <a:ext cx="5575300" cy="4024125"/>
          </a:xfrm>
        </p:spPr>
        <p:txBody>
          <a:bodyPr>
            <a:normAutofit/>
          </a:bodyPr>
          <a:lstStyle/>
          <a:p>
            <a:r>
              <a:rPr lang="en-US" sz="3200" dirty="0"/>
              <a:t>Code tab on left</a:t>
            </a:r>
          </a:p>
          <a:p>
            <a:pPr lvl="1"/>
            <a:r>
              <a:rPr lang="en-US" sz="3000" dirty="0"/>
              <a:t>In “Saving” tab at top, enable:</a:t>
            </a:r>
          </a:p>
          <a:p>
            <a:pPr lvl="2"/>
            <a:r>
              <a:rPr lang="en-US" sz="2800" dirty="0"/>
              <a:t>“Strip trailing horizontal whitespace when saving”</a:t>
            </a:r>
          </a:p>
          <a:p>
            <a:pPr lvl="1"/>
            <a:r>
              <a:rPr lang="en-US" sz="3000" dirty="0"/>
              <a:t>Removes unnecessary spaces at end of line. Best practice</a:t>
            </a:r>
          </a:p>
          <a:p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14E69F-909D-47FA-9C72-616C526845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1650" y="1835150"/>
            <a:ext cx="4654550" cy="45339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38EB6-0CD0-45E7-85B0-61354D4E043F}"/>
              </a:ext>
            </a:extLst>
          </p:cNvPr>
          <p:cNvSpPr/>
          <p:nvPr/>
        </p:nvSpPr>
        <p:spPr>
          <a:xfrm>
            <a:off x="8011320" y="2790825"/>
            <a:ext cx="2168524" cy="17859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66C91A-A2A6-46EF-BC0D-DE6B964E2F84}"/>
              </a:ext>
            </a:extLst>
          </p:cNvPr>
          <p:cNvSpPr/>
          <p:nvPr/>
        </p:nvSpPr>
        <p:spPr>
          <a:xfrm>
            <a:off x="9201150" y="2085975"/>
            <a:ext cx="552450" cy="27622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83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F9D02-E58E-473A-852B-3B37641FC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Tweaks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BF8B8-569F-4CA8-BA83-A3D05D8FB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00" y="2194560"/>
            <a:ext cx="5575300" cy="4024125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Appearance tab on left</a:t>
            </a:r>
          </a:p>
          <a:p>
            <a:pPr lvl="1"/>
            <a:r>
              <a:rPr lang="en-US" sz="2800" dirty="0"/>
              <a:t>Play with theme, zoom, font, size, and theme to suit your preferences</a:t>
            </a:r>
          </a:p>
          <a:p>
            <a:pPr lvl="1"/>
            <a:r>
              <a:rPr lang="en-US" sz="2800" dirty="0"/>
              <a:t>I tend toward dark themes with high contrast/legible fonts</a:t>
            </a:r>
          </a:p>
          <a:p>
            <a:r>
              <a:rPr lang="en-US" sz="3000" dirty="0"/>
              <a:t>Personal favorite editor themes:</a:t>
            </a:r>
          </a:p>
          <a:p>
            <a:pPr lvl="1"/>
            <a:r>
              <a:rPr lang="en-US" sz="2800" dirty="0" err="1"/>
              <a:t>Monokai</a:t>
            </a:r>
            <a:r>
              <a:rPr lang="en-US" sz="2800" dirty="0"/>
              <a:t> and Tomorrow Night Bright</a:t>
            </a:r>
          </a:p>
          <a:p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56F838-AA57-4F95-BB85-683D65C336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9087" y="2054225"/>
            <a:ext cx="4733925" cy="468537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366C91A-A2A6-46EF-BC0D-DE6B964E2F84}"/>
              </a:ext>
            </a:extLst>
          </p:cNvPr>
          <p:cNvSpPr/>
          <p:nvPr/>
        </p:nvSpPr>
        <p:spPr>
          <a:xfrm>
            <a:off x="6648450" y="2854326"/>
            <a:ext cx="1057275" cy="3937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33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B007A7-127C-4768-84DF-43C345DA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21" y="764373"/>
            <a:ext cx="4668298" cy="1600200"/>
          </a:xfrm>
        </p:spPr>
        <p:txBody>
          <a:bodyPr anchor="b">
            <a:normAutofit/>
          </a:bodyPr>
          <a:lstStyle/>
          <a:p>
            <a:r>
              <a:rPr lang="en-US" sz="3200" dirty="0"/>
              <a:t>Navigating </a:t>
            </a:r>
            <a:r>
              <a:rPr lang="en-US" sz="3200" dirty="0" err="1"/>
              <a:t>Rstudio</a:t>
            </a:r>
            <a:r>
              <a:rPr lang="en-US" sz="3200" dirty="0"/>
              <a:t>:</a:t>
            </a:r>
            <a:br>
              <a:rPr lang="en-US" sz="3200" dirty="0"/>
            </a:br>
            <a:r>
              <a:rPr lang="en-US" sz="3200" dirty="0"/>
              <a:t>The four Panels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79216D9-D376-4EFD-83A0-AA92C57F4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RStudio typically broken up into four panels: Upper left/right and lower left/right</a:t>
            </a:r>
          </a:p>
          <a:p>
            <a:r>
              <a:rPr lang="en-US" sz="2400" dirty="0"/>
              <a:t>I’ll refer to these as UL/UR and LL/LR accordingly</a:t>
            </a:r>
          </a:p>
          <a:p>
            <a:r>
              <a:rPr lang="en-US" sz="2400" dirty="0"/>
              <a:t>Want to give general overview of each panel and its purpose</a:t>
            </a:r>
          </a:p>
          <a:p>
            <a:r>
              <a:rPr lang="en-US" sz="2400" dirty="0"/>
              <a:t>A couple of tabs not used much by beginners, but good to be familiar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8D4B18-E83E-4226-916E-E28A5CDC7E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699" y="1599813"/>
            <a:ext cx="7028880" cy="38131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2E8173-219D-40F8-AE6A-02FD0D7C1147}"/>
              </a:ext>
            </a:extLst>
          </p:cNvPr>
          <p:cNvSpPr txBox="1"/>
          <p:nvPr/>
        </p:nvSpPr>
        <p:spPr>
          <a:xfrm>
            <a:off x="6413500" y="2540000"/>
            <a:ext cx="8675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3EA056-09C9-43CE-A307-175387CEFE58}"/>
              </a:ext>
            </a:extLst>
          </p:cNvPr>
          <p:cNvSpPr txBox="1"/>
          <p:nvPr/>
        </p:nvSpPr>
        <p:spPr>
          <a:xfrm>
            <a:off x="10058400" y="2364573"/>
            <a:ext cx="9252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89613C-87A6-48FA-9F60-640D5EC75458}"/>
              </a:ext>
            </a:extLst>
          </p:cNvPr>
          <p:cNvSpPr txBox="1"/>
          <p:nvPr/>
        </p:nvSpPr>
        <p:spPr>
          <a:xfrm>
            <a:off x="7126402" y="4383873"/>
            <a:ext cx="8098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7CBFED-E4F0-478A-A40D-845EB8781EF1}"/>
              </a:ext>
            </a:extLst>
          </p:cNvPr>
          <p:cNvSpPr txBox="1"/>
          <p:nvPr/>
        </p:nvSpPr>
        <p:spPr>
          <a:xfrm>
            <a:off x="10147650" y="3864992"/>
            <a:ext cx="8675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</a:p>
        </p:txBody>
      </p:sp>
    </p:spTree>
    <p:extLst>
      <p:ext uri="{BB962C8B-B14F-4D97-AF65-F5344CB8AC3E}">
        <p14:creationId xmlns:p14="http://schemas.microsoft.com/office/powerpoint/2010/main" val="25012834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C974B-D9A5-48FD-ACC5-03D19B0F8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55820-0369-4BEF-B837-1354BCC70B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UL: Script Editor</a:t>
            </a:r>
          </a:p>
          <a:p>
            <a:r>
              <a:rPr lang="en-US" sz="3200" dirty="0"/>
              <a:t>For writing scripts you want to run in R</a:t>
            </a:r>
          </a:p>
          <a:p>
            <a:r>
              <a:rPr lang="en-US" sz="3200" dirty="0"/>
              <a:t>Take multiple steps at once, in a repeatable fashion</a:t>
            </a:r>
          </a:p>
          <a:p>
            <a:r>
              <a:rPr lang="en-US" sz="3200" dirty="0"/>
              <a:t>Vs telling R to do each step one-by-one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D45DB3-728E-4183-B39D-954288D1EC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19800" y="2510377"/>
            <a:ext cx="5842000" cy="3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010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C974B-D9A5-48FD-ACC5-03D19B0F8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55820-0369-4BEF-B837-1354BCC70B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410200" cy="4257041"/>
          </a:xfrm>
        </p:spPr>
        <p:txBody>
          <a:bodyPr>
            <a:normAutofit lnSpcReduction="10000"/>
          </a:bodyPr>
          <a:lstStyle/>
          <a:p>
            <a:r>
              <a:rPr lang="en-US" sz="3200" b="1" dirty="0"/>
              <a:t>UR: Environment &amp; History</a:t>
            </a:r>
          </a:p>
          <a:p>
            <a:r>
              <a:rPr lang="en-US" sz="3200" b="1" dirty="0"/>
              <a:t>Environment</a:t>
            </a:r>
            <a:r>
              <a:rPr lang="en-US" sz="3200" dirty="0"/>
              <a:t> shows current variables</a:t>
            </a:r>
          </a:p>
          <a:p>
            <a:pPr lvl="1"/>
            <a:r>
              <a:rPr lang="en-US" sz="3000" dirty="0"/>
              <a:t>i.e. for data tables, can see dimensions or preview contents</a:t>
            </a:r>
          </a:p>
          <a:p>
            <a:r>
              <a:rPr lang="en-US" sz="3200" b="1" dirty="0"/>
              <a:t>History</a:t>
            </a:r>
            <a:r>
              <a:rPr lang="en-US" sz="3200" dirty="0"/>
              <a:t> is list of commands submitted</a:t>
            </a:r>
          </a:p>
          <a:p>
            <a:pPr lvl="1"/>
            <a:r>
              <a:rPr lang="en-US" sz="3000" dirty="0"/>
              <a:t>Useful for troubleshooting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ED7C0DA-7571-49FD-AB49-49C03892781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88100" y="2607999"/>
            <a:ext cx="5410200" cy="307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093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C974B-D9A5-48FD-ACC5-03D19B0F8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55820-0369-4BEF-B837-1354BCC70B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842000" cy="4024125"/>
          </a:xfrm>
        </p:spPr>
        <p:txBody>
          <a:bodyPr>
            <a:normAutofit/>
          </a:bodyPr>
          <a:lstStyle/>
          <a:p>
            <a:r>
              <a:rPr lang="en-US" sz="3200" b="1" dirty="0"/>
              <a:t>LL: Console, Terminal, Jobs</a:t>
            </a:r>
          </a:p>
          <a:p>
            <a:r>
              <a:rPr lang="en-US" sz="3200" b="1" dirty="0"/>
              <a:t>Console</a:t>
            </a:r>
            <a:r>
              <a:rPr lang="en-US" sz="3200" dirty="0"/>
              <a:t> is where R lives.</a:t>
            </a:r>
          </a:p>
          <a:p>
            <a:pPr lvl="1"/>
            <a:r>
              <a:rPr lang="en-US" sz="3000" dirty="0"/>
              <a:t>Commands can be entered directly.</a:t>
            </a:r>
          </a:p>
          <a:p>
            <a:pPr lvl="1"/>
            <a:r>
              <a:rPr lang="en-US" sz="3000" dirty="0"/>
              <a:t>Output &amp; interaction can also take place here.</a:t>
            </a:r>
          </a:p>
        </p:txBody>
      </p:sp>
      <p:pic>
        <p:nvPicPr>
          <p:cNvPr id="7" name="Content Placeholder 9">
            <a:extLst>
              <a:ext uri="{FF2B5EF4-FFF2-40B4-BE49-F238E27FC236}">
                <a16:creationId xmlns:a16="http://schemas.microsoft.com/office/drawing/2014/main" id="{39415FCB-7094-43C9-82C4-A9288654BE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95886" y="2194559"/>
            <a:ext cx="451031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3556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C974B-D9A5-48FD-ACC5-03D19B0F8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55820-0369-4BEF-B837-1354BCC70B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842000" cy="4024125"/>
          </a:xfrm>
        </p:spPr>
        <p:txBody>
          <a:bodyPr>
            <a:normAutofit/>
          </a:bodyPr>
          <a:lstStyle/>
          <a:p>
            <a:r>
              <a:rPr lang="en-US" sz="3200" b="1" dirty="0"/>
              <a:t>LL: Console, Terminal, Jobs</a:t>
            </a:r>
          </a:p>
          <a:p>
            <a:r>
              <a:rPr lang="en-US" sz="3200" b="1" dirty="0"/>
              <a:t>Terminal</a:t>
            </a:r>
            <a:r>
              <a:rPr lang="en-US" sz="3200" dirty="0"/>
              <a:t> is similar to command prompt/system shell.</a:t>
            </a:r>
          </a:p>
          <a:p>
            <a:pPr lvl="1"/>
            <a:r>
              <a:rPr lang="en-US" sz="2800" dirty="0"/>
              <a:t>Too much to cover in-depth</a:t>
            </a:r>
          </a:p>
          <a:p>
            <a:pPr lvl="1"/>
            <a:r>
              <a:rPr lang="en-US" sz="2800" dirty="0"/>
              <a:t>Be aware you can enter terminal commands here.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5235371-5ACF-4BD0-8421-4D9E6136CA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68457" y="2401160"/>
            <a:ext cx="4006555" cy="361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7904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C974B-D9A5-48FD-ACC5-03D19B0F8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55820-0369-4BEF-B837-1354BCC70B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842000" cy="4024125"/>
          </a:xfrm>
        </p:spPr>
        <p:txBody>
          <a:bodyPr>
            <a:normAutofit fontScale="85000" lnSpcReduction="10000"/>
          </a:bodyPr>
          <a:lstStyle/>
          <a:p>
            <a:r>
              <a:rPr lang="en-US" sz="3200" b="1" dirty="0"/>
              <a:t>LL: Console, Terminal, Jobs</a:t>
            </a:r>
          </a:p>
          <a:p>
            <a:r>
              <a:rPr lang="en-US" sz="3200" b="1" dirty="0"/>
              <a:t>Jobs</a:t>
            </a:r>
            <a:r>
              <a:rPr lang="en-US" sz="3200" dirty="0"/>
              <a:t> is similarly “high-level”</a:t>
            </a:r>
          </a:p>
          <a:p>
            <a:r>
              <a:rPr lang="en-US" sz="3200" dirty="0"/>
              <a:t>When you tell R to do something, that task is sent here</a:t>
            </a:r>
          </a:p>
          <a:p>
            <a:r>
              <a:rPr lang="en-US" sz="3200" dirty="0"/>
              <a:t>Not much to interact with starting out, but if your script seems to be taking a while to run, you can check status here.</a:t>
            </a:r>
          </a:p>
          <a:p>
            <a:r>
              <a:rPr lang="en-US" sz="3200" dirty="0"/>
              <a:t>Learn more on the </a:t>
            </a:r>
            <a:r>
              <a:rPr lang="en-US" sz="3200" dirty="0">
                <a:hlinkClick r:id="rId2"/>
              </a:rPr>
              <a:t>RStudio Blog</a:t>
            </a:r>
            <a:endParaRPr lang="en-US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F0F4109-1502-4E4F-B301-AEB2985753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86286" y="2194558"/>
            <a:ext cx="5534662" cy="368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2818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C974B-D9A5-48FD-ACC5-03D19B0F8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55820-0369-4BEF-B837-1354BCC70B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410200" cy="4257041"/>
          </a:xfrm>
        </p:spPr>
        <p:txBody>
          <a:bodyPr>
            <a:normAutofit/>
          </a:bodyPr>
          <a:lstStyle/>
          <a:p>
            <a:r>
              <a:rPr lang="en-US" sz="3200" b="1" dirty="0"/>
              <a:t>LR: Files, Plots, Packages, Help, Viewer</a:t>
            </a:r>
          </a:p>
          <a:p>
            <a:r>
              <a:rPr lang="en-US" sz="3200" b="1" dirty="0"/>
              <a:t>Files</a:t>
            </a:r>
            <a:r>
              <a:rPr lang="en-US" sz="3200" dirty="0"/>
              <a:t> is a file browser.</a:t>
            </a:r>
          </a:p>
          <a:p>
            <a:pPr lvl="1"/>
            <a:r>
              <a:rPr lang="en-US" sz="2800" dirty="0"/>
              <a:t>Like opening folders on your computer</a:t>
            </a:r>
          </a:p>
          <a:p>
            <a:pPr lvl="1"/>
            <a:r>
              <a:rPr lang="en-US" sz="2800" dirty="0"/>
              <a:t>Useful for navigating around to find data files or opening different scripts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C37FA33-07AB-42EB-AEDA-3FBD657704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886857"/>
            <a:ext cx="5656303" cy="399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054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22C0E0-5BE3-4865-9CBA-B650B2E0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Why give this talk?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3ADD03-DB4E-4880-A4BE-2C582E6686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1930218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60685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C974B-D9A5-48FD-ACC5-03D19B0F8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55820-0369-4BEF-B837-1354BCC70B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410200" cy="4257041"/>
          </a:xfrm>
        </p:spPr>
        <p:txBody>
          <a:bodyPr>
            <a:normAutofit/>
          </a:bodyPr>
          <a:lstStyle/>
          <a:p>
            <a:r>
              <a:rPr lang="en-US" sz="3200" b="1" dirty="0"/>
              <a:t>LR: Files, Plots, Packages, Help, Viewer</a:t>
            </a:r>
          </a:p>
          <a:p>
            <a:r>
              <a:rPr lang="en-US" sz="3200" b="1" dirty="0"/>
              <a:t>Plots</a:t>
            </a:r>
            <a:r>
              <a:rPr lang="en-US" sz="3200" dirty="0"/>
              <a:t> shows any plots made in current session</a:t>
            </a:r>
          </a:p>
          <a:p>
            <a:r>
              <a:rPr lang="en-US" sz="3200" dirty="0"/>
              <a:t>Can cycle through using arrows, or export plots for later use</a:t>
            </a:r>
            <a:endParaRPr lang="en-US" sz="2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CFC7452-69DA-4611-89DD-A24A11B422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057401"/>
            <a:ext cx="5410200" cy="376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9074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C974B-D9A5-48FD-ACC5-03D19B0F8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55820-0369-4BEF-B837-1354BCC70B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410200" cy="4257041"/>
          </a:xfrm>
        </p:spPr>
        <p:txBody>
          <a:bodyPr>
            <a:normAutofit/>
          </a:bodyPr>
          <a:lstStyle/>
          <a:p>
            <a:r>
              <a:rPr lang="en-US" sz="3200" b="1" dirty="0"/>
              <a:t>LR: Files, Plots, Packages, Help, Viewer</a:t>
            </a:r>
          </a:p>
          <a:p>
            <a:r>
              <a:rPr lang="en-US" sz="3200" b="1" dirty="0"/>
              <a:t>Packages</a:t>
            </a:r>
            <a:r>
              <a:rPr lang="en-US" sz="3200" dirty="0"/>
              <a:t> is a list of all installed “packages”</a:t>
            </a:r>
          </a:p>
          <a:p>
            <a:r>
              <a:rPr lang="en-US" sz="3200" dirty="0"/>
              <a:t>Packages are tools that you can use to expand base functionality of R</a:t>
            </a:r>
            <a:endParaRPr lang="en-US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6F6BE96-CE29-4A3A-BA52-D5248DA9FD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057401"/>
            <a:ext cx="5410200" cy="40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1995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C974B-D9A5-48FD-ACC5-03D19B0F8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55820-0369-4BEF-B837-1354BCC70B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410200" cy="4257041"/>
          </a:xfrm>
        </p:spPr>
        <p:txBody>
          <a:bodyPr>
            <a:normAutofit lnSpcReduction="10000"/>
          </a:bodyPr>
          <a:lstStyle/>
          <a:p>
            <a:r>
              <a:rPr lang="en-US" sz="3200" b="1" dirty="0"/>
              <a:t>LR: Files, Plots, Packages, Help, Viewer</a:t>
            </a:r>
          </a:p>
          <a:p>
            <a:r>
              <a:rPr lang="en-US" sz="3200" b="1" dirty="0"/>
              <a:t>Help</a:t>
            </a:r>
            <a:r>
              <a:rPr lang="en-US" sz="3200" dirty="0"/>
              <a:t> is a built-in helper</a:t>
            </a:r>
          </a:p>
          <a:p>
            <a:r>
              <a:rPr lang="en-US" sz="3200" dirty="0"/>
              <a:t>Similar to something like a wiki page</a:t>
            </a:r>
          </a:p>
          <a:p>
            <a:r>
              <a:rPr lang="en-US" sz="3200" dirty="0"/>
              <a:t>Will show info about functions/</a:t>
            </a:r>
            <a:r>
              <a:rPr lang="en-US" sz="3200" dirty="0" err="1"/>
              <a:t>etc</a:t>
            </a:r>
            <a:r>
              <a:rPr lang="en-US" sz="3200" dirty="0"/>
              <a:t>, such as expected arguments or output</a:t>
            </a:r>
            <a:endParaRPr lang="en-US" sz="2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C572572-F30C-4EA1-80E1-518496C090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33029" y="2057401"/>
            <a:ext cx="4296229" cy="420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483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8451-F9A5-46B3-9601-D8B441E31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 As a Beginner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0D46C-38EB-4BF5-A77F-36E31C5A1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Use R as a calculator! Even if other methods might be more efficient, the practice can be invaluable.</a:t>
            </a:r>
          </a:p>
          <a:p>
            <a:r>
              <a:rPr lang="en-US" sz="3200" dirty="0"/>
              <a:t>Scientific calculations: C</a:t>
            </a:r>
            <a:r>
              <a:rPr lang="en-US" sz="3200" baseline="-25000" dirty="0"/>
              <a:t>1</a:t>
            </a:r>
            <a:r>
              <a:rPr lang="en-US" sz="3200" dirty="0"/>
              <a:t>V</a:t>
            </a:r>
            <a:r>
              <a:rPr lang="en-US" sz="3200" baseline="-25000" dirty="0"/>
              <a:t>1</a:t>
            </a:r>
            <a:r>
              <a:rPr lang="en-US" sz="3200" dirty="0"/>
              <a:t> = C</a:t>
            </a:r>
            <a:r>
              <a:rPr lang="en-US" sz="3200" baseline="-25000" dirty="0"/>
              <a:t>2</a:t>
            </a:r>
            <a:r>
              <a:rPr lang="en-US" sz="3200" dirty="0"/>
              <a:t>V</a:t>
            </a:r>
            <a:r>
              <a:rPr lang="en-US" sz="3200" baseline="-25000" dirty="0"/>
              <a:t>2</a:t>
            </a:r>
            <a:r>
              <a:rPr lang="en-US" sz="3200" dirty="0"/>
              <a:t>, how much buffer you need for an </a:t>
            </a:r>
            <a:r>
              <a:rPr lang="en-US" sz="3200" dirty="0" err="1"/>
              <a:t>expmt</a:t>
            </a:r>
            <a:r>
              <a:rPr lang="en-US" sz="3200" dirty="0"/>
              <a:t>, </a:t>
            </a:r>
            <a:r>
              <a:rPr lang="en-US" sz="3200" dirty="0" err="1"/>
              <a:t>etc</a:t>
            </a:r>
            <a:r>
              <a:rPr lang="en-US" sz="3200" dirty="0"/>
              <a:t>…</a:t>
            </a:r>
          </a:p>
          <a:p>
            <a:r>
              <a:rPr lang="en-US" sz="3200" dirty="0"/>
              <a:t>Think through calculations by storing values in variables, write small functions to repeat calculations, etc.</a:t>
            </a:r>
          </a:p>
          <a:p>
            <a:r>
              <a:rPr lang="en-US" sz="3200" dirty="0" err="1"/>
              <a:t>volPerWell</a:t>
            </a:r>
            <a:r>
              <a:rPr lang="en-US" sz="3200" dirty="0"/>
              <a:t> * </a:t>
            </a:r>
            <a:r>
              <a:rPr lang="en-US" sz="3200" dirty="0" err="1"/>
              <a:t>wellsPerPlate</a:t>
            </a:r>
            <a:r>
              <a:rPr lang="en-US" sz="3200" dirty="0"/>
              <a:t> * </a:t>
            </a:r>
            <a:r>
              <a:rPr lang="en-US" sz="3200" dirty="0" err="1"/>
              <a:t>numPlates</a:t>
            </a:r>
            <a:r>
              <a:rPr lang="en-US" sz="3200" dirty="0"/>
              <a:t> = total buffer</a:t>
            </a:r>
          </a:p>
          <a:p>
            <a:r>
              <a:rPr lang="en-US" sz="3200" dirty="0"/>
              <a:t>Define variables c1, c2, and v2. Now, you can find v1/volume to add by running: v1 = (c2 * v2) / c1</a:t>
            </a:r>
          </a:p>
        </p:txBody>
      </p:sp>
    </p:spTree>
    <p:extLst>
      <p:ext uri="{BB962C8B-B14F-4D97-AF65-F5344CB8AC3E}">
        <p14:creationId xmlns:p14="http://schemas.microsoft.com/office/powerpoint/2010/main" val="23754383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8451-F9A5-46B3-9601-D8B441E31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 As a Beginner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0D46C-38EB-4BF5-A77F-36E31C5A1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When you’re more comfortable…</a:t>
            </a:r>
          </a:p>
          <a:p>
            <a:r>
              <a:rPr lang="en-US" sz="3200" dirty="0"/>
              <a:t>Clean or analyze your data! Very helpful for larger data sets or repetitive tasks.</a:t>
            </a:r>
          </a:p>
          <a:p>
            <a:r>
              <a:rPr lang="en-US" sz="3200" dirty="0"/>
              <a:t>Move on to making graphs for presentations, posters, or publications! Very customizable.</a:t>
            </a:r>
          </a:p>
          <a:p>
            <a:r>
              <a:rPr lang="en-US" sz="3200" dirty="0"/>
              <a:t>Learn new packages that might be helpful for you.</a:t>
            </a:r>
          </a:p>
          <a:p>
            <a:pPr lvl="1"/>
            <a:r>
              <a:rPr lang="en-US" sz="3000" dirty="0"/>
              <a:t>Recommended: Pandas, ggplot2, </a:t>
            </a:r>
            <a:r>
              <a:rPr lang="en-US" sz="3000" dirty="0" err="1"/>
              <a:t>tidyverse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1806680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6E92A-625C-49A3-9DC2-3E7764E84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3836A-41A3-4E6E-8E47-C181496B0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b="1" dirty="0"/>
              <a:t>GOOGLE</a:t>
            </a:r>
            <a:r>
              <a:rPr lang="en-US" sz="3200" dirty="0"/>
              <a:t>.</a:t>
            </a:r>
          </a:p>
          <a:p>
            <a:r>
              <a:rPr lang="en-US" sz="3200" dirty="0"/>
              <a:t>If you ever think “I wonder if R can…” GOOGLE IT.</a:t>
            </a:r>
          </a:p>
          <a:p>
            <a:r>
              <a:rPr lang="en-US" sz="3200" dirty="0"/>
              <a:t>Usually somebody has wondered same thing before, encountered a similar problem, etc.</a:t>
            </a:r>
          </a:p>
          <a:p>
            <a:r>
              <a:rPr lang="en-US" sz="3200" dirty="0"/>
              <a:t>“How to read data from an Excel spreadsheet into R”</a:t>
            </a:r>
          </a:p>
          <a:p>
            <a:r>
              <a:rPr lang="en-US" sz="3200" dirty="0"/>
              <a:t>“How to make dates in [format] recognized by [package] in R”</a:t>
            </a:r>
          </a:p>
          <a:p>
            <a:r>
              <a:rPr lang="en-US" sz="3200" dirty="0"/>
              <a:t>“How to split a full name into two columns in R </a:t>
            </a:r>
            <a:r>
              <a:rPr lang="en-US" sz="3200" dirty="0" err="1"/>
              <a:t>dataframe</a:t>
            </a:r>
            <a:r>
              <a:rPr lang="en-US" sz="3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9197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6E92A-625C-49A3-9DC2-3E7764E84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3836A-41A3-4E6E-8E47-C181496B0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Swirl</a:t>
            </a:r>
            <a:r>
              <a:rPr lang="en-US" sz="3200" dirty="0"/>
              <a:t> – “Learn R, in R”</a:t>
            </a:r>
          </a:p>
          <a:p>
            <a:r>
              <a:rPr lang="en-US" sz="3200" dirty="0"/>
              <a:t>A package in R that is meant to be run in RStudio</a:t>
            </a:r>
          </a:p>
          <a:p>
            <a:r>
              <a:rPr lang="en-US" sz="3200" dirty="0"/>
              <a:t>Meant to teach you about using R by practicing in RStudio</a:t>
            </a:r>
          </a:p>
          <a:p>
            <a:r>
              <a:rPr lang="en-US" sz="3200" dirty="0"/>
              <a:t>Very nice to help you get familiar with the interface</a:t>
            </a:r>
          </a:p>
          <a:p>
            <a:r>
              <a:rPr lang="en-US" sz="3200" dirty="0"/>
              <a:t>Intro to swirl here: </a:t>
            </a:r>
            <a:r>
              <a:rPr lang="en-US" sz="3200" dirty="0">
                <a:hlinkClick r:id="rId2"/>
              </a:rPr>
              <a:t>https://swirlstats.com/students.html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824066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6E92A-625C-49A3-9DC2-3E7764E84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3836A-41A3-4E6E-8E47-C181496B0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YouTube</a:t>
            </a:r>
          </a:p>
          <a:p>
            <a:r>
              <a:rPr lang="en-US" sz="3200" dirty="0"/>
              <a:t>For visual learners, there are lots of videos/tutorials out there, spanning the gamut of </a:t>
            </a:r>
            <a:r>
              <a:rPr lang="en-US" sz="3200" dirty="0" err="1"/>
              <a:t>usecases</a:t>
            </a:r>
            <a:r>
              <a:rPr lang="en-US" sz="3200" dirty="0"/>
              <a:t> or fields</a:t>
            </a:r>
          </a:p>
          <a:p>
            <a:r>
              <a:rPr lang="en-US" sz="3200" dirty="0"/>
              <a:t>Can also find many practice projects to get more comfortable using R</a:t>
            </a:r>
          </a:p>
        </p:txBody>
      </p:sp>
    </p:spTree>
    <p:extLst>
      <p:ext uri="{BB962C8B-B14F-4D97-AF65-F5344CB8AC3E}">
        <p14:creationId xmlns:p14="http://schemas.microsoft.com/office/powerpoint/2010/main" val="28126701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6E92A-625C-49A3-9DC2-3E7764E84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3836A-41A3-4E6E-8E47-C181496B0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b="1" dirty="0"/>
              <a:t>Coursera</a:t>
            </a:r>
          </a:p>
          <a:p>
            <a:r>
              <a:rPr lang="en-US" sz="3200" dirty="0"/>
              <a:t>Lots of different R courses w/ video lectures from renowned universities</a:t>
            </a:r>
          </a:p>
          <a:p>
            <a:r>
              <a:rPr lang="en-US" sz="3200" dirty="0"/>
              <a:t>Suggests/promotes paid option/subscription</a:t>
            </a:r>
          </a:p>
          <a:p>
            <a:pPr lvl="1"/>
            <a:r>
              <a:rPr lang="en-US" sz="3000" dirty="0"/>
              <a:t>Offers “verified completion certificates,” however </a:t>
            </a:r>
            <a:r>
              <a:rPr lang="en-US" sz="3000" b="1" dirty="0"/>
              <a:t>AUDITING COURSES IS FREE</a:t>
            </a:r>
          </a:p>
          <a:p>
            <a:r>
              <a:rPr lang="en-US" sz="3200" dirty="0"/>
              <a:t>Info on free course auditing </a:t>
            </a:r>
            <a:r>
              <a:rPr lang="en-US" sz="3200" dirty="0">
                <a:hlinkClick r:id="rId2"/>
              </a:rPr>
              <a:t>here</a:t>
            </a:r>
            <a:endParaRPr lang="en-US" sz="3200" dirty="0"/>
          </a:p>
          <a:p>
            <a:r>
              <a:rPr lang="en-US" sz="3200" dirty="0"/>
              <a:t>Beginner course on </a:t>
            </a:r>
            <a:r>
              <a:rPr lang="en-US" sz="3200" dirty="0">
                <a:hlinkClick r:id="rId3"/>
              </a:rPr>
              <a:t>R Programming (Johns Hopkins)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000513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6E92A-625C-49A3-9DC2-3E7764E84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3836A-41A3-4E6E-8E47-C181496B0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Textbooks</a:t>
            </a:r>
          </a:p>
          <a:p>
            <a:r>
              <a:rPr lang="en-US" sz="3200" dirty="0"/>
              <a:t>Many available online, for free</a:t>
            </a:r>
          </a:p>
          <a:p>
            <a:r>
              <a:rPr lang="en-US" sz="3200" dirty="0"/>
              <a:t>Google “free </a:t>
            </a:r>
            <a:r>
              <a:rPr lang="en-US" sz="3200" dirty="0" err="1"/>
              <a:t>ebook</a:t>
            </a:r>
            <a:r>
              <a:rPr lang="en-US" sz="3200" dirty="0"/>
              <a:t> for R programming”</a:t>
            </a:r>
          </a:p>
          <a:p>
            <a:r>
              <a:rPr lang="en-US" sz="3200" dirty="0">
                <a:hlinkClick r:id="rId2"/>
              </a:rPr>
              <a:t>https://r4ds.had.co.nz</a:t>
            </a:r>
            <a:endParaRPr lang="en-US" sz="3200" dirty="0"/>
          </a:p>
          <a:p>
            <a:r>
              <a:rPr lang="en-US" sz="3200" dirty="0"/>
              <a:t>Others may be available in the library, or by interlibrary loan, etc.</a:t>
            </a:r>
          </a:p>
        </p:txBody>
      </p:sp>
    </p:spTree>
    <p:extLst>
      <p:ext uri="{BB962C8B-B14F-4D97-AF65-F5344CB8AC3E}">
        <p14:creationId xmlns:p14="http://schemas.microsoft.com/office/powerpoint/2010/main" val="3800918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14574-E64D-4DD1-A653-65D5A3E13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DB238-F7C5-44FF-AAA8-32D86141C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I am not an expert.</a:t>
            </a:r>
          </a:p>
          <a:p>
            <a:r>
              <a:rPr lang="en-US" sz="3200" dirty="0"/>
              <a:t>Background in molecular biology</a:t>
            </a:r>
          </a:p>
          <a:p>
            <a:r>
              <a:rPr lang="en-US" sz="3200" dirty="0"/>
              <a:t>Graduated w/ Bachelor’s in Biology in 2016 (A-State)</a:t>
            </a:r>
          </a:p>
          <a:p>
            <a:r>
              <a:rPr lang="en-US" sz="3200" dirty="0"/>
              <a:t>Only started learning about programming in 2017</a:t>
            </a:r>
          </a:p>
          <a:p>
            <a:r>
              <a:rPr lang="en-US" sz="3200" dirty="0"/>
              <a:t>With limited exposure before then, felt I could be an “audience surrogate”</a:t>
            </a:r>
          </a:p>
          <a:p>
            <a:r>
              <a:rPr lang="en-US" sz="3200" b="1" dirty="0"/>
              <a:t>“I’ve been there. This is how I made it easier.”</a:t>
            </a:r>
          </a:p>
        </p:txBody>
      </p:sp>
    </p:spTree>
    <p:extLst>
      <p:ext uri="{BB962C8B-B14F-4D97-AF65-F5344CB8AC3E}">
        <p14:creationId xmlns:p14="http://schemas.microsoft.com/office/powerpoint/2010/main" val="3777430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6E92A-625C-49A3-9DC2-3E7764E84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3836A-41A3-4E6E-8E47-C181496B0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Package Documentation</a:t>
            </a:r>
          </a:p>
          <a:p>
            <a:r>
              <a:rPr lang="en-US" sz="3200" dirty="0"/>
              <a:t>Each package typically maintains their own documentation for functions used in the package </a:t>
            </a:r>
            <a:r>
              <a:rPr lang="en-US" sz="3200" dirty="0" err="1"/>
              <a:t>etc</a:t>
            </a:r>
            <a:endParaRPr lang="en-US" sz="3200" dirty="0"/>
          </a:p>
          <a:p>
            <a:r>
              <a:rPr lang="en-US" sz="3200" dirty="0"/>
              <a:t>If there’s a function you’re new to or confused about, try looking it up in the official documentation</a:t>
            </a:r>
          </a:p>
          <a:p>
            <a:r>
              <a:rPr lang="en-US" sz="3200" dirty="0"/>
              <a:t>Typically descriptions of expected arguments and outputs, sometimes examples of use, etc.</a:t>
            </a:r>
          </a:p>
        </p:txBody>
      </p:sp>
    </p:spTree>
    <p:extLst>
      <p:ext uri="{BB962C8B-B14F-4D97-AF65-F5344CB8AC3E}">
        <p14:creationId xmlns:p14="http://schemas.microsoft.com/office/powerpoint/2010/main" val="18809562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6E92A-625C-49A3-9DC2-3E7764E84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3836A-41A3-4E6E-8E47-C181496B0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err="1"/>
              <a:t>StackExchange</a:t>
            </a:r>
            <a:r>
              <a:rPr lang="en-US" sz="3200" dirty="0"/>
              <a:t>/Online Forums/Documentation</a:t>
            </a:r>
          </a:p>
          <a:p>
            <a:r>
              <a:rPr lang="en-US" sz="3200" dirty="0" err="1"/>
              <a:t>StackExchange</a:t>
            </a:r>
            <a:r>
              <a:rPr lang="en-US" sz="3200" dirty="0"/>
              <a:t> is a big resource for people across many topics such as Math, Stats, Sciences, Programming…</a:t>
            </a:r>
          </a:p>
          <a:p>
            <a:r>
              <a:rPr lang="en-US" sz="3200" dirty="0"/>
              <a:t>Essentially a Q&amp;A forum with many experts available to answer questions</a:t>
            </a:r>
          </a:p>
          <a:p>
            <a:r>
              <a:rPr lang="en-US" sz="3200" dirty="0"/>
              <a:t>If you’re feeling stuck, ask a question!</a:t>
            </a:r>
          </a:p>
          <a:p>
            <a:pPr lvl="1"/>
            <a:r>
              <a:rPr lang="en-US" sz="3000" dirty="0"/>
              <a:t>But be sure to read the posting rules/guidelines first</a:t>
            </a:r>
          </a:p>
        </p:txBody>
      </p:sp>
    </p:spTree>
    <p:extLst>
      <p:ext uri="{BB962C8B-B14F-4D97-AF65-F5344CB8AC3E}">
        <p14:creationId xmlns:p14="http://schemas.microsoft.com/office/powerpoint/2010/main" val="24753723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99D33-797D-49F4-B8A2-1968FC2B9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6F8F9-D2A7-4793-B4A0-69B0B2DDB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 can be an exceptional tool to scientists at any point in their career</a:t>
            </a:r>
          </a:p>
          <a:p>
            <a:pPr lvl="1"/>
            <a:r>
              <a:rPr lang="en-US" sz="2800" dirty="0"/>
              <a:t>Wrangling your data, making publication-ready graphs, preparing for the job market, etc.</a:t>
            </a:r>
          </a:p>
          <a:p>
            <a:r>
              <a:rPr lang="en-US" sz="2800" dirty="0"/>
              <a:t>Don’t be scared off by being unfamiliar!</a:t>
            </a:r>
          </a:p>
          <a:p>
            <a:r>
              <a:rPr lang="en-US" sz="2800" dirty="0"/>
              <a:t>Once you get the hang of things, it will be easy to keep building your skills</a:t>
            </a:r>
          </a:p>
          <a:p>
            <a:r>
              <a:rPr lang="en-US" sz="2800" dirty="0"/>
              <a:t>Be sure to check out other talks from R Users Group and network with other users</a:t>
            </a:r>
          </a:p>
        </p:txBody>
      </p:sp>
    </p:spTree>
    <p:extLst>
      <p:ext uri="{BB962C8B-B14F-4D97-AF65-F5344CB8AC3E}">
        <p14:creationId xmlns:p14="http://schemas.microsoft.com/office/powerpoint/2010/main" val="26196858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5206-DCD0-4589-9450-E2BEEEA8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6FC48-7930-405A-8D9A-9017BC968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Thank you for your time!</a:t>
            </a:r>
          </a:p>
          <a:p>
            <a:r>
              <a:rPr lang="en-US" sz="3200" dirty="0"/>
              <a:t>Thank you to the R Users Group for helping build the community.</a:t>
            </a:r>
          </a:p>
          <a:p>
            <a:r>
              <a:rPr lang="en-US" sz="3200" dirty="0"/>
              <a:t>Much of the installation content was based on this post:</a:t>
            </a:r>
          </a:p>
          <a:p>
            <a:pPr marL="0" indent="0" algn="ctr">
              <a:buNone/>
            </a:pPr>
            <a:r>
              <a:rPr lang="en-US" sz="3200" dirty="0">
                <a:hlinkClick r:id="rId2"/>
              </a:rPr>
              <a:t>http://derekogle.com/IFAR/supplements/installations/InstallRStudioWin.html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834775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2EC6F-C7AF-436E-BDF1-06873BAF32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6AA3C-32B5-413D-A954-549BF20194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28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7608BA-CE80-49E9-86B9-1F99E0F1C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00" y="764373"/>
            <a:ext cx="683260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Presentation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EA781-BE0E-4ADE-9DA0-D7F86375FC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9760" y="2194560"/>
            <a:ext cx="6832600" cy="40241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/>
              <a:t>Overview of key points for getting started, becoming familiar</a:t>
            </a:r>
          </a:p>
          <a:p>
            <a:endParaRPr lang="en-US" sz="3200" dirty="0"/>
          </a:p>
          <a:p>
            <a:pPr lvl="1"/>
            <a:r>
              <a:rPr lang="en-US" sz="3200" dirty="0"/>
              <a:t>RStudio Setup</a:t>
            </a:r>
          </a:p>
          <a:p>
            <a:pPr lvl="1"/>
            <a:r>
              <a:rPr lang="en-US" sz="3200" dirty="0"/>
              <a:t>Navigating RStudio</a:t>
            </a:r>
          </a:p>
          <a:p>
            <a:pPr lvl="1"/>
            <a:r>
              <a:rPr lang="en-US" sz="3200" dirty="0"/>
              <a:t>How to use R as a beginner</a:t>
            </a:r>
          </a:p>
          <a:p>
            <a:pPr lvl="1"/>
            <a:r>
              <a:rPr lang="en-US" sz="3200" dirty="0"/>
              <a:t>Additional Learning Resources</a:t>
            </a:r>
          </a:p>
        </p:txBody>
      </p:sp>
      <p:pic>
        <p:nvPicPr>
          <p:cNvPr id="7" name="Graphic 6" descr="Presentation with Checklist">
            <a:extLst>
              <a:ext uri="{FF2B5EF4-FFF2-40B4-BE49-F238E27FC236}">
                <a16:creationId xmlns:a16="http://schemas.microsoft.com/office/drawing/2014/main" id="{69CC744E-EE89-4A87-A380-D8235AE32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448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0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FD34B8-432D-4515-9CCA-09866D8B0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Why use Rstudio?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9EB42-AF09-44AE-9235-5BFE80DB0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364573"/>
            <a:ext cx="3977639" cy="3854112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sz="2800" dirty="0"/>
              <a:t>RStudio helped make R much more friendly to newcomers</a:t>
            </a:r>
          </a:p>
          <a:p>
            <a:r>
              <a:rPr lang="en-US" sz="2800" dirty="0"/>
              <a:t>Easy-to-understand interface that helps keep track of and preview your variables, etc.</a:t>
            </a:r>
          </a:p>
          <a:p>
            <a:r>
              <a:rPr lang="en-US" sz="2800" dirty="0"/>
              <a:t>Can really customize to fit your needs</a:t>
            </a:r>
          </a:p>
        </p:txBody>
      </p:sp>
      <p:pic>
        <p:nvPicPr>
          <p:cNvPr id="1036" name="Picture 12" descr="Image result for rstudio">
            <a:extLst>
              <a:ext uri="{FF2B5EF4-FFF2-40B4-BE49-F238E27FC236}">
                <a16:creationId xmlns:a16="http://schemas.microsoft.com/office/drawing/2014/main" id="{EFC571B0-9B44-4E93-A813-3FD706B1602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2699" y="1440686"/>
            <a:ext cx="6533501" cy="408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589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A60DC-8FB7-4409-A87B-8501A9F2B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r>
              <a:rPr lang="en-US" dirty="0"/>
              <a:t>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26CAF-1A74-45FA-A361-8898EBDBB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To get RStudio up-and-running, need to proceed through two steps…</a:t>
            </a:r>
          </a:p>
          <a:p>
            <a:pPr lvl="1"/>
            <a:r>
              <a:rPr lang="en-US" sz="3000" dirty="0"/>
              <a:t>First, need to install R itself</a:t>
            </a:r>
          </a:p>
          <a:p>
            <a:pPr lvl="2"/>
            <a:r>
              <a:rPr lang="en-US" sz="2800" dirty="0"/>
              <a:t>(The base engine to run R scripts/programs)</a:t>
            </a:r>
          </a:p>
          <a:p>
            <a:pPr lvl="1"/>
            <a:r>
              <a:rPr lang="en-US" sz="3000" dirty="0"/>
              <a:t>Then, can install R Studio</a:t>
            </a:r>
          </a:p>
          <a:p>
            <a:pPr lvl="2"/>
            <a:r>
              <a:rPr lang="en-US" sz="2800" dirty="0"/>
              <a:t>(How we will be interacting with the R language)</a:t>
            </a:r>
          </a:p>
        </p:txBody>
      </p:sp>
    </p:spTree>
    <p:extLst>
      <p:ext uri="{BB962C8B-B14F-4D97-AF65-F5344CB8AC3E}">
        <p14:creationId xmlns:p14="http://schemas.microsoft.com/office/powerpoint/2010/main" val="1274351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A60DC-8FB7-4409-A87B-8501A9F2B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26CAF-1A74-45FA-A361-8898EBDBB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51661"/>
            <a:ext cx="10820400" cy="54132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/>
              <a:t>Download R for your machine from </a:t>
            </a:r>
            <a:r>
              <a:rPr lang="en-US" dirty="0">
                <a:hlinkClick r:id="rId2"/>
              </a:rPr>
              <a:t>https://cran.rstudio.com</a:t>
            </a: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2EA7D96-C33F-4C58-B397-992AC1D330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800" y="2392980"/>
            <a:ext cx="10820400" cy="42554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FAA7B96-473D-4294-89D8-1C90EB2E0CF7}"/>
              </a:ext>
            </a:extLst>
          </p:cNvPr>
          <p:cNvSpPr/>
          <p:nvPr/>
        </p:nvSpPr>
        <p:spPr>
          <a:xfrm>
            <a:off x="4505325" y="2647950"/>
            <a:ext cx="7067550" cy="129302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59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A60DC-8FB7-4409-A87B-8501A9F2B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26CAF-1A74-45FA-A361-8898EBDBB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51661"/>
            <a:ext cx="10820400" cy="54132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/>
              <a:t>Select “base”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528FC1-3C7F-4414-A5C9-6C55437EE5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0999" y="2392981"/>
            <a:ext cx="11439525" cy="25024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FAA7B96-473D-4294-89D8-1C90EB2E0CF7}"/>
              </a:ext>
            </a:extLst>
          </p:cNvPr>
          <p:cNvSpPr/>
          <p:nvPr/>
        </p:nvSpPr>
        <p:spPr>
          <a:xfrm>
            <a:off x="3667125" y="3057525"/>
            <a:ext cx="8143876" cy="2667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8997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1655</Words>
  <Application>Microsoft Office PowerPoint</Application>
  <PresentationFormat>Widescreen</PresentationFormat>
  <Paragraphs>207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7" baseType="lpstr">
      <vt:lpstr>Arial</vt:lpstr>
      <vt:lpstr>Century Gothic</vt:lpstr>
      <vt:lpstr>Vapor Trail</vt:lpstr>
      <vt:lpstr>Intro to R</vt:lpstr>
      <vt:lpstr>Background</vt:lpstr>
      <vt:lpstr>Why give this talk?</vt:lpstr>
      <vt:lpstr>My background</vt:lpstr>
      <vt:lpstr>Presentation Summary</vt:lpstr>
      <vt:lpstr>Why use Rstudio?</vt:lpstr>
      <vt:lpstr>Rstudio Setup</vt:lpstr>
      <vt:lpstr>Installing R</vt:lpstr>
      <vt:lpstr>Installing R</vt:lpstr>
      <vt:lpstr>Installing R</vt:lpstr>
      <vt:lpstr>Installing R</vt:lpstr>
      <vt:lpstr>Installing R STUDIO</vt:lpstr>
      <vt:lpstr>Installing R STUDIO</vt:lpstr>
      <vt:lpstr>Installing R STUDIO</vt:lpstr>
      <vt:lpstr>Installing R STUDIO</vt:lpstr>
      <vt:lpstr>Installing R STUDIO</vt:lpstr>
      <vt:lpstr>Optional Tweaks</vt:lpstr>
      <vt:lpstr>Optional Tweaks</vt:lpstr>
      <vt:lpstr>Optional Tweaks</vt:lpstr>
      <vt:lpstr>Optional Tweaks</vt:lpstr>
      <vt:lpstr>Optional Tweaks</vt:lpstr>
      <vt:lpstr>Optional Tweaks</vt:lpstr>
      <vt:lpstr>Navigating Rstudio: The four Panels</vt:lpstr>
      <vt:lpstr>Navigating RStudio</vt:lpstr>
      <vt:lpstr>Navigating RStudio</vt:lpstr>
      <vt:lpstr>Navigating RStudio</vt:lpstr>
      <vt:lpstr>Navigating RStudio</vt:lpstr>
      <vt:lpstr>Navigating RStudio</vt:lpstr>
      <vt:lpstr>Navigating RStudio</vt:lpstr>
      <vt:lpstr>Navigating RStudio</vt:lpstr>
      <vt:lpstr>Navigating RStudio</vt:lpstr>
      <vt:lpstr>Navigating RStudio</vt:lpstr>
      <vt:lpstr>Using R As a Beginner</vt:lpstr>
      <vt:lpstr>Using R As a Beginner</vt:lpstr>
      <vt:lpstr>Learning Resources</vt:lpstr>
      <vt:lpstr>Learning Resources</vt:lpstr>
      <vt:lpstr>Learning Resources</vt:lpstr>
      <vt:lpstr>Learning Resources</vt:lpstr>
      <vt:lpstr>Learning Resources</vt:lpstr>
      <vt:lpstr>Learning Resources</vt:lpstr>
      <vt:lpstr>Learning Resources</vt:lpstr>
      <vt:lpstr>Conclusions</vt:lpstr>
      <vt:lpstr>THANK YOU!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</dc:title>
  <dc:creator>Jake</dc:creator>
  <cp:lastModifiedBy>Jacob Steele</cp:lastModifiedBy>
  <cp:revision>14</cp:revision>
  <dcterms:created xsi:type="dcterms:W3CDTF">2020-03-02T01:17:41Z</dcterms:created>
  <dcterms:modified xsi:type="dcterms:W3CDTF">2020-03-02T20:08:54Z</dcterms:modified>
</cp:coreProperties>
</file>