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Thin"/>
      <p:regular r:id="rId21"/>
      <p:bold r:id="rId22"/>
      <p:italic r:id="rId23"/>
      <p:boldItalic r:id="rId24"/>
    </p:embeddedFont>
    <p:embeddedFont>
      <p:font typeface="Proxima Nova"/>
      <p:regular r:id="rId25"/>
      <p:bold r:id="rId26"/>
      <p:italic r:id="rId27"/>
      <p:boldItalic r:id="rId28"/>
    </p:embeddedFont>
    <p:embeddedFont>
      <p:font typeface="Roboto"/>
      <p:regular r:id="rId29"/>
      <p:bold r:id="rId30"/>
      <p:italic r:id="rId31"/>
      <p:boldItalic r:id="rId32"/>
    </p:embeddedFont>
    <p:embeddedFont>
      <p:font typeface="Roboto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Thin-bold.fntdata"/><Relationship Id="rId21" Type="http://schemas.openxmlformats.org/officeDocument/2006/relationships/font" Target="fonts/RobotoThin-regular.fntdata"/><Relationship Id="rId24" Type="http://schemas.openxmlformats.org/officeDocument/2006/relationships/font" Target="fonts/RobotoThin-boldItalic.fntdata"/><Relationship Id="rId23" Type="http://schemas.openxmlformats.org/officeDocument/2006/relationships/font" Target="fonts/RobotoTh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edium-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edium-italic.fntdata"/><Relationship Id="rId12" Type="http://schemas.openxmlformats.org/officeDocument/2006/relationships/slide" Target="slides/slide7.xml"/><Relationship Id="rId34" Type="http://schemas.openxmlformats.org/officeDocument/2006/relationships/font" Target="fonts/Roboto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8124e1931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8124e1931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18b3dcf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18b3dcf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18b3dcba3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18b3dcba3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18b3dcba3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18b3dcba3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reflected that twitter mentions and the trading volume were correlated and sometimes highly.</a:t>
            </a:r>
            <a:endParaRPr/>
          </a:p>
          <a:p>
            <a:pPr indent="0" lvl="0" marL="0" rtl="0" algn="l">
              <a:spcBef>
                <a:spcPts val="0"/>
              </a:spcBef>
              <a:spcAft>
                <a:spcPts val="0"/>
              </a:spcAft>
              <a:buNone/>
            </a:pPr>
            <a:r>
              <a:rPr lang="en"/>
              <a:t>We did not find a correlation between Twitter mentions and price movement.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Steps:</a:t>
            </a:r>
            <a:endParaRPr/>
          </a:p>
          <a:p>
            <a:pPr indent="-298450" lvl="0" marL="457200" rtl="0" algn="l">
              <a:spcBef>
                <a:spcPts val="0"/>
              </a:spcBef>
              <a:spcAft>
                <a:spcPts val="0"/>
              </a:spcAft>
              <a:buSzPts val="1100"/>
              <a:buChar char="●"/>
            </a:pPr>
            <a:r>
              <a:rPr lang="en"/>
              <a:t>Effects of social influencers</a:t>
            </a:r>
            <a:endParaRPr/>
          </a:p>
          <a:p>
            <a:pPr indent="-298450" lvl="0" marL="457200" rtl="0" algn="l">
              <a:spcBef>
                <a:spcPts val="0"/>
              </a:spcBef>
              <a:spcAft>
                <a:spcPts val="0"/>
              </a:spcAft>
              <a:buSzPts val="1100"/>
              <a:buChar char="●"/>
            </a:pPr>
            <a:r>
              <a:rPr lang="en"/>
              <a:t>Effects of outspoken CEO</a:t>
            </a:r>
            <a:endParaRPr/>
          </a:p>
          <a:p>
            <a:pPr indent="-298450" lvl="0" marL="457200" rtl="0" algn="l">
              <a:spcBef>
                <a:spcPts val="0"/>
              </a:spcBef>
              <a:spcAft>
                <a:spcPts val="0"/>
              </a:spcAft>
              <a:buSzPts val="1100"/>
              <a:buChar char="●"/>
            </a:pPr>
            <a:r>
              <a:rPr lang="en"/>
              <a:t>Deep dive in analyzing sentiment of social media posts.</a:t>
            </a:r>
            <a:endParaRPr/>
          </a:p>
          <a:p>
            <a:pPr indent="0" lvl="0" marL="45720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8124e1931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8124e1931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18b3dcba3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18b3dcba3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18b3dcba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18b3dcba3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595959"/>
                </a:solidFill>
              </a:rPr>
              <a:t>Prior to filing an initial public offering(IPO), a privately held company's value is largely a guess.  While the company needs to meet IPO criteria, by providing insight into income, assets, revenue growth, etc. Pre-IPO companies don't have any feedback or demonstrated buyer history to measure the immediate purchase of its shares at a particular price.  </a:t>
            </a:r>
            <a:endParaRPr>
              <a:solidFill>
                <a:srgbClr val="595959"/>
              </a:solidFill>
            </a:endParaRPr>
          </a:p>
          <a:p>
            <a:pPr indent="0" lvl="0" marL="0" rtl="0" algn="l">
              <a:lnSpc>
                <a:spcPct val="115000"/>
              </a:lnSpc>
              <a:spcBef>
                <a:spcPts val="1600"/>
              </a:spcBef>
              <a:spcAft>
                <a:spcPts val="1600"/>
              </a:spcAft>
              <a:buClr>
                <a:schemeClr val="dk1"/>
              </a:buClr>
              <a:buSzPts val="1100"/>
              <a:buFont typeface="Arial"/>
              <a:buNone/>
            </a:pPr>
            <a:r>
              <a:rPr lang="en">
                <a:solidFill>
                  <a:srgbClr val="595959"/>
                </a:solidFill>
              </a:rPr>
              <a:t>This analysis measures social queues to market movements in an attempt to find a correlation.</a:t>
            </a:r>
            <a:endParaRPr sz="7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18b3dcba3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18b3dcba3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From 2019 - </a:t>
            </a:r>
            <a:r>
              <a:rPr lang="en" sz="1000">
                <a:solidFill>
                  <a:schemeClr val="dk1"/>
                </a:solidFill>
              </a:rPr>
              <a:t> 2020 the number of companies that IPO’d more than doubled (232 in 2019 vs 480 2020) .   As of </a:t>
            </a:r>
            <a:r>
              <a:rPr lang="en" sz="1000">
                <a:solidFill>
                  <a:schemeClr val="dk1"/>
                </a:solidFill>
                <a:highlight>
                  <a:srgbClr val="FFFFFF"/>
                </a:highlight>
              </a:rPr>
              <a:t>There have been 796 IPOs on the US stock market in 2021, which is an all-time record. As of October 11, 2021, this is +161.0% more than the same time in 2020, which had 305 IPOs by this date.</a:t>
            </a:r>
            <a:endParaRPr sz="10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18b3dcba3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18b3dcba3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Needed three points/   </a:t>
            </a:r>
            <a:r>
              <a:rPr lang="en"/>
              <a:t>Analyst</a:t>
            </a:r>
            <a:r>
              <a:rPr lang="en"/>
              <a:t> Description, Motivation, User story</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000">
                <a:solidFill>
                  <a:srgbClr val="595959"/>
                </a:solidFill>
              </a:rPr>
              <a:t>When companies IPO there is no historical trade activity to complete financial modeling analysis.  Our analysis reviews social chatter for 90 days from the IPO launch to see if it could be used as a mechanism to determining future stock fluctuations and/or trading volume.</a:t>
            </a:r>
            <a:endParaRPr sz="10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000">
                <a:solidFill>
                  <a:srgbClr val="595959"/>
                </a:solidFill>
              </a:rPr>
              <a:t>The overall motivation for this project was the general excitement in the uptick of IPO’s and the curiosity of finding a way to validate or predict market prices and volumes. </a:t>
            </a:r>
            <a:r>
              <a:rPr lang="en" sz="1500">
                <a:solidFill>
                  <a:srgbClr val="595959"/>
                </a:solidFill>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18b3dcba3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18b3dcba3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Needed three points:  Description of data source, Reasoning for data selection, Collection, exploration and cleaning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Sources:</a:t>
            </a:r>
            <a:endParaRPr/>
          </a:p>
          <a:p>
            <a:pPr indent="-298450" lvl="0" marL="457200" rtl="0" algn="l">
              <a:spcBef>
                <a:spcPts val="0"/>
              </a:spcBef>
              <a:spcAft>
                <a:spcPts val="0"/>
              </a:spcAft>
              <a:buSzPts val="1100"/>
              <a:buChar char="●"/>
            </a:pPr>
            <a:r>
              <a:rPr lang="en"/>
              <a:t>IPO List</a:t>
            </a:r>
            <a:endParaRPr/>
          </a:p>
          <a:p>
            <a:pPr indent="-298450" lvl="0" marL="457200" rtl="0" algn="l">
              <a:spcBef>
                <a:spcPts val="0"/>
              </a:spcBef>
              <a:spcAft>
                <a:spcPts val="0"/>
              </a:spcAft>
              <a:buSzPts val="1100"/>
              <a:buChar char="●"/>
            </a:pPr>
            <a:r>
              <a:rPr lang="en"/>
              <a:t>Twitter - SNScrape used to pull raw data</a:t>
            </a:r>
            <a:endParaRPr/>
          </a:p>
          <a:p>
            <a:pPr indent="-298450" lvl="0" marL="457200" rtl="0" algn="l">
              <a:spcBef>
                <a:spcPts val="0"/>
              </a:spcBef>
              <a:spcAft>
                <a:spcPts val="0"/>
              </a:spcAft>
              <a:buSzPts val="1100"/>
              <a:buChar char="●"/>
            </a:pPr>
            <a:r>
              <a:rPr lang="en"/>
              <a:t>ALPACA SDK for Stock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8124e19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8124e19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SNScrape</a:t>
            </a:r>
            <a:endParaRPr/>
          </a:p>
          <a:p>
            <a:pPr indent="-298450" lvl="0" marL="457200" rtl="0" algn="l">
              <a:spcBef>
                <a:spcPts val="0"/>
              </a:spcBef>
              <a:spcAft>
                <a:spcPts val="0"/>
              </a:spcAft>
              <a:buSzPts val="1100"/>
              <a:buChar char="●"/>
            </a:pPr>
            <a:r>
              <a:rPr lang="en"/>
              <a:t>90 days json format</a:t>
            </a:r>
            <a:endParaRPr/>
          </a:p>
          <a:p>
            <a:pPr indent="-298450" lvl="0" marL="457200" rtl="0" algn="l">
              <a:spcBef>
                <a:spcPts val="0"/>
              </a:spcBef>
              <a:spcAft>
                <a:spcPts val="0"/>
              </a:spcAft>
              <a:buSzPts val="1100"/>
              <a:buChar char="●"/>
            </a:pPr>
            <a:r>
              <a:rPr lang="en"/>
              <a:t>Converted to dataframe to clean</a:t>
            </a:r>
            <a:endParaRPr/>
          </a:p>
          <a:p>
            <a:pPr indent="-298450" lvl="0" marL="457200" rtl="0" algn="l">
              <a:spcBef>
                <a:spcPts val="0"/>
              </a:spcBef>
              <a:spcAft>
                <a:spcPts val="0"/>
              </a:spcAft>
              <a:buSzPts val="1100"/>
              <a:buChar char="●"/>
            </a:pPr>
            <a:r>
              <a:rPr lang="en"/>
              <a:t>To CSV for analysis</a:t>
            </a:r>
            <a:endParaRPr/>
          </a:p>
          <a:p>
            <a:pPr indent="0" lvl="0" marL="0" rtl="0" algn="l">
              <a:spcBef>
                <a:spcPts val="0"/>
              </a:spcBef>
              <a:spcAft>
                <a:spcPts val="0"/>
              </a:spcAft>
              <a:buNone/>
            </a:pPr>
            <a:r>
              <a:rPr lang="en"/>
              <a:t>Alpaca SDK</a:t>
            </a:r>
            <a:endParaRPr/>
          </a:p>
          <a:p>
            <a:pPr indent="-298450" lvl="0" marL="457200" rtl="0" algn="l">
              <a:spcBef>
                <a:spcPts val="0"/>
              </a:spcBef>
              <a:spcAft>
                <a:spcPts val="0"/>
              </a:spcAft>
              <a:buSzPts val="1100"/>
              <a:buChar char="●"/>
            </a:pPr>
            <a:r>
              <a:rPr lang="en"/>
              <a:t>Generally clean data pulls</a:t>
            </a:r>
            <a:endParaRPr/>
          </a:p>
          <a:p>
            <a:pPr indent="-298450" lvl="0" marL="457200" rtl="0" algn="l">
              <a:spcBef>
                <a:spcPts val="0"/>
              </a:spcBef>
              <a:spcAft>
                <a:spcPts val="0"/>
              </a:spcAft>
              <a:buSzPts val="1100"/>
              <a:buChar char="●"/>
            </a:pPr>
            <a:r>
              <a:rPr lang="en"/>
              <a:t>Reformatted the date</a:t>
            </a:r>
            <a:endParaRPr/>
          </a:p>
          <a:p>
            <a:pPr indent="-298450" lvl="0" marL="457200" rtl="0" algn="l">
              <a:spcBef>
                <a:spcPts val="0"/>
              </a:spcBef>
              <a:spcAft>
                <a:spcPts val="0"/>
              </a:spcAft>
              <a:buSzPts val="1100"/>
              <a:buChar char="●"/>
            </a:pPr>
            <a:r>
              <a:rPr lang="en"/>
              <a:t>Dropped columns, added </a:t>
            </a:r>
            <a:r>
              <a:rPr lang="en"/>
              <a:t>columns</a:t>
            </a:r>
            <a:r>
              <a:rPr lang="en"/>
              <a:t>, etc</a:t>
            </a:r>
            <a:endParaRPr/>
          </a:p>
          <a:p>
            <a:pPr indent="0" lvl="0" marL="0" rtl="0" algn="l">
              <a:spcBef>
                <a:spcPts val="0"/>
              </a:spcBef>
              <a:spcAft>
                <a:spcPts val="0"/>
              </a:spcAft>
              <a:buNone/>
            </a:pPr>
            <a:r>
              <a:rPr lang="en"/>
              <a:t>SQL</a:t>
            </a:r>
            <a:endParaRPr/>
          </a:p>
          <a:p>
            <a:pPr indent="-298450" lvl="0" marL="457200" rtl="0" algn="l">
              <a:spcBef>
                <a:spcPts val="0"/>
              </a:spcBef>
              <a:spcAft>
                <a:spcPts val="0"/>
              </a:spcAft>
              <a:buSzPts val="1100"/>
              <a:buChar char="●"/>
            </a:pPr>
            <a:r>
              <a:rPr lang="en"/>
              <a:t>Created tables in SQL so we could join accordingly</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8124e1931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8124e1931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8124e1931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8124e1931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8124e193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8124e193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10/4 - Planning</a:t>
            </a:r>
            <a:endParaRPr/>
          </a:p>
          <a:p>
            <a:pPr indent="0" lvl="0" marL="0" rtl="0" algn="l">
              <a:spcBef>
                <a:spcPts val="0"/>
              </a:spcBef>
              <a:spcAft>
                <a:spcPts val="0"/>
              </a:spcAft>
              <a:buNone/>
            </a:pPr>
            <a:r>
              <a:rPr lang="en"/>
              <a:t>10/6 - Review Initial Findings &amp; Next Steps</a:t>
            </a:r>
            <a:endParaRPr/>
          </a:p>
          <a:p>
            <a:pPr indent="0" lvl="0" marL="0" rtl="0" algn="l">
              <a:spcBef>
                <a:spcPts val="0"/>
              </a:spcBef>
              <a:spcAft>
                <a:spcPts val="0"/>
              </a:spcAft>
              <a:buNone/>
            </a:pPr>
            <a:r>
              <a:rPr lang="en"/>
              <a:t>10/11 - Review individual analysis, combine code &amp; prepare presentation</a:t>
            </a:r>
            <a:endParaRPr/>
          </a:p>
          <a:p>
            <a:pPr indent="0" lvl="0" marL="0" rtl="0" algn="l">
              <a:spcBef>
                <a:spcPts val="0"/>
              </a:spcBef>
              <a:spcAft>
                <a:spcPts val="0"/>
              </a:spcAft>
              <a:buNone/>
            </a:pPr>
            <a:r>
              <a:rPr lang="en"/>
              <a:t>10/13 &amp; beyond - get ready for final submittal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jake-viss/UWFintech_Project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document/d/1T7t8s_d5W9xqpWABZVNWfyU4WQZtbAmR/edit" TargetMode="External"/><Relationship Id="rId4" Type="http://schemas.openxmlformats.org/officeDocument/2006/relationships/hyperlink" Target="https://github.com/jake-viss/UWFintech_Project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stockanalysis.com/ipos/statist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04700"/>
            <a:ext cx="7745100" cy="1422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700"/>
              <a:t>Analysis of </a:t>
            </a:r>
            <a:r>
              <a:rPr lang="en" sz="3700"/>
              <a:t>Social Chatter vs Market Results, post IPO </a:t>
            </a:r>
            <a:endParaRPr sz="37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Jacob Vissering, Viny Nair, Niki van Dyck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Approach</a:t>
            </a:r>
            <a:endParaRPr b="1"/>
          </a:p>
        </p:txBody>
      </p:sp>
      <p:grpSp>
        <p:nvGrpSpPr>
          <p:cNvPr id="151" name="Google Shape;151;p22"/>
          <p:cNvGrpSpPr/>
          <p:nvPr/>
        </p:nvGrpSpPr>
        <p:grpSpPr>
          <a:xfrm>
            <a:off x="779363" y="1017725"/>
            <a:ext cx="2486829" cy="3711155"/>
            <a:chOff x="1118224" y="283725"/>
            <a:chExt cx="2090826" cy="4076400"/>
          </a:xfrm>
        </p:grpSpPr>
        <p:sp>
          <p:nvSpPr>
            <p:cNvPr id="152" name="Google Shape;152;p22"/>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SNScrape</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Alpaca SDK</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Pandas</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Jupyter Lab</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hvPlot &amp; Matplotlib</a:t>
              </a:r>
              <a:endParaRPr sz="1200">
                <a:solidFill>
                  <a:srgbClr val="1D7E74"/>
                </a:solidFill>
                <a:latin typeface="Roboto Medium"/>
                <a:ea typeface="Roboto Medium"/>
                <a:cs typeface="Roboto Medium"/>
                <a:sym typeface="Roboto Medium"/>
              </a:endParaRPr>
            </a:p>
          </p:txBody>
        </p:sp>
        <p:sp>
          <p:nvSpPr>
            <p:cNvPr id="155" name="Google Shape;155;p22"/>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1D7E74"/>
                  </a:solidFill>
                  <a:latin typeface="Roboto"/>
                  <a:ea typeface="Roboto"/>
                  <a:cs typeface="Roboto"/>
                  <a:sym typeface="Roboto"/>
                </a:rPr>
                <a:t>Tech</a:t>
              </a:r>
              <a:endParaRPr sz="3100">
                <a:solidFill>
                  <a:srgbClr val="1D7E74"/>
                </a:solidFill>
                <a:latin typeface="Roboto Thin"/>
                <a:ea typeface="Roboto Thin"/>
                <a:cs typeface="Roboto Thin"/>
                <a:sym typeface="Roboto Thin"/>
              </a:endParaRPr>
            </a:p>
          </p:txBody>
        </p:sp>
        <p:sp>
          <p:nvSpPr>
            <p:cNvPr id="156" name="Google Shape;156;p22"/>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FFFF"/>
                  </a:solidFill>
                  <a:latin typeface="Roboto"/>
                  <a:ea typeface="Roboto"/>
                  <a:cs typeface="Roboto"/>
                  <a:sym typeface="Roboto"/>
                </a:rPr>
                <a:t>	</a:t>
              </a:r>
              <a:r>
                <a:rPr lang="en" sz="800" u="sng">
                  <a:solidFill>
                    <a:srgbClr val="FFFFFF"/>
                  </a:solidFill>
                  <a:latin typeface="Roboto"/>
                  <a:ea typeface="Roboto"/>
                  <a:cs typeface="Roboto"/>
                  <a:sym typeface="Roboto"/>
                </a:rPr>
                <a:t>Additional Libraries</a:t>
              </a:r>
              <a:endParaRPr sz="800" u="sng">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Pathlib</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Os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Dotenv</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Sqlalchemy</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Collections	</a:t>
              </a:r>
              <a:endParaRPr sz="800">
                <a:solidFill>
                  <a:srgbClr val="FFFFFF"/>
                </a:solidFill>
                <a:latin typeface="Roboto"/>
                <a:ea typeface="Roboto"/>
                <a:cs typeface="Roboto"/>
                <a:sym typeface="Roboto"/>
              </a:endParaRPr>
            </a:p>
          </p:txBody>
        </p:sp>
      </p:grpSp>
      <p:grpSp>
        <p:nvGrpSpPr>
          <p:cNvPr id="158" name="Google Shape;158;p22"/>
          <p:cNvGrpSpPr/>
          <p:nvPr/>
        </p:nvGrpSpPr>
        <p:grpSpPr>
          <a:xfrm>
            <a:off x="3328581" y="1017725"/>
            <a:ext cx="2486829" cy="3711155"/>
            <a:chOff x="1118224" y="283725"/>
            <a:chExt cx="2090826" cy="4076400"/>
          </a:xfrm>
        </p:grpSpPr>
        <p:sp>
          <p:nvSpPr>
            <p:cNvPr id="159" name="Google Shape;159;p22"/>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1233928" y="1225079"/>
              <a:ext cx="1815000" cy="13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Viny - Lead Coder &amp; Data Cleaner</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Niki - Code Collaborator &amp; Project Manager</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Jake - Code Collaborator &amp; Data Visualizer  </a:t>
              </a:r>
              <a:endParaRPr sz="1200">
                <a:solidFill>
                  <a:srgbClr val="1D7E74"/>
                </a:solidFill>
                <a:latin typeface="Roboto Medium"/>
                <a:ea typeface="Roboto Medium"/>
                <a:cs typeface="Roboto Medium"/>
                <a:sym typeface="Roboto Medium"/>
              </a:endParaRPr>
            </a:p>
          </p:txBody>
        </p:sp>
        <p:sp>
          <p:nvSpPr>
            <p:cNvPr id="162" name="Google Shape;162;p22"/>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1D7E74"/>
                  </a:solidFill>
                  <a:latin typeface="Roboto"/>
                  <a:ea typeface="Roboto"/>
                  <a:cs typeface="Roboto"/>
                  <a:sym typeface="Roboto"/>
                </a:rPr>
                <a:t>Roles</a:t>
              </a:r>
              <a:endParaRPr sz="3100">
                <a:solidFill>
                  <a:srgbClr val="1D7E74"/>
                </a:solidFill>
                <a:latin typeface="Roboto Thin"/>
                <a:ea typeface="Roboto Thin"/>
                <a:cs typeface="Roboto Thin"/>
                <a:sym typeface="Roboto Thin"/>
              </a:endParaRPr>
            </a:p>
          </p:txBody>
        </p:sp>
        <p:sp>
          <p:nvSpPr>
            <p:cNvPr id="163" name="Google Shape;163;p22"/>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In addition, we all selected five companies to analyze based on the criteria we agreed upon.</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Once analysis complete, we combined our findings.</a:t>
              </a:r>
              <a:endParaRPr sz="800">
                <a:solidFill>
                  <a:srgbClr val="FFFFFF"/>
                </a:solidFill>
                <a:latin typeface="Roboto"/>
                <a:ea typeface="Roboto"/>
                <a:cs typeface="Roboto"/>
                <a:sym typeface="Roboto"/>
              </a:endParaRPr>
            </a:p>
          </p:txBody>
        </p:sp>
      </p:grpSp>
      <p:grpSp>
        <p:nvGrpSpPr>
          <p:cNvPr id="165" name="Google Shape;165;p22"/>
          <p:cNvGrpSpPr/>
          <p:nvPr/>
        </p:nvGrpSpPr>
        <p:grpSpPr>
          <a:xfrm>
            <a:off x="5877800" y="1017725"/>
            <a:ext cx="2486829" cy="3711155"/>
            <a:chOff x="1118224" y="283725"/>
            <a:chExt cx="2090826" cy="4076400"/>
          </a:xfrm>
        </p:grpSpPr>
        <p:sp>
          <p:nvSpPr>
            <p:cNvPr id="166" name="Google Shape;166;p22"/>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Stock picks based on ticker</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Amount of data</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Multiple axes graphs</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p:txBody>
        </p:sp>
        <p:sp>
          <p:nvSpPr>
            <p:cNvPr id="169" name="Google Shape;169;p22"/>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1D7E74"/>
                  </a:solidFill>
                  <a:latin typeface="Roboto"/>
                  <a:ea typeface="Roboto"/>
                  <a:cs typeface="Roboto"/>
                  <a:sym typeface="Roboto"/>
                </a:rPr>
                <a:t>Challenges</a:t>
              </a:r>
              <a:endParaRPr b="1" sz="3100">
                <a:solidFill>
                  <a:srgbClr val="1D7E74"/>
                </a:solidFill>
                <a:latin typeface="Roboto"/>
                <a:ea typeface="Roboto"/>
                <a:cs typeface="Roboto"/>
                <a:sym typeface="Roboto"/>
              </a:endParaRPr>
            </a:p>
          </p:txBody>
        </p:sp>
        <p:sp>
          <p:nvSpPr>
            <p:cNvPr id="170" name="Google Shape;170;p22"/>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800">
                  <a:solidFill>
                    <a:srgbClr val="FFFFFF"/>
                  </a:solidFill>
                  <a:latin typeface="Roboto"/>
                  <a:ea typeface="Roboto"/>
                  <a:cs typeface="Roboto"/>
                  <a:sym typeface="Roboto"/>
                </a:rPr>
                <a:t>Successes: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Cleaning and joining data</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Teamwork</a:t>
              </a:r>
              <a:endParaRPr sz="800">
                <a:solidFill>
                  <a:srgbClr val="FFFFFF"/>
                </a:solidFill>
                <a:latin typeface="Roboto"/>
                <a:ea typeface="Roboto"/>
                <a:cs typeface="Roboto"/>
                <a:sym typeface="Roboto"/>
              </a:endParaRPr>
            </a:p>
            <a:p>
              <a:pPr indent="0" lvl="0" marL="914400" rtl="0" algn="l">
                <a:lnSpc>
                  <a:spcPct val="115000"/>
                </a:lnSpc>
                <a:spcBef>
                  <a:spcPts val="0"/>
                </a:spcBef>
                <a:spcAft>
                  <a:spcPts val="0"/>
                </a:spcAft>
                <a:buNone/>
              </a:pPr>
              <a:r>
                <a:t/>
              </a:r>
              <a:endParaRPr sz="700">
                <a:solidFill>
                  <a:srgbClr val="FFFFF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00"/>
              <a:t>IPO’s Reviewed </a:t>
            </a:r>
            <a:endParaRPr sz="3200"/>
          </a:p>
        </p:txBody>
      </p:sp>
      <p:sp>
        <p:nvSpPr>
          <p:cNvPr id="177" name="Google Shape;177;p23"/>
          <p:cNvSpPr txBox="1"/>
          <p:nvPr/>
        </p:nvSpPr>
        <p:spPr>
          <a:xfrm>
            <a:off x="966500" y="1533050"/>
            <a:ext cx="73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78" name="Google Shape;178;p23"/>
          <p:cNvPicPr preferRelativeResize="0"/>
          <p:nvPr/>
        </p:nvPicPr>
        <p:blipFill>
          <a:blip r:embed="rId3">
            <a:alphaModFix/>
          </a:blip>
          <a:stretch>
            <a:fillRect/>
          </a:stretch>
        </p:blipFill>
        <p:spPr>
          <a:xfrm>
            <a:off x="152400" y="2085650"/>
            <a:ext cx="8839204" cy="14156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600">
                <a:solidFill>
                  <a:srgbClr val="000000"/>
                </a:solidFill>
                <a:latin typeface="Arial"/>
                <a:ea typeface="Arial"/>
                <a:cs typeface="Arial"/>
                <a:sym typeface="Arial"/>
              </a:rPr>
              <a:t>Demo</a:t>
            </a:r>
            <a:endParaRPr sz="3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84" name="Google Shape;18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Link </a:t>
            </a:r>
            <a:endParaRPr/>
          </a:p>
          <a:p>
            <a:pPr indent="-342900" lvl="0" marL="457200" rtl="0" algn="l">
              <a:spcBef>
                <a:spcPts val="1200"/>
              </a:spcBef>
              <a:spcAft>
                <a:spcPts val="0"/>
              </a:spcAft>
              <a:buSzPts val="1800"/>
              <a:buChar char="●"/>
            </a:pPr>
            <a:r>
              <a:rPr lang="en"/>
              <a:t>Live run through Jupyter Notebooks &amp; 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Arial"/>
                <a:ea typeface="Arial"/>
                <a:cs typeface="Arial"/>
                <a:sym typeface="Arial"/>
              </a:rPr>
              <a:t>Outcome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p25"/>
          <p:cNvSpPr txBox="1"/>
          <p:nvPr/>
        </p:nvSpPr>
        <p:spPr>
          <a:xfrm>
            <a:off x="409425" y="1108875"/>
            <a:ext cx="83631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rPr lang="en">
                <a:solidFill>
                  <a:srgbClr val="595959"/>
                </a:solidFill>
              </a:rPr>
              <a:t>The data </a:t>
            </a:r>
            <a:r>
              <a:rPr lang="en">
                <a:solidFill>
                  <a:srgbClr val="595959"/>
                </a:solidFill>
              </a:rPr>
              <a:t>reflects</a:t>
            </a:r>
            <a:r>
              <a:rPr lang="en">
                <a:solidFill>
                  <a:srgbClr val="595959"/>
                </a:solidFill>
              </a:rPr>
              <a:t> that there is often a </a:t>
            </a:r>
            <a:r>
              <a:rPr lang="en">
                <a:solidFill>
                  <a:srgbClr val="595959"/>
                </a:solidFill>
              </a:rPr>
              <a:t>correlation</a:t>
            </a:r>
            <a:r>
              <a:rPr lang="en">
                <a:solidFill>
                  <a:srgbClr val="595959"/>
                </a:solidFill>
              </a:rPr>
              <a:t> </a:t>
            </a:r>
            <a:r>
              <a:rPr lang="en">
                <a:solidFill>
                  <a:srgbClr val="595959"/>
                </a:solidFill>
              </a:rPr>
              <a:t>between</a:t>
            </a:r>
            <a:r>
              <a:rPr lang="en">
                <a:solidFill>
                  <a:srgbClr val="595959"/>
                </a:solidFill>
              </a:rPr>
              <a:t> Twitter mentions and daily stock trading volumes. However, we did not find a </a:t>
            </a:r>
            <a:r>
              <a:rPr lang="en">
                <a:solidFill>
                  <a:srgbClr val="595959"/>
                </a:solidFill>
              </a:rPr>
              <a:t>correlation in Twitter mentions and</a:t>
            </a:r>
            <a:r>
              <a:rPr lang="en">
                <a:solidFill>
                  <a:srgbClr val="595959"/>
                </a:solidFill>
              </a:rPr>
              <a:t> price movement. </a:t>
            </a:r>
            <a:endParaRPr sz="1800">
              <a:solidFill>
                <a:srgbClr val="595959"/>
              </a:solidFill>
            </a:endParaRPr>
          </a:p>
        </p:txBody>
      </p:sp>
      <p:pic>
        <p:nvPicPr>
          <p:cNvPr id="191" name="Google Shape;191;p25"/>
          <p:cNvPicPr preferRelativeResize="0"/>
          <p:nvPr/>
        </p:nvPicPr>
        <p:blipFill>
          <a:blip r:embed="rId3">
            <a:alphaModFix/>
          </a:blip>
          <a:stretch>
            <a:fillRect/>
          </a:stretch>
        </p:blipFill>
        <p:spPr>
          <a:xfrm>
            <a:off x="1285875" y="1952350"/>
            <a:ext cx="6572250" cy="279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Arial"/>
                <a:ea typeface="Arial"/>
                <a:cs typeface="Arial"/>
                <a:sym typeface="Arial"/>
              </a:rPr>
              <a:t>Next Steps</a:t>
            </a:r>
            <a:endParaRPr/>
          </a:p>
        </p:txBody>
      </p:sp>
      <p:sp>
        <p:nvSpPr>
          <p:cNvPr id="197" name="Google Shape;19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Additional topics to research</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The effects of social influencers on stock volumes and price</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The effects of CEO tweets, publications, media outlets, on stock volumes and price </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Deep dive into defining, researching and analyzing social sentiments.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Arial"/>
                <a:ea typeface="Arial"/>
                <a:cs typeface="Arial"/>
                <a:sym typeface="Arial"/>
              </a:rPr>
              <a:t>Links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03" name="Google Shape;20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Project Plan</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u="sng">
                <a:solidFill>
                  <a:schemeClr val="hlink"/>
                </a:solidFill>
                <a:latin typeface="Arial"/>
                <a:ea typeface="Arial"/>
                <a:cs typeface="Arial"/>
                <a:sym typeface="Arial"/>
                <a:hlinkClick r:id="rId3"/>
              </a:rPr>
              <a:t>https://docs.google.com/document/d/1T7t8s_d5W9xqpWABZVNWfyU4WQZtbAmR/edit</a:t>
            </a:r>
            <a:r>
              <a:rPr lang="en">
                <a:solidFill>
                  <a:srgbClr val="595959"/>
                </a:solidFill>
                <a:latin typeface="Arial"/>
                <a:ea typeface="Arial"/>
                <a:cs typeface="Arial"/>
                <a:sym typeface="Arial"/>
              </a:rPr>
              <a:t> </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GitHub repo </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u="sng">
                <a:solidFill>
                  <a:schemeClr val="hlink"/>
                </a:solidFill>
                <a:latin typeface="Arial"/>
                <a:ea typeface="Arial"/>
                <a:cs typeface="Arial"/>
                <a:sym typeface="Arial"/>
                <a:hlinkClick r:id="rId4"/>
              </a:rPr>
              <a:t>https://github.com/jake-viss/UWFintech_Project1</a:t>
            </a:r>
            <a:r>
              <a:rPr lang="en">
                <a:solidFill>
                  <a:srgbClr val="595959"/>
                </a:solidFill>
                <a:latin typeface="Arial"/>
                <a:ea typeface="Arial"/>
                <a:cs typeface="Arial"/>
                <a:sym typeface="Arial"/>
              </a:rPr>
              <a:t> </a:t>
            </a:r>
            <a:endParaRPr>
              <a:solidFill>
                <a:srgbClr val="595959"/>
              </a:solidFill>
              <a:latin typeface="Arial"/>
              <a:ea typeface="Arial"/>
              <a:cs typeface="Arial"/>
              <a:sym typeface="Arial"/>
            </a:endParaRPr>
          </a:p>
          <a:p>
            <a:pPr indent="0" lvl="0" marL="457200" rtl="0" algn="l">
              <a:spcBef>
                <a:spcPts val="1600"/>
              </a:spcBef>
              <a:spcAft>
                <a:spcPts val="0"/>
              </a:spcAft>
              <a:buNone/>
            </a:pPr>
            <a:r>
              <a:t/>
            </a:r>
            <a:endParaRPr>
              <a:solidFill>
                <a:srgbClr val="595959"/>
              </a:solidFill>
              <a:latin typeface="Arial"/>
              <a:ea typeface="Arial"/>
              <a:cs typeface="Arial"/>
              <a:sym typeface="Arial"/>
            </a:endParaRPr>
          </a:p>
          <a:p>
            <a:pPr indent="0" lvl="0" marL="0" rtl="0" algn="l">
              <a:spcBef>
                <a:spcPts val="16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17550"/>
            <a:ext cx="8520600" cy="55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600">
                <a:solidFill>
                  <a:srgbClr val="000000"/>
                </a:solidFill>
                <a:latin typeface="Arial"/>
                <a:ea typeface="Arial"/>
                <a:cs typeface="Arial"/>
                <a:sym typeface="Arial"/>
              </a:rPr>
              <a:t>Executive Summary</a:t>
            </a:r>
            <a:endParaRPr b="0" sz="3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66" name="Google Shape;66;p14"/>
          <p:cNvSpPr txBox="1"/>
          <p:nvPr>
            <p:ph idx="1" type="body"/>
          </p:nvPr>
        </p:nvSpPr>
        <p:spPr>
          <a:xfrm>
            <a:off x="512250" y="1171300"/>
            <a:ext cx="8187600" cy="23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595959"/>
                </a:solidFill>
                <a:latin typeface="Arial"/>
                <a:ea typeface="Arial"/>
                <a:cs typeface="Arial"/>
                <a:sym typeface="Arial"/>
              </a:rPr>
              <a:t>Prior to filing an initial public offering(IPO), a privately held company's value is largely a guess.  While the company needs to meet IPO criteria, by providing insight into income, assets, revenue growth, etc. Pre-IPO companies don't have any feedback or demonstrated buyer history to measure the immediate purchase of its shares at a particular price.  </a:t>
            </a:r>
            <a:endParaRPr sz="1500">
              <a:solidFill>
                <a:srgbClr val="595959"/>
              </a:solidFill>
              <a:latin typeface="Arial"/>
              <a:ea typeface="Arial"/>
              <a:cs typeface="Arial"/>
              <a:sym typeface="Arial"/>
            </a:endParaRPr>
          </a:p>
          <a:p>
            <a:pPr indent="0" lvl="0" marL="0" rtl="0" algn="l">
              <a:spcBef>
                <a:spcPts val="1600"/>
              </a:spcBef>
              <a:spcAft>
                <a:spcPts val="1600"/>
              </a:spcAft>
              <a:buNone/>
            </a:pPr>
            <a:r>
              <a:rPr lang="en" sz="1500">
                <a:solidFill>
                  <a:srgbClr val="595959"/>
                </a:solidFill>
                <a:latin typeface="Arial"/>
                <a:ea typeface="Arial"/>
                <a:cs typeface="Arial"/>
                <a:sym typeface="Arial"/>
              </a:rPr>
              <a:t>This analysis measures social queues to market movements in an attempt to find a correlation.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07400" y="224350"/>
            <a:ext cx="8424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t>
            </a:r>
            <a:endParaRPr/>
          </a:p>
        </p:txBody>
      </p:sp>
      <p:pic>
        <p:nvPicPr>
          <p:cNvPr id="72" name="Google Shape;72;p15"/>
          <p:cNvPicPr preferRelativeResize="0"/>
          <p:nvPr/>
        </p:nvPicPr>
        <p:blipFill>
          <a:blip r:embed="rId3">
            <a:alphaModFix/>
          </a:blip>
          <a:stretch>
            <a:fillRect/>
          </a:stretch>
        </p:blipFill>
        <p:spPr>
          <a:xfrm>
            <a:off x="645075" y="876913"/>
            <a:ext cx="7329601" cy="3762350"/>
          </a:xfrm>
          <a:prstGeom prst="rect">
            <a:avLst/>
          </a:prstGeom>
          <a:noFill/>
          <a:ln>
            <a:noFill/>
          </a:ln>
        </p:spPr>
      </p:pic>
      <p:sp>
        <p:nvSpPr>
          <p:cNvPr id="73" name="Google Shape;73;p15"/>
          <p:cNvSpPr txBox="1"/>
          <p:nvPr/>
        </p:nvSpPr>
        <p:spPr>
          <a:xfrm>
            <a:off x="5330225" y="4639250"/>
            <a:ext cx="346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Footnotes </a:t>
            </a:r>
            <a:r>
              <a:rPr lang="en" sz="1000" u="sng">
                <a:solidFill>
                  <a:schemeClr val="hlink"/>
                </a:solidFill>
                <a:latin typeface="Proxima Nova"/>
                <a:ea typeface="Proxima Nova"/>
                <a:cs typeface="Proxima Nova"/>
                <a:sym typeface="Proxima Nova"/>
                <a:hlinkClick r:id="rId4"/>
              </a:rPr>
              <a:t>https://stockanalysis.com/ipos/statistics/</a:t>
            </a:r>
            <a:endParaRPr sz="10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36700"/>
            <a:ext cx="7030500" cy="6900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0" lang="en" sz="3600">
                <a:solidFill>
                  <a:srgbClr val="000000"/>
                </a:solidFill>
                <a:latin typeface="Arial"/>
                <a:ea typeface="Arial"/>
                <a:cs typeface="Arial"/>
                <a:sym typeface="Arial"/>
              </a:rPr>
              <a:t>Concept</a:t>
            </a:r>
            <a:endParaRPr b="0" sz="3600">
              <a:solidFill>
                <a:srgbClr val="000000"/>
              </a:solidFill>
              <a:latin typeface="Arial"/>
              <a:ea typeface="Arial"/>
              <a:cs typeface="Arial"/>
              <a:sym typeface="Arial"/>
            </a:endParaRPr>
          </a:p>
        </p:txBody>
      </p:sp>
      <p:sp>
        <p:nvSpPr>
          <p:cNvPr id="79" name="Google Shape;79;p16"/>
          <p:cNvSpPr txBox="1"/>
          <p:nvPr>
            <p:ph idx="1" type="body"/>
          </p:nvPr>
        </p:nvSpPr>
        <p:spPr>
          <a:xfrm>
            <a:off x="311700" y="1026700"/>
            <a:ext cx="8625900" cy="317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595959"/>
                </a:solidFill>
                <a:latin typeface="Arial"/>
                <a:ea typeface="Arial"/>
                <a:cs typeface="Arial"/>
                <a:sym typeface="Arial"/>
              </a:rPr>
              <a:t>When companies IPO there is no historical trade activity to complete financial modeling analysis.  Our analysis reviews social chatter for 90 days from the IPO launch to see if it could be used as a mechanism to determining future stock fluctuations and/or trading volume.</a:t>
            </a:r>
            <a:endParaRPr sz="1500">
              <a:solidFill>
                <a:srgbClr val="595959"/>
              </a:solidFill>
              <a:latin typeface="Arial"/>
              <a:ea typeface="Arial"/>
              <a:cs typeface="Arial"/>
              <a:sym typeface="Arial"/>
            </a:endParaRPr>
          </a:p>
          <a:p>
            <a:pPr indent="0" lvl="0" marL="0" rtl="0" algn="l">
              <a:spcBef>
                <a:spcPts val="1200"/>
              </a:spcBef>
              <a:spcAft>
                <a:spcPts val="0"/>
              </a:spcAft>
              <a:buNone/>
            </a:pPr>
            <a:r>
              <a:rPr lang="en" sz="1500">
                <a:solidFill>
                  <a:srgbClr val="595959"/>
                </a:solidFill>
                <a:latin typeface="Arial"/>
                <a:ea typeface="Arial"/>
                <a:cs typeface="Arial"/>
                <a:sym typeface="Arial"/>
              </a:rPr>
              <a:t>The overall motivation for this project was the general excitement in the uptick of IPO’s and the curiosity of finding a way to validate or predict market prices and volumes.   </a:t>
            </a:r>
            <a:endParaRPr sz="1500">
              <a:solidFill>
                <a:srgbClr val="595959"/>
              </a:solidFill>
              <a:latin typeface="Arial"/>
              <a:ea typeface="Arial"/>
              <a:cs typeface="Arial"/>
              <a:sym typeface="Arial"/>
            </a:endParaRPr>
          </a:p>
          <a:p>
            <a:pPr indent="0" lvl="0" marL="0" rtl="0" algn="l">
              <a:spcBef>
                <a:spcPts val="1200"/>
              </a:spcBef>
              <a:spcAft>
                <a:spcPts val="0"/>
              </a:spcAft>
              <a:buNone/>
            </a:pPr>
            <a:r>
              <a:t/>
            </a:r>
            <a:endParaRPr sz="1500">
              <a:solidFill>
                <a:srgbClr val="595959"/>
              </a:solidFill>
              <a:latin typeface="Arial"/>
              <a:ea typeface="Arial"/>
              <a:cs typeface="Arial"/>
              <a:sym typeface="Arial"/>
            </a:endParaRPr>
          </a:p>
          <a:p>
            <a:pPr indent="0" lvl="0" marL="0" rtl="0" algn="l">
              <a:spcBef>
                <a:spcPts val="1600"/>
              </a:spcBef>
              <a:spcAft>
                <a:spcPts val="1600"/>
              </a:spcAft>
              <a:buNone/>
            </a:pPr>
            <a:r>
              <a:t/>
            </a:r>
            <a:endParaRPr>
              <a:solidFill>
                <a:srgbClr val="59595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56175"/>
            <a:ext cx="8520600" cy="66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77">
                <a:solidFill>
                  <a:srgbClr val="000000"/>
                </a:solidFill>
                <a:latin typeface="Arial"/>
                <a:ea typeface="Arial"/>
                <a:cs typeface="Arial"/>
                <a:sym typeface="Arial"/>
              </a:rPr>
              <a:t>Data Techniques</a:t>
            </a:r>
            <a:endParaRPr sz="3577">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D</a:t>
            </a:r>
            <a:r>
              <a:rPr lang="en">
                <a:solidFill>
                  <a:srgbClr val="595959"/>
                </a:solidFill>
                <a:latin typeface="Arial"/>
                <a:ea typeface="Arial"/>
                <a:cs typeface="Arial"/>
                <a:sym typeface="Arial"/>
              </a:rPr>
              <a:t>ata Source</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List of companies that IPO’d</a:t>
            </a:r>
            <a:endParaRPr>
              <a:solidFill>
                <a:srgbClr val="595959"/>
              </a:solidFill>
              <a:latin typeface="Arial"/>
              <a:ea typeface="Arial"/>
              <a:cs typeface="Arial"/>
              <a:sym typeface="Arial"/>
            </a:endParaRPr>
          </a:p>
          <a:p>
            <a:pPr indent="-317500" lvl="2" marL="13716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This list was used to determine 15 samples  </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Twitter </a:t>
            </a:r>
            <a:endParaRPr>
              <a:solidFill>
                <a:srgbClr val="595959"/>
              </a:solidFill>
              <a:latin typeface="Arial"/>
              <a:ea typeface="Arial"/>
              <a:cs typeface="Arial"/>
              <a:sym typeface="Arial"/>
            </a:endParaRPr>
          </a:p>
          <a:p>
            <a:pPr indent="-317500" lvl="2" marL="13716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A general public use software named snscrape was used to scrape twitter. This allowed us to pull lots of raw twitter data while also setting certain criteria. </a:t>
            </a:r>
            <a:endParaRPr>
              <a:solidFill>
                <a:srgbClr val="595959"/>
              </a:solidFill>
              <a:latin typeface="Arial"/>
              <a:ea typeface="Arial"/>
              <a:cs typeface="Arial"/>
              <a:sym typeface="Arial"/>
            </a:endParaRPr>
          </a:p>
          <a:p>
            <a:pPr indent="-317500" lvl="1" marL="9144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Stock data </a:t>
            </a:r>
            <a:endParaRPr>
              <a:solidFill>
                <a:srgbClr val="595959"/>
              </a:solidFill>
              <a:latin typeface="Arial"/>
              <a:ea typeface="Arial"/>
              <a:cs typeface="Arial"/>
              <a:sym typeface="Arial"/>
            </a:endParaRPr>
          </a:p>
          <a:p>
            <a:pPr indent="-317500" lvl="2" marL="1371600" rtl="0" algn="l">
              <a:spcBef>
                <a:spcPts val="0"/>
              </a:spcBef>
              <a:spcAft>
                <a:spcPts val="0"/>
              </a:spcAft>
              <a:buClr>
                <a:srgbClr val="595959"/>
              </a:buClr>
              <a:buSzPts val="1400"/>
              <a:buFont typeface="Arial"/>
              <a:buChar char="■"/>
            </a:pPr>
            <a:r>
              <a:rPr lang="en">
                <a:solidFill>
                  <a:srgbClr val="595959"/>
                </a:solidFill>
                <a:latin typeface="Arial"/>
                <a:ea typeface="Arial"/>
                <a:cs typeface="Arial"/>
                <a:sym typeface="Arial"/>
              </a:rPr>
              <a:t>The Alpaca API was used, as we had a working knowledge of the API and it met time constraints.  </a:t>
            </a:r>
            <a:endParaRPr>
              <a:solidFill>
                <a:srgbClr val="595959"/>
              </a:solidFill>
              <a:latin typeface="Arial"/>
              <a:ea typeface="Arial"/>
              <a:cs typeface="Arial"/>
              <a:sym typeface="Arial"/>
            </a:endParaRPr>
          </a:p>
          <a:p>
            <a:pPr indent="0" lvl="0" marL="457200" rtl="0" algn="l">
              <a:spcBef>
                <a:spcPts val="1600"/>
              </a:spcBef>
              <a:spcAft>
                <a:spcPts val="0"/>
              </a:spcAft>
              <a:buNone/>
            </a:pPr>
            <a:r>
              <a:t/>
            </a:r>
            <a:endParaRPr>
              <a:solidFill>
                <a:srgbClr val="595959"/>
              </a:solidFill>
              <a:latin typeface="Arial"/>
              <a:ea typeface="Arial"/>
              <a:cs typeface="Arial"/>
              <a:sym typeface="Arial"/>
            </a:endParaRPr>
          </a:p>
          <a:p>
            <a:pPr indent="0" lvl="0" marL="0" rtl="0" algn="l">
              <a:spcBef>
                <a:spcPts val="16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Collection &amp; Cleaning</a:t>
            </a:r>
            <a:endParaRPr b="1"/>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SNScrape</a:t>
            </a:r>
            <a:endParaRPr/>
          </a:p>
          <a:p>
            <a:pPr indent="-317500" lvl="1" marL="914400" rtl="0" algn="l">
              <a:spcBef>
                <a:spcPts val="0"/>
              </a:spcBef>
              <a:spcAft>
                <a:spcPts val="0"/>
              </a:spcAft>
              <a:buSzPts val="1400"/>
              <a:buChar char="○"/>
            </a:pPr>
            <a:r>
              <a:rPr lang="en"/>
              <a:t>90 days Twitter Data in .json format - Going over an output of 100,000 results we found often crashed the program</a:t>
            </a:r>
            <a:endParaRPr/>
          </a:p>
          <a:p>
            <a:pPr indent="-317500" lvl="1" marL="914400" rtl="0" algn="l">
              <a:spcBef>
                <a:spcPts val="0"/>
              </a:spcBef>
              <a:spcAft>
                <a:spcPts val="0"/>
              </a:spcAft>
              <a:buSzPts val="1400"/>
              <a:buChar char="○"/>
            </a:pPr>
            <a:r>
              <a:rPr lang="en"/>
              <a:t>Created Pandas Dataframes from .json data to clean the data</a:t>
            </a:r>
            <a:endParaRPr/>
          </a:p>
          <a:p>
            <a:pPr indent="-317500" lvl="1" marL="914400" rtl="0" algn="l">
              <a:spcBef>
                <a:spcPts val="0"/>
              </a:spcBef>
              <a:spcAft>
                <a:spcPts val="0"/>
              </a:spcAft>
              <a:buSzPts val="1400"/>
              <a:buChar char="○"/>
            </a:pPr>
            <a:r>
              <a:rPr lang="en"/>
              <a:t>Once ready, exported the Twitter data to .csv to use in our analysis notebook.</a:t>
            </a:r>
            <a:endParaRPr/>
          </a:p>
          <a:p>
            <a:pPr indent="-317500" lvl="1" marL="914400" rtl="0" algn="l">
              <a:spcBef>
                <a:spcPts val="0"/>
              </a:spcBef>
              <a:spcAft>
                <a:spcPts val="0"/>
              </a:spcAft>
              <a:buSzPts val="1400"/>
              <a:buChar char="○"/>
            </a:pPr>
            <a:r>
              <a:rPr lang="en"/>
              <a:t>Used Python collections module to count tweets by day</a:t>
            </a:r>
            <a:endParaRPr/>
          </a:p>
          <a:p>
            <a:pPr indent="-342900" lvl="0" marL="457200" rtl="0" algn="l">
              <a:spcBef>
                <a:spcPts val="0"/>
              </a:spcBef>
              <a:spcAft>
                <a:spcPts val="0"/>
              </a:spcAft>
              <a:buSzPts val="1800"/>
              <a:buChar char="●"/>
            </a:pPr>
            <a:r>
              <a:rPr lang="en"/>
              <a:t>Alpaca SDK</a:t>
            </a:r>
            <a:endParaRPr/>
          </a:p>
          <a:p>
            <a:pPr indent="-317500" lvl="1" marL="914400" rtl="0" algn="l">
              <a:spcBef>
                <a:spcPts val="0"/>
              </a:spcBef>
              <a:spcAft>
                <a:spcPts val="0"/>
              </a:spcAft>
              <a:buSzPts val="1400"/>
              <a:buChar char="○"/>
            </a:pPr>
            <a:r>
              <a:rPr lang="en"/>
              <a:t>Generally clean data pulls</a:t>
            </a:r>
            <a:endParaRPr/>
          </a:p>
          <a:p>
            <a:pPr indent="-317500" lvl="1" marL="914400" rtl="0" algn="l">
              <a:spcBef>
                <a:spcPts val="0"/>
              </a:spcBef>
              <a:spcAft>
                <a:spcPts val="0"/>
              </a:spcAft>
              <a:buSzPts val="1400"/>
              <a:buChar char="○"/>
            </a:pPr>
            <a:r>
              <a:rPr lang="en"/>
              <a:t>Formatted</a:t>
            </a:r>
            <a:r>
              <a:rPr lang="en"/>
              <a:t> datetime to date</a:t>
            </a:r>
            <a:endParaRPr/>
          </a:p>
          <a:p>
            <a:pPr indent="-317500" lvl="1" marL="914400" rtl="0" algn="l">
              <a:spcBef>
                <a:spcPts val="0"/>
              </a:spcBef>
              <a:spcAft>
                <a:spcPts val="0"/>
              </a:spcAft>
              <a:buSzPts val="1400"/>
              <a:buChar char="○"/>
            </a:pPr>
            <a:r>
              <a:rPr lang="en"/>
              <a:t>Dropped columns that were irrelevant</a:t>
            </a:r>
            <a:endParaRPr/>
          </a:p>
          <a:p>
            <a:pPr indent="-342900" lvl="0" marL="457200" rtl="0" algn="l">
              <a:spcBef>
                <a:spcPts val="0"/>
              </a:spcBef>
              <a:spcAft>
                <a:spcPts val="0"/>
              </a:spcAft>
              <a:buSzPts val="1800"/>
              <a:buChar char="●"/>
            </a:pPr>
            <a:r>
              <a:rPr lang="en"/>
              <a:t>SQL</a:t>
            </a:r>
            <a:endParaRPr/>
          </a:p>
          <a:p>
            <a:pPr indent="-317500" lvl="1" marL="914400" rtl="0" algn="l">
              <a:spcBef>
                <a:spcPts val="0"/>
              </a:spcBef>
              <a:spcAft>
                <a:spcPts val="0"/>
              </a:spcAft>
              <a:buSzPts val="1400"/>
              <a:buChar char="○"/>
            </a:pPr>
            <a:r>
              <a:rPr lang="en"/>
              <a:t>Added each individual stocks data (Twitter &amp; Market) as SQL tables and joined accordingly throughout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&amp; Cleaning</a:t>
            </a:r>
            <a:endParaRPr/>
          </a:p>
        </p:txBody>
      </p:sp>
      <p:pic>
        <p:nvPicPr>
          <p:cNvPr id="97" name="Google Shape;97;p19"/>
          <p:cNvPicPr preferRelativeResize="0"/>
          <p:nvPr/>
        </p:nvPicPr>
        <p:blipFill>
          <a:blip r:embed="rId3">
            <a:alphaModFix/>
          </a:blip>
          <a:stretch>
            <a:fillRect/>
          </a:stretch>
        </p:blipFill>
        <p:spPr>
          <a:xfrm>
            <a:off x="408987" y="1383950"/>
            <a:ext cx="8326025" cy="858425"/>
          </a:xfrm>
          <a:prstGeom prst="rect">
            <a:avLst/>
          </a:prstGeom>
          <a:noFill/>
          <a:ln>
            <a:noFill/>
          </a:ln>
        </p:spPr>
      </p:pic>
      <p:sp>
        <p:nvSpPr>
          <p:cNvPr id="98" name="Google Shape;98;p19"/>
          <p:cNvSpPr txBox="1"/>
          <p:nvPr/>
        </p:nvSpPr>
        <p:spPr>
          <a:xfrm>
            <a:off x="688825" y="1102125"/>
            <a:ext cx="49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OS Library &amp; SNScrape in action:</a:t>
            </a:r>
            <a:endParaRPr>
              <a:latin typeface="Proxima Nova"/>
              <a:ea typeface="Proxima Nova"/>
              <a:cs typeface="Proxima Nova"/>
              <a:sym typeface="Proxima Nova"/>
            </a:endParaRPr>
          </a:p>
        </p:txBody>
      </p:sp>
      <p:pic>
        <p:nvPicPr>
          <p:cNvPr id="99" name="Google Shape;99;p19"/>
          <p:cNvPicPr preferRelativeResize="0"/>
          <p:nvPr/>
        </p:nvPicPr>
        <p:blipFill>
          <a:blip r:embed="rId4">
            <a:alphaModFix/>
          </a:blip>
          <a:stretch>
            <a:fillRect/>
          </a:stretch>
        </p:blipFill>
        <p:spPr>
          <a:xfrm>
            <a:off x="441263" y="2657550"/>
            <a:ext cx="8261451" cy="1664575"/>
          </a:xfrm>
          <a:prstGeom prst="rect">
            <a:avLst/>
          </a:prstGeom>
          <a:noFill/>
          <a:ln>
            <a:noFill/>
          </a:ln>
        </p:spPr>
      </p:pic>
      <p:sp>
        <p:nvSpPr>
          <p:cNvPr id="100" name="Google Shape;100;p19"/>
          <p:cNvSpPr txBox="1"/>
          <p:nvPr/>
        </p:nvSpPr>
        <p:spPr>
          <a:xfrm>
            <a:off x="688825" y="2242375"/>
            <a:ext cx="49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Example of raw return from scrape:</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&amp; Cleaning</a:t>
            </a:r>
            <a:endParaRPr/>
          </a:p>
        </p:txBody>
      </p:sp>
      <p:pic>
        <p:nvPicPr>
          <p:cNvPr id="106" name="Google Shape;106;p20"/>
          <p:cNvPicPr preferRelativeResize="0"/>
          <p:nvPr/>
        </p:nvPicPr>
        <p:blipFill>
          <a:blip r:embed="rId3">
            <a:alphaModFix/>
          </a:blip>
          <a:stretch>
            <a:fillRect/>
          </a:stretch>
        </p:blipFill>
        <p:spPr>
          <a:xfrm>
            <a:off x="311700" y="1601475"/>
            <a:ext cx="3979825" cy="2666350"/>
          </a:xfrm>
          <a:prstGeom prst="rect">
            <a:avLst/>
          </a:prstGeom>
          <a:noFill/>
          <a:ln>
            <a:noFill/>
          </a:ln>
        </p:spPr>
      </p:pic>
      <p:sp>
        <p:nvSpPr>
          <p:cNvPr id="107" name="Google Shape;107;p20"/>
          <p:cNvSpPr txBox="1"/>
          <p:nvPr/>
        </p:nvSpPr>
        <p:spPr>
          <a:xfrm>
            <a:off x="311700" y="1124950"/>
            <a:ext cx="358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Example of cleaning Alpaca data date &amp; columns</a:t>
            </a:r>
            <a:endParaRPr sz="1200">
              <a:latin typeface="Proxima Nova"/>
              <a:ea typeface="Proxima Nova"/>
              <a:cs typeface="Proxima Nova"/>
              <a:sym typeface="Proxima Nova"/>
            </a:endParaRPr>
          </a:p>
        </p:txBody>
      </p:sp>
      <p:pic>
        <p:nvPicPr>
          <p:cNvPr id="108" name="Google Shape;108;p20"/>
          <p:cNvPicPr preferRelativeResize="0"/>
          <p:nvPr/>
        </p:nvPicPr>
        <p:blipFill>
          <a:blip r:embed="rId4">
            <a:alphaModFix/>
          </a:blip>
          <a:stretch>
            <a:fillRect/>
          </a:stretch>
        </p:blipFill>
        <p:spPr>
          <a:xfrm>
            <a:off x="4653150" y="2006175"/>
            <a:ext cx="3979825" cy="1608725"/>
          </a:xfrm>
          <a:prstGeom prst="rect">
            <a:avLst/>
          </a:prstGeom>
          <a:noFill/>
          <a:ln>
            <a:noFill/>
          </a:ln>
        </p:spPr>
      </p:pic>
      <p:sp>
        <p:nvSpPr>
          <p:cNvPr id="109" name="Google Shape;109;p20"/>
          <p:cNvSpPr txBox="1"/>
          <p:nvPr/>
        </p:nvSpPr>
        <p:spPr>
          <a:xfrm>
            <a:off x="4653150" y="1124950"/>
            <a:ext cx="427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Example of finished dataframe - Ready for Analysis!</a:t>
            </a:r>
            <a:endParaRPr sz="12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Approach Timeline</a:t>
            </a:r>
            <a:endParaRPr b="1"/>
          </a:p>
        </p:txBody>
      </p:sp>
      <p:grpSp>
        <p:nvGrpSpPr>
          <p:cNvPr id="115" name="Google Shape;115;p21"/>
          <p:cNvGrpSpPr/>
          <p:nvPr/>
        </p:nvGrpSpPr>
        <p:grpSpPr>
          <a:xfrm>
            <a:off x="6858000" y="2295575"/>
            <a:ext cx="2286000" cy="2847950"/>
            <a:chOff x="0" y="2295575"/>
            <a:chExt cx="2286000" cy="2847950"/>
          </a:xfrm>
        </p:grpSpPr>
        <p:grpSp>
          <p:nvGrpSpPr>
            <p:cNvPr id="116" name="Google Shape;116;p21"/>
            <p:cNvGrpSpPr/>
            <p:nvPr/>
          </p:nvGrpSpPr>
          <p:grpSpPr>
            <a:xfrm>
              <a:off x="0" y="2295575"/>
              <a:ext cx="2286000" cy="2847950"/>
              <a:chOff x="0" y="2295575"/>
              <a:chExt cx="2286000" cy="2847950"/>
            </a:xfrm>
          </p:grpSpPr>
          <p:sp>
            <p:nvSpPr>
              <p:cNvPr id="117" name="Google Shape;117;p21"/>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21"/>
            <p:cNvSpPr txBox="1"/>
            <p:nvPr/>
          </p:nvSpPr>
          <p:spPr>
            <a:xfrm>
              <a:off x="216310" y="2441100"/>
              <a:ext cx="19146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10/13/2021 - 10/17/2021</a:t>
              </a:r>
              <a:endParaRPr sz="1000">
                <a:solidFill>
                  <a:srgbClr val="5E5E5E"/>
                </a:solidFill>
                <a:latin typeface="Roboto"/>
                <a:ea typeface="Roboto"/>
                <a:cs typeface="Roboto"/>
                <a:sym typeface="Roboto"/>
              </a:endParaRPr>
            </a:p>
          </p:txBody>
        </p:sp>
        <p:sp>
          <p:nvSpPr>
            <p:cNvPr id="120" name="Google Shape;120;p21"/>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Presentation</a:t>
              </a:r>
              <a:r>
                <a:rPr b="1" lang="en" sz="1200">
                  <a:solidFill>
                    <a:srgbClr val="5E5E5E"/>
                  </a:solidFill>
                  <a:latin typeface="Roboto"/>
                  <a:ea typeface="Roboto"/>
                  <a:cs typeface="Roboto"/>
                  <a:sym typeface="Roboto"/>
                </a:rPr>
                <a:t> &amp; Final Edits</a:t>
              </a:r>
              <a:endParaRPr b="1" sz="1200">
                <a:solidFill>
                  <a:srgbClr val="5E5E5E"/>
                </a:solidFill>
                <a:latin typeface="Roboto"/>
                <a:ea typeface="Roboto"/>
                <a:cs typeface="Roboto"/>
                <a:sym typeface="Roboto"/>
              </a:endParaRPr>
            </a:p>
          </p:txBody>
        </p:sp>
        <p:sp>
          <p:nvSpPr>
            <p:cNvPr id="121" name="Google Shape;121;p21"/>
            <p:cNvSpPr txBox="1"/>
            <p:nvPr/>
          </p:nvSpPr>
          <p:spPr>
            <a:xfrm>
              <a:off x="216300" y="3627125"/>
              <a:ext cx="1853400" cy="9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5E5E5E"/>
                  </a:solidFill>
                  <a:latin typeface="Roboto"/>
                  <a:ea typeface="Roboto"/>
                  <a:cs typeface="Roboto"/>
                  <a:sym typeface="Roboto"/>
                </a:rPr>
                <a:t>Present to class.</a:t>
              </a:r>
              <a:endParaRPr sz="900">
                <a:solidFill>
                  <a:srgbClr val="5E5E5E"/>
                </a:solidFill>
                <a:latin typeface="Roboto"/>
                <a:ea typeface="Roboto"/>
                <a:cs typeface="Roboto"/>
                <a:sym typeface="Roboto"/>
              </a:endParaRPr>
            </a:p>
            <a:p>
              <a:pPr indent="0" lvl="0" marL="0" rtl="0" algn="l">
                <a:lnSpc>
                  <a:spcPct val="115000"/>
                </a:lnSpc>
                <a:spcBef>
                  <a:spcPts val="1600"/>
                </a:spcBef>
                <a:spcAft>
                  <a:spcPts val="1600"/>
                </a:spcAft>
                <a:buNone/>
              </a:pPr>
              <a:r>
                <a:rPr lang="en" sz="900">
                  <a:solidFill>
                    <a:srgbClr val="5E5E5E"/>
                  </a:solidFill>
                  <a:latin typeface="Roboto"/>
                  <a:ea typeface="Roboto"/>
                  <a:cs typeface="Roboto"/>
                  <a:sym typeface="Roboto"/>
                </a:rPr>
                <a:t>Make final edits to code and analysis in </a:t>
              </a:r>
              <a:r>
                <a:rPr lang="en" sz="900">
                  <a:solidFill>
                    <a:srgbClr val="5E5E5E"/>
                  </a:solidFill>
                  <a:latin typeface="Roboto"/>
                  <a:ea typeface="Roboto"/>
                  <a:cs typeface="Roboto"/>
                  <a:sym typeface="Roboto"/>
                </a:rPr>
                <a:t>preparation for submittal.</a:t>
              </a:r>
              <a:endParaRPr sz="900">
                <a:solidFill>
                  <a:srgbClr val="5E5E5E"/>
                </a:solidFill>
                <a:latin typeface="Roboto"/>
                <a:ea typeface="Roboto"/>
                <a:cs typeface="Roboto"/>
                <a:sym typeface="Roboto"/>
              </a:endParaRPr>
            </a:p>
          </p:txBody>
        </p:sp>
      </p:grpSp>
      <p:grpSp>
        <p:nvGrpSpPr>
          <p:cNvPr id="122" name="Google Shape;122;p21"/>
          <p:cNvGrpSpPr/>
          <p:nvPr/>
        </p:nvGrpSpPr>
        <p:grpSpPr>
          <a:xfrm>
            <a:off x="4572000" y="2295575"/>
            <a:ext cx="2286000" cy="2847950"/>
            <a:chOff x="0" y="2295575"/>
            <a:chExt cx="2286000" cy="2847950"/>
          </a:xfrm>
        </p:grpSpPr>
        <p:grpSp>
          <p:nvGrpSpPr>
            <p:cNvPr id="123" name="Google Shape;123;p21"/>
            <p:cNvGrpSpPr/>
            <p:nvPr/>
          </p:nvGrpSpPr>
          <p:grpSpPr>
            <a:xfrm>
              <a:off x="0" y="2295575"/>
              <a:ext cx="2286000" cy="2847950"/>
              <a:chOff x="0" y="2295575"/>
              <a:chExt cx="2286000" cy="2847950"/>
            </a:xfrm>
          </p:grpSpPr>
          <p:sp>
            <p:nvSpPr>
              <p:cNvPr id="124" name="Google Shape;124;p21"/>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1"/>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10/11/2021</a:t>
              </a:r>
              <a:endParaRPr sz="1000">
                <a:solidFill>
                  <a:srgbClr val="5E5E5E"/>
                </a:solidFill>
                <a:latin typeface="Roboto"/>
                <a:ea typeface="Roboto"/>
                <a:cs typeface="Roboto"/>
                <a:sym typeface="Roboto"/>
              </a:endParaRPr>
            </a:p>
          </p:txBody>
        </p:sp>
        <p:sp>
          <p:nvSpPr>
            <p:cNvPr id="127" name="Google Shape;127;p21"/>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Compile Findings &amp; Prepare Analysis</a:t>
              </a:r>
              <a:endParaRPr b="1" sz="1200">
                <a:solidFill>
                  <a:srgbClr val="5E5E5E"/>
                </a:solidFill>
                <a:latin typeface="Roboto"/>
                <a:ea typeface="Roboto"/>
                <a:cs typeface="Roboto"/>
                <a:sym typeface="Roboto"/>
              </a:endParaRPr>
            </a:p>
          </p:txBody>
        </p:sp>
        <p:sp>
          <p:nvSpPr>
            <p:cNvPr id="128" name="Google Shape;128;p21"/>
            <p:cNvSpPr txBox="1"/>
            <p:nvPr/>
          </p:nvSpPr>
          <p:spPr>
            <a:xfrm>
              <a:off x="216300" y="3586700"/>
              <a:ext cx="1951200" cy="114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5E5E5E"/>
                  </a:solidFill>
                  <a:latin typeface="Roboto"/>
                  <a:ea typeface="Roboto"/>
                  <a:cs typeface="Roboto"/>
                  <a:sym typeface="Roboto"/>
                </a:rPr>
                <a:t>Reviewed team findings &amp; analysis.</a:t>
              </a:r>
              <a:endParaRPr sz="900">
                <a:solidFill>
                  <a:srgbClr val="5E5E5E"/>
                </a:solidFill>
                <a:latin typeface="Roboto"/>
                <a:ea typeface="Roboto"/>
                <a:cs typeface="Roboto"/>
                <a:sym typeface="Roboto"/>
              </a:endParaRPr>
            </a:p>
            <a:p>
              <a:pPr indent="0" lvl="0" marL="0" rtl="0" algn="l">
                <a:lnSpc>
                  <a:spcPct val="115000"/>
                </a:lnSpc>
                <a:spcBef>
                  <a:spcPts val="1600"/>
                </a:spcBef>
                <a:spcAft>
                  <a:spcPts val="0"/>
                </a:spcAft>
                <a:buNone/>
              </a:pPr>
              <a:r>
                <a:rPr lang="en" sz="900">
                  <a:solidFill>
                    <a:srgbClr val="5E5E5E"/>
                  </a:solidFill>
                  <a:latin typeface="Roboto"/>
                  <a:ea typeface="Roboto"/>
                  <a:cs typeface="Roboto"/>
                  <a:sym typeface="Roboto"/>
                </a:rPr>
                <a:t>Combined code &amp; visualizations.</a:t>
              </a:r>
              <a:endParaRPr sz="900">
                <a:solidFill>
                  <a:srgbClr val="5E5E5E"/>
                </a:solidFill>
                <a:latin typeface="Roboto"/>
                <a:ea typeface="Roboto"/>
                <a:cs typeface="Roboto"/>
                <a:sym typeface="Roboto"/>
              </a:endParaRPr>
            </a:p>
            <a:p>
              <a:pPr indent="0" lvl="0" marL="0" rtl="0" algn="l">
                <a:lnSpc>
                  <a:spcPct val="115000"/>
                </a:lnSpc>
                <a:spcBef>
                  <a:spcPts val="1600"/>
                </a:spcBef>
                <a:spcAft>
                  <a:spcPts val="1600"/>
                </a:spcAft>
                <a:buNone/>
              </a:pPr>
              <a:r>
                <a:rPr lang="en" sz="900">
                  <a:solidFill>
                    <a:srgbClr val="5E5E5E"/>
                  </a:solidFill>
                  <a:latin typeface="Roboto"/>
                  <a:ea typeface="Roboto"/>
                  <a:cs typeface="Roboto"/>
                  <a:sym typeface="Roboto"/>
                </a:rPr>
                <a:t>Prepared Presentation.</a:t>
              </a:r>
              <a:endParaRPr sz="900">
                <a:solidFill>
                  <a:srgbClr val="5E5E5E"/>
                </a:solidFill>
                <a:latin typeface="Roboto"/>
                <a:ea typeface="Roboto"/>
                <a:cs typeface="Roboto"/>
                <a:sym typeface="Roboto"/>
              </a:endParaRPr>
            </a:p>
          </p:txBody>
        </p:sp>
        <p:cxnSp>
          <p:nvCxnSpPr>
            <p:cNvPr id="129" name="Google Shape;129;p21"/>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30" name="Google Shape;130;p21"/>
          <p:cNvGrpSpPr/>
          <p:nvPr/>
        </p:nvGrpSpPr>
        <p:grpSpPr>
          <a:xfrm>
            <a:off x="2286000" y="2295575"/>
            <a:ext cx="2286000" cy="2847950"/>
            <a:chOff x="0" y="2295575"/>
            <a:chExt cx="2286000" cy="2847950"/>
          </a:xfrm>
        </p:grpSpPr>
        <p:grpSp>
          <p:nvGrpSpPr>
            <p:cNvPr id="131" name="Google Shape;131;p21"/>
            <p:cNvGrpSpPr/>
            <p:nvPr/>
          </p:nvGrpSpPr>
          <p:grpSpPr>
            <a:xfrm>
              <a:off x="0" y="2295575"/>
              <a:ext cx="2286000" cy="2847950"/>
              <a:chOff x="0" y="2295575"/>
              <a:chExt cx="2286000" cy="2847950"/>
            </a:xfrm>
          </p:grpSpPr>
          <p:sp>
            <p:nvSpPr>
              <p:cNvPr id="132" name="Google Shape;132;p21"/>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1"/>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1B786E"/>
                  </a:solidFill>
                  <a:latin typeface="Roboto"/>
                  <a:ea typeface="Roboto"/>
                  <a:cs typeface="Roboto"/>
                  <a:sym typeface="Roboto"/>
                </a:rPr>
                <a:t>10/6/2021</a:t>
              </a:r>
              <a:endParaRPr sz="1000">
                <a:solidFill>
                  <a:srgbClr val="1B786E"/>
                </a:solidFill>
                <a:latin typeface="Roboto"/>
                <a:ea typeface="Roboto"/>
                <a:cs typeface="Roboto"/>
                <a:sym typeface="Roboto"/>
              </a:endParaRPr>
            </a:p>
          </p:txBody>
        </p:sp>
        <p:sp>
          <p:nvSpPr>
            <p:cNvPr id="135" name="Google Shape;135;p21"/>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Review Initial Findings - Make Adjustments</a:t>
              </a:r>
              <a:endParaRPr b="1" sz="1200">
                <a:solidFill>
                  <a:srgbClr val="FFFFFF"/>
                </a:solidFill>
                <a:latin typeface="Roboto"/>
                <a:ea typeface="Roboto"/>
                <a:cs typeface="Roboto"/>
                <a:sym typeface="Roboto"/>
              </a:endParaRPr>
            </a:p>
          </p:txBody>
        </p:sp>
        <p:sp>
          <p:nvSpPr>
            <p:cNvPr id="136" name="Google Shape;136;p21"/>
            <p:cNvSpPr txBox="1"/>
            <p:nvPr/>
          </p:nvSpPr>
          <p:spPr>
            <a:xfrm>
              <a:off x="216300" y="3543600"/>
              <a:ext cx="1853400" cy="9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FFFFFF"/>
                  </a:solidFill>
                  <a:latin typeface="Roboto"/>
                  <a:ea typeface="Roboto"/>
                  <a:cs typeface="Roboto"/>
                  <a:sym typeface="Roboto"/>
                </a:rPr>
                <a:t>Discussed data. Decided what worked and what didn’t.</a:t>
              </a:r>
              <a:endParaRPr sz="9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rPr lang="en" sz="900">
                  <a:solidFill>
                    <a:srgbClr val="FFFFFF"/>
                  </a:solidFill>
                  <a:latin typeface="Roboto"/>
                  <a:ea typeface="Roboto"/>
                  <a:cs typeface="Roboto"/>
                  <a:sym typeface="Roboto"/>
                </a:rPr>
                <a:t>Refined data collection and cleaning process and shared methods.</a:t>
              </a:r>
              <a:endParaRPr sz="900">
                <a:solidFill>
                  <a:srgbClr val="FFFFFF"/>
                </a:solidFill>
                <a:latin typeface="Roboto"/>
                <a:ea typeface="Roboto"/>
                <a:cs typeface="Roboto"/>
                <a:sym typeface="Roboto"/>
              </a:endParaRPr>
            </a:p>
          </p:txBody>
        </p:sp>
        <p:cxnSp>
          <p:nvCxnSpPr>
            <p:cNvPr id="137" name="Google Shape;137;p21"/>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138" name="Google Shape;138;p21"/>
          <p:cNvGrpSpPr/>
          <p:nvPr/>
        </p:nvGrpSpPr>
        <p:grpSpPr>
          <a:xfrm>
            <a:off x="0" y="2295575"/>
            <a:ext cx="2286000" cy="2847950"/>
            <a:chOff x="0" y="2295575"/>
            <a:chExt cx="2286000" cy="2847950"/>
          </a:xfrm>
        </p:grpSpPr>
        <p:grpSp>
          <p:nvGrpSpPr>
            <p:cNvPr id="139" name="Google Shape;139;p21"/>
            <p:cNvGrpSpPr/>
            <p:nvPr/>
          </p:nvGrpSpPr>
          <p:grpSpPr>
            <a:xfrm>
              <a:off x="0" y="2295575"/>
              <a:ext cx="2286000" cy="2847950"/>
              <a:chOff x="0" y="2295575"/>
              <a:chExt cx="2286000" cy="2847950"/>
            </a:xfrm>
          </p:grpSpPr>
          <p:sp>
            <p:nvSpPr>
              <p:cNvPr id="140" name="Google Shape;140;p21"/>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21"/>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1B786E"/>
                  </a:solidFill>
                  <a:latin typeface="Roboto"/>
                  <a:ea typeface="Roboto"/>
                  <a:cs typeface="Roboto"/>
                  <a:sym typeface="Roboto"/>
                </a:rPr>
                <a:t>10/4/2021</a:t>
              </a:r>
              <a:endParaRPr sz="1000">
                <a:solidFill>
                  <a:srgbClr val="1B786E"/>
                </a:solidFill>
                <a:latin typeface="Roboto"/>
                <a:ea typeface="Roboto"/>
                <a:cs typeface="Roboto"/>
                <a:sym typeface="Roboto"/>
              </a:endParaRPr>
            </a:p>
          </p:txBody>
        </p:sp>
        <p:sp>
          <p:nvSpPr>
            <p:cNvPr id="143" name="Google Shape;143;p21"/>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Planning</a:t>
              </a:r>
              <a:endParaRPr b="1" sz="1200">
                <a:solidFill>
                  <a:srgbClr val="FFFFFF"/>
                </a:solidFill>
                <a:latin typeface="Roboto"/>
                <a:ea typeface="Roboto"/>
                <a:cs typeface="Roboto"/>
                <a:sym typeface="Roboto"/>
              </a:endParaRPr>
            </a:p>
          </p:txBody>
        </p:sp>
        <p:sp>
          <p:nvSpPr>
            <p:cNvPr id="144" name="Google Shape;144;p21"/>
            <p:cNvSpPr txBox="1"/>
            <p:nvPr/>
          </p:nvSpPr>
          <p:spPr>
            <a:xfrm>
              <a:off x="216300" y="3485725"/>
              <a:ext cx="1853400" cy="99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FFFFFF"/>
                  </a:solidFill>
                  <a:latin typeface="Roboto"/>
                  <a:ea typeface="Roboto"/>
                  <a:cs typeface="Roboto"/>
                  <a:sym typeface="Roboto"/>
                </a:rPr>
                <a:t>Agreed on project subject &amp; scope.</a:t>
              </a:r>
              <a:endParaRPr sz="9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n" sz="900">
                  <a:solidFill>
                    <a:srgbClr val="FFFFFF"/>
                  </a:solidFill>
                  <a:latin typeface="Roboto"/>
                  <a:ea typeface="Roboto"/>
                  <a:cs typeface="Roboto"/>
                  <a:sym typeface="Roboto"/>
                </a:rPr>
                <a:t>Chose companies &amp; defined next steps.</a:t>
              </a:r>
              <a:endParaRPr sz="9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900">
                <a:solidFill>
                  <a:srgbClr val="FFFFFF"/>
                </a:solidFill>
                <a:latin typeface="Roboto"/>
                <a:ea typeface="Roboto"/>
                <a:cs typeface="Roboto"/>
                <a:sym typeface="Roboto"/>
              </a:endParaRPr>
            </a:p>
          </p:txBody>
        </p:sp>
        <p:cxnSp>
          <p:nvCxnSpPr>
            <p:cNvPr id="145" name="Google Shape;145;p21"/>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