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210832717301485" TargetMode="External"/><Relationship Id="rId3" Type="http://schemas.openxmlformats.org/officeDocument/2006/relationships/hyperlink" Target="https://www.datascience-pm.com/crisp-dm-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Niki, Lisa, Josh &amp; Myself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5569d92b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5569d92b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34efcaf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34efcaf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was important that our model could predict </a:t>
            </a:r>
            <a:r>
              <a:rPr lang="en"/>
              <a:t>probabilities</a:t>
            </a:r>
            <a:r>
              <a:rPr lang="en"/>
              <a:t> or confidence intervals so we could tell whether a game was a close </a:t>
            </a:r>
            <a:r>
              <a:rPr lang="en"/>
              <a:t>match or a predicted blow out.</a:t>
            </a:r>
            <a:endParaRPr/>
          </a:p>
          <a:p>
            <a:pPr indent="0" lvl="0" marL="0" rtl="0" algn="l">
              <a:spcBef>
                <a:spcPts val="0"/>
              </a:spcBef>
              <a:spcAft>
                <a:spcPts val="0"/>
              </a:spcAft>
              <a:buNone/>
            </a:pPr>
            <a:r>
              <a:rPr lang="en"/>
              <a:t>So far we’ve used a Logistic Regression Model, Deep Neural Network and Random Forest.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569d92b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569d92b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Penalty - Sparse data/regularization</a:t>
            </a:r>
            <a:endParaRPr/>
          </a:p>
          <a:p>
            <a:pPr indent="0" lvl="0" marL="0" rtl="0" algn="l">
              <a:spcBef>
                <a:spcPts val="0"/>
              </a:spcBef>
              <a:spcAft>
                <a:spcPts val="0"/>
              </a:spcAft>
              <a:buNone/>
            </a:pPr>
            <a:r>
              <a:rPr lang="en"/>
              <a:t>Fit intercept =  Y intercept is fit based on data</a:t>
            </a:r>
            <a:endParaRPr/>
          </a:p>
          <a:p>
            <a:pPr indent="0" lvl="0" marL="0" rtl="0" algn="l">
              <a:spcBef>
                <a:spcPts val="0"/>
              </a:spcBef>
              <a:spcAft>
                <a:spcPts val="0"/>
              </a:spcAft>
              <a:buNone/>
            </a:pPr>
            <a:r>
              <a:rPr lang="en"/>
              <a:t>Class_weight = use the value of y to adjust weights</a:t>
            </a:r>
            <a:endParaRPr/>
          </a:p>
          <a:p>
            <a:pPr indent="0" lvl="0" marL="0" rtl="0" algn="l">
              <a:spcBef>
                <a:spcPts val="0"/>
              </a:spcBef>
              <a:spcAft>
                <a:spcPts val="0"/>
              </a:spcAft>
              <a:buNone/>
            </a:pPr>
            <a:r>
              <a:rPr lang="en"/>
              <a:t>Liblinear - good for small datasets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569d92b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5569d92b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569d92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569d92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b66f0d0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b66f0d0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really like the feature importance chart of the random </a:t>
            </a:r>
            <a:r>
              <a:rPr lang="en"/>
              <a:t>forest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569d92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569d92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5569d92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5569d92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6d2a4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6d2a4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a:t>
            </a:r>
            <a:r>
              <a:rPr lang="en"/>
              <a:t> way for us to analyze our model is to compare it with actual sports book lines.</a:t>
            </a:r>
            <a:endParaRPr/>
          </a:p>
          <a:p>
            <a:pPr indent="0" lvl="0" marL="0" rtl="0" algn="l">
              <a:spcBef>
                <a:spcPts val="0"/>
              </a:spcBef>
              <a:spcAft>
                <a:spcPts val="0"/>
              </a:spcAft>
              <a:buNone/>
            </a:pPr>
            <a:r>
              <a:rPr lang="en"/>
              <a:t>Looking at this example week, we predicted the same winners as Ceasars 11 of 15 games. We actually out predicted them by 1 game.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5569d92b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5569d92b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https://www.bestuscasinos.org/blog/percentage-to-break-even-betting-on-sports/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34efcaf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34efcaf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It has been three years since the Supreme Court legalized sports betting. Currently, only half of the states in the US allow sports betting, but still, the amount of money being bet on sports has quadrupled since becoming federally legal. </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oboto"/>
                <a:ea typeface="Roboto"/>
                <a:cs typeface="Roboto"/>
                <a:sym typeface="Roboto"/>
              </a:rPr>
              <a:t>Where there is opportunity for financial gain, there is often innovation. Due to the statistical nature of sports, machine learning methodologies seemed like a perfect fit for making sports game predictions. </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300">
                <a:solidFill>
                  <a:srgbClr val="666666"/>
                </a:solidFill>
                <a:latin typeface="Roboto"/>
                <a:ea typeface="Roboto"/>
                <a:cs typeface="Roboto"/>
                <a:sym typeface="Roboto"/>
              </a:rPr>
              <a:t>In this project we develop and compare multiple machine learning models and use them to make predictions on NFL matches. </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Goal was to develop a working model that predicts over 60% of the games correctly.</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34efcaf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34efcaf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5569d92b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5569d92b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5569d92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5569d92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569d92b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5569d92b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5569d92b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5569d92b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34efcaf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34efcaf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666666"/>
                </a:solidFill>
                <a:latin typeface="Roboto"/>
                <a:ea typeface="Roboto"/>
                <a:cs typeface="Roboto"/>
                <a:sym typeface="Roboto"/>
              </a:rPr>
              <a:t>Through 2021 so far, the amount of money bet on sports each month is nearly $4 billion dollars. </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https://www.usatoday.com/in-depth/graphics/2021/09/09/online-sports-gambling-good-bet-industry-continue-winning-ways/5686836001/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34efcaf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34efcaf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https://www.sciencedirect.com/science/article/pii/S2210832717301485</a:t>
            </a:r>
            <a:endParaRPr/>
          </a:p>
          <a:p>
            <a:pPr indent="0" lvl="0" marL="0" rtl="0" algn="l">
              <a:spcBef>
                <a:spcPts val="0"/>
              </a:spcBef>
              <a:spcAft>
                <a:spcPts val="0"/>
              </a:spcAft>
              <a:buNone/>
            </a:pPr>
            <a:r>
              <a:rPr lang="en" u="sng">
                <a:solidFill>
                  <a:schemeClr val="hlink"/>
                </a:solidFill>
                <a:hlinkClick r:id="rId3"/>
              </a:rPr>
              <a:t>https://www.datascience-pm.com/crisp-dm-2/</a:t>
            </a:r>
            <a:endParaRPr/>
          </a:p>
          <a:p>
            <a:pPr indent="-298450" lvl="0" marL="457200" rtl="0" algn="l">
              <a:spcBef>
                <a:spcPts val="0"/>
              </a:spcBef>
              <a:spcAft>
                <a:spcPts val="0"/>
              </a:spcAft>
              <a:buSzPts val="1100"/>
              <a:buAutoNum type="arabicPeriod"/>
            </a:pPr>
            <a:r>
              <a:rPr lang="en"/>
              <a:t>Understand the Sport</a:t>
            </a:r>
            <a:endParaRPr/>
          </a:p>
          <a:p>
            <a:pPr indent="-298450" lvl="0" marL="457200" rtl="0" algn="l">
              <a:spcBef>
                <a:spcPts val="0"/>
              </a:spcBef>
              <a:spcAft>
                <a:spcPts val="0"/>
              </a:spcAft>
              <a:buSzPts val="1100"/>
              <a:buAutoNum type="arabicPeriod"/>
            </a:pPr>
            <a:r>
              <a:rPr lang="en"/>
              <a:t>Find where to source the data and decide what to predict.</a:t>
            </a:r>
            <a:endParaRPr/>
          </a:p>
          <a:p>
            <a:pPr indent="-298450" lvl="0" marL="457200" rtl="0" algn="l">
              <a:spcBef>
                <a:spcPts val="0"/>
              </a:spcBef>
              <a:spcAft>
                <a:spcPts val="0"/>
              </a:spcAft>
              <a:buSzPts val="1100"/>
              <a:buAutoNum type="arabicPeriod"/>
            </a:pPr>
            <a:r>
              <a:rPr lang="en"/>
              <a:t>Decide the features</a:t>
            </a:r>
            <a:endParaRPr/>
          </a:p>
          <a:p>
            <a:pPr indent="-298450" lvl="0" marL="457200" rtl="0" algn="l">
              <a:spcBef>
                <a:spcPts val="0"/>
              </a:spcBef>
              <a:spcAft>
                <a:spcPts val="0"/>
              </a:spcAft>
              <a:buSzPts val="1100"/>
              <a:buAutoNum type="arabicPeriod"/>
            </a:pPr>
            <a:r>
              <a:rPr lang="en"/>
              <a:t>Select the Models</a:t>
            </a:r>
            <a:endParaRPr/>
          </a:p>
          <a:p>
            <a:pPr indent="-298450" lvl="0" marL="457200" rtl="0" algn="l">
              <a:spcBef>
                <a:spcPts val="0"/>
              </a:spcBef>
              <a:spcAft>
                <a:spcPts val="0"/>
              </a:spcAft>
              <a:buSzPts val="1100"/>
              <a:buAutoNum type="arabicPeriod"/>
            </a:pPr>
            <a:r>
              <a:rPr lang="en"/>
              <a:t>Evaluate the Models</a:t>
            </a:r>
            <a:endParaRPr/>
          </a:p>
          <a:p>
            <a:pPr indent="-298450" lvl="0" marL="457200" rtl="0" algn="l">
              <a:spcBef>
                <a:spcPts val="0"/>
              </a:spcBef>
              <a:spcAft>
                <a:spcPts val="0"/>
              </a:spcAft>
              <a:buSzPts val="1100"/>
              <a:buAutoNum type="arabicPeriod"/>
            </a:pPr>
            <a:r>
              <a:rPr lang="en"/>
              <a:t>Deploy the model and try to predict upcoming matches.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634efcaf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634efcaf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Used Sportsipy API to pull stats from Sports-reference.com</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Followed Guide by Dante Sblendorio on how to pull match up data from sports-reference.com</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Used FiveThirtyEights ELO ratings - pulled from Github</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Considered Kaggle NFL Match-Up Datasets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569d92b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569d92b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569d9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5569d9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569d92b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569d92b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569d9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569d9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a function to pull the entire season schedule.</a:t>
            </a:r>
            <a:endParaRPr/>
          </a:p>
          <a:p>
            <a:pPr indent="0" lvl="0" marL="0" rtl="0" algn="l">
              <a:spcBef>
                <a:spcPts val="0"/>
              </a:spcBef>
              <a:spcAft>
                <a:spcPts val="0"/>
              </a:spcAft>
              <a:buNone/>
            </a:pPr>
            <a:r>
              <a:rPr lang="en"/>
              <a:t>Populated the games in that schedule with home &amp; away team stats.</a:t>
            </a:r>
            <a:endParaRPr/>
          </a:p>
          <a:p>
            <a:pPr indent="0" lvl="0" marL="0" rtl="0" algn="l">
              <a:spcBef>
                <a:spcPts val="0"/>
              </a:spcBef>
              <a:spcAft>
                <a:spcPts val="0"/>
              </a:spcAft>
              <a:buNone/>
            </a:pPr>
            <a:r>
              <a:rPr lang="en"/>
              <a:t>Created a function to aggregate each teams stats as of a given week.</a:t>
            </a:r>
            <a:endParaRPr/>
          </a:p>
          <a:p>
            <a:pPr indent="0" lvl="0" marL="0" rtl="0" algn="l">
              <a:spcBef>
                <a:spcPts val="0"/>
              </a:spcBef>
              <a:spcAft>
                <a:spcPts val="0"/>
              </a:spcAft>
              <a:buNone/>
            </a:pPr>
            <a:r>
              <a:rPr lang="en"/>
              <a:t>Then we created differential columns for each match up and dropped the regular stat columns.</a:t>
            </a:r>
            <a:endParaRPr/>
          </a:p>
          <a:p>
            <a:pPr indent="0" lvl="0" marL="0" rtl="0" algn="l">
              <a:spcBef>
                <a:spcPts val="0"/>
              </a:spcBef>
              <a:spcAft>
                <a:spcPts val="0"/>
              </a:spcAft>
              <a:buNone/>
            </a:pPr>
            <a:r>
              <a:rPr lang="en"/>
              <a:t>At that point we had our entire dataset to split and train and test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sportsreference.readthedocs.io/en/stable/" TargetMode="External"/><Relationship Id="rId4" Type="http://schemas.openxmlformats.org/officeDocument/2006/relationships/hyperlink" Target="https://www.pro-football-reference.com/" TargetMode="External"/><Relationship Id="rId5" Type="http://schemas.openxmlformats.org/officeDocument/2006/relationships/hyperlink" Target="https://www.activestate.com/blog/how-to-predict-nfl-winners-with-python/" TargetMode="External"/><Relationship Id="rId6" Type="http://schemas.openxmlformats.org/officeDocument/2006/relationships/hyperlink" Target="https://github.com/fivethirtyeight/nfl-elo-game" TargetMode="External"/><Relationship Id="rId7" Type="http://schemas.openxmlformats.org/officeDocument/2006/relationships/hyperlink" Target="https://www.sciencedirect.com/science/article/pii/S2210832717301485" TargetMode="External"/><Relationship Id="rId8" Type="http://schemas.openxmlformats.org/officeDocument/2006/relationships/hyperlink" Target="https://www.kaggle.com/cviaxmiwnptr/nfl-team-stats-20022019-espn?select=nfl_team_stats_2002-2020.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NFL Predictions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a Machine Learning Model to Predict NFL Matchups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 for Processing</a:t>
            </a:r>
            <a:endParaRPr/>
          </a:p>
          <a:p>
            <a:pPr indent="0" lvl="0" marL="0" rtl="0" algn="l">
              <a:spcBef>
                <a:spcPts val="0"/>
              </a:spcBef>
              <a:spcAft>
                <a:spcPts val="0"/>
              </a:spcAft>
              <a:buNone/>
            </a:pPr>
            <a:r>
              <a:t/>
            </a:r>
            <a:endParaRPr/>
          </a:p>
        </p:txBody>
      </p:sp>
      <p:sp>
        <p:nvSpPr>
          <p:cNvPr id="130" name="Google Shape;130;p22"/>
          <p:cNvSpPr txBox="1"/>
          <p:nvPr>
            <p:ph idx="1" type="body"/>
          </p:nvPr>
        </p:nvSpPr>
        <p:spPr>
          <a:xfrm>
            <a:off x="311700" y="1505700"/>
            <a:ext cx="39942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API to pull data up to the current week in the NFL schedule.</a:t>
            </a:r>
            <a:endParaRPr/>
          </a:p>
          <a:p>
            <a:pPr indent="-311150" lvl="0" marL="457200" rtl="0" algn="l">
              <a:spcBef>
                <a:spcPts val="0"/>
              </a:spcBef>
              <a:spcAft>
                <a:spcPts val="0"/>
              </a:spcAft>
              <a:buSzPts val="1300"/>
              <a:buChar char="●"/>
            </a:pPr>
            <a:r>
              <a:rPr lang="en"/>
              <a:t>When predicting a given week or backtesting:</a:t>
            </a:r>
            <a:endParaRPr/>
          </a:p>
          <a:p>
            <a:pPr indent="-298450" lvl="1" marL="914400" rtl="0" algn="l">
              <a:spcBef>
                <a:spcPts val="0"/>
              </a:spcBef>
              <a:spcAft>
                <a:spcPts val="0"/>
              </a:spcAft>
              <a:buSzPts val="1100"/>
              <a:buChar char="○"/>
            </a:pPr>
            <a:r>
              <a:rPr lang="en"/>
              <a:t>Enter the prediction week</a:t>
            </a:r>
            <a:endParaRPr/>
          </a:p>
          <a:p>
            <a:pPr indent="-298450" lvl="1" marL="914400" rtl="0" algn="l">
              <a:spcBef>
                <a:spcPts val="0"/>
              </a:spcBef>
              <a:spcAft>
                <a:spcPts val="0"/>
              </a:spcAft>
              <a:buSzPts val="1100"/>
              <a:buChar char="○"/>
            </a:pPr>
            <a:r>
              <a:rPr lang="en"/>
              <a:t>Create dataframe for completed games (up to the week before prediction week). This is the </a:t>
            </a:r>
            <a:r>
              <a:rPr b="1" lang="en"/>
              <a:t>train</a:t>
            </a:r>
            <a:r>
              <a:rPr lang="en"/>
              <a:t> dataframe.</a:t>
            </a:r>
            <a:endParaRPr/>
          </a:p>
          <a:p>
            <a:pPr indent="-298450" lvl="1" marL="914400" rtl="0" algn="l">
              <a:spcBef>
                <a:spcPts val="0"/>
              </a:spcBef>
              <a:spcAft>
                <a:spcPts val="0"/>
              </a:spcAft>
              <a:buSzPts val="1100"/>
              <a:buChar char="○"/>
            </a:pPr>
            <a:r>
              <a:rPr lang="en"/>
              <a:t>Create dataframe for prediction week. This is the </a:t>
            </a:r>
            <a:r>
              <a:rPr b="1" lang="en"/>
              <a:t>test</a:t>
            </a:r>
            <a:r>
              <a:rPr lang="en"/>
              <a:t> dataframe.</a:t>
            </a:r>
            <a:endParaRPr/>
          </a:p>
          <a:p>
            <a:pPr indent="-311150" lvl="0" marL="457200" rtl="0" algn="l">
              <a:spcBef>
                <a:spcPts val="0"/>
              </a:spcBef>
              <a:spcAft>
                <a:spcPts val="0"/>
              </a:spcAft>
              <a:buSzPts val="1300"/>
              <a:buChar char="●"/>
            </a:pPr>
            <a:r>
              <a:rPr lang="en"/>
              <a:t>“Result” is removed from the test DF.</a:t>
            </a:r>
            <a:endParaRPr/>
          </a:p>
          <a:p>
            <a:pPr indent="-298450" lvl="1" marL="914400" rtl="0" algn="l">
              <a:spcBef>
                <a:spcPts val="0"/>
              </a:spcBef>
              <a:spcAft>
                <a:spcPts val="0"/>
              </a:spcAft>
              <a:buSzPts val="1100"/>
              <a:buChar char="○"/>
            </a:pPr>
            <a:r>
              <a:rPr lang="en"/>
              <a:t>Result = 1 if away_team wins</a:t>
            </a:r>
            <a:endParaRPr/>
          </a:p>
          <a:p>
            <a:pPr indent="-298450" lvl="1" marL="914400" rtl="0" algn="l">
              <a:spcBef>
                <a:spcPts val="0"/>
              </a:spcBef>
              <a:spcAft>
                <a:spcPts val="0"/>
              </a:spcAft>
              <a:buSzPts val="1100"/>
              <a:buChar char="○"/>
            </a:pPr>
            <a:r>
              <a:rPr lang="en"/>
              <a:t>Result = 0 if away_team loses</a:t>
            </a:r>
            <a:endParaRPr/>
          </a:p>
        </p:txBody>
      </p:sp>
      <p:pic>
        <p:nvPicPr>
          <p:cNvPr id="131" name="Google Shape;131;p22"/>
          <p:cNvPicPr preferRelativeResize="0"/>
          <p:nvPr/>
        </p:nvPicPr>
        <p:blipFill>
          <a:blip r:embed="rId3">
            <a:alphaModFix/>
          </a:blip>
          <a:stretch>
            <a:fillRect/>
          </a:stretch>
        </p:blipFill>
        <p:spPr>
          <a:xfrm>
            <a:off x="5280025" y="1505696"/>
            <a:ext cx="3603850" cy="696500"/>
          </a:xfrm>
          <a:prstGeom prst="rect">
            <a:avLst/>
          </a:prstGeom>
          <a:noFill/>
          <a:ln>
            <a:noFill/>
          </a:ln>
        </p:spPr>
      </p:pic>
      <p:pic>
        <p:nvPicPr>
          <p:cNvPr id="132" name="Google Shape;132;p22"/>
          <p:cNvPicPr preferRelativeResize="0"/>
          <p:nvPr/>
        </p:nvPicPr>
        <p:blipFill>
          <a:blip r:embed="rId4">
            <a:alphaModFix/>
          </a:blip>
          <a:stretch>
            <a:fillRect/>
          </a:stretch>
        </p:blipFill>
        <p:spPr>
          <a:xfrm>
            <a:off x="5280025" y="2246243"/>
            <a:ext cx="3711574" cy="979433"/>
          </a:xfrm>
          <a:prstGeom prst="rect">
            <a:avLst/>
          </a:prstGeom>
          <a:noFill/>
          <a:ln>
            <a:noFill/>
          </a:ln>
        </p:spPr>
      </p:pic>
      <p:pic>
        <p:nvPicPr>
          <p:cNvPr id="133" name="Google Shape;133;p22"/>
          <p:cNvPicPr preferRelativeResize="0"/>
          <p:nvPr/>
        </p:nvPicPr>
        <p:blipFill>
          <a:blip r:embed="rId5">
            <a:alphaModFix/>
          </a:blip>
          <a:stretch>
            <a:fillRect/>
          </a:stretch>
        </p:blipFill>
        <p:spPr>
          <a:xfrm>
            <a:off x="5736613" y="3269727"/>
            <a:ext cx="2798408" cy="1613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Selections</a:t>
            </a:r>
            <a:endParaRPr/>
          </a:p>
        </p:txBody>
      </p:sp>
      <p:sp>
        <p:nvSpPr>
          <p:cNvPr id="139" name="Google Shape;139;p23"/>
          <p:cNvSpPr txBox="1"/>
          <p:nvPr>
            <p:ph idx="1" type="subTitle"/>
          </p:nvPr>
        </p:nvSpPr>
        <p:spPr>
          <a:xfrm>
            <a:off x="311300" y="1710350"/>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a:t>Deep Neural Network</a:t>
            </a:r>
            <a:endParaRPr/>
          </a:p>
          <a:p>
            <a:pPr indent="0" lvl="0" marL="0" rtl="0" algn="l">
              <a:spcBef>
                <a:spcPts val="0"/>
              </a:spcBef>
              <a:spcAft>
                <a:spcPts val="0"/>
              </a:spcAft>
              <a:buNone/>
            </a:pPr>
            <a:r>
              <a:rPr lang="en"/>
              <a:t>RandomForest</a:t>
            </a:r>
            <a:endParaRPr/>
          </a:p>
        </p:txBody>
      </p:sp>
      <p:sp>
        <p:nvSpPr>
          <p:cNvPr id="140" name="Google Shape;140;p23"/>
          <p:cNvSpPr txBox="1"/>
          <p:nvPr>
            <p:ph idx="2" type="body"/>
          </p:nvPr>
        </p:nvSpPr>
        <p:spPr>
          <a:xfrm>
            <a:off x="4829750" y="500925"/>
            <a:ext cx="3954000" cy="411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was important that our models could predict probabilities so that we could understand the confidence level of the prediction. </a:t>
            </a:r>
            <a:endParaRPr/>
          </a:p>
          <a:p>
            <a:pPr indent="-311150" lvl="0" marL="457200" rtl="0" algn="l">
              <a:spcBef>
                <a:spcPts val="0"/>
              </a:spcBef>
              <a:spcAft>
                <a:spcPts val="0"/>
              </a:spcAft>
              <a:buSzPts val="1300"/>
              <a:buChar char="●"/>
            </a:pPr>
            <a:r>
              <a:rPr lang="en"/>
              <a:t>Neural Networks were touted as working well in the sports prediction sphere.</a:t>
            </a:r>
            <a:endParaRPr/>
          </a:p>
          <a:p>
            <a:pPr indent="-311150" lvl="0" marL="457200" rtl="0" algn="l">
              <a:spcBef>
                <a:spcPts val="0"/>
              </a:spcBef>
              <a:spcAft>
                <a:spcPts val="0"/>
              </a:spcAft>
              <a:buSzPts val="1300"/>
              <a:buChar char="●"/>
            </a:pPr>
            <a:r>
              <a:rPr lang="en"/>
              <a:t>Logistic Regression - S Curve Fits Sports Results</a:t>
            </a:r>
            <a:endParaRPr/>
          </a:p>
        </p:txBody>
      </p:sp>
      <p:pic>
        <p:nvPicPr>
          <p:cNvPr id="141" name="Google Shape;141;p23"/>
          <p:cNvPicPr preferRelativeResize="0"/>
          <p:nvPr/>
        </p:nvPicPr>
        <p:blipFill>
          <a:blip r:embed="rId3">
            <a:alphaModFix/>
          </a:blip>
          <a:stretch>
            <a:fillRect/>
          </a:stretch>
        </p:blipFill>
        <p:spPr>
          <a:xfrm>
            <a:off x="5404563" y="2637050"/>
            <a:ext cx="2804364" cy="2201650"/>
          </a:xfrm>
          <a:prstGeom prst="rect">
            <a:avLst/>
          </a:prstGeom>
          <a:noFill/>
          <a:ln>
            <a:noFill/>
          </a:ln>
        </p:spPr>
      </p:pic>
      <p:pic>
        <p:nvPicPr>
          <p:cNvPr id="142" name="Google Shape;142;p23"/>
          <p:cNvPicPr preferRelativeResize="0"/>
          <p:nvPr/>
        </p:nvPicPr>
        <p:blipFill>
          <a:blip r:embed="rId4">
            <a:alphaModFix/>
          </a:blip>
          <a:stretch>
            <a:fillRect/>
          </a:stretch>
        </p:blipFill>
        <p:spPr>
          <a:xfrm>
            <a:off x="355075" y="2903101"/>
            <a:ext cx="3616851" cy="16695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Model - Scaled &amp; Unscaled</a:t>
            </a:r>
            <a:endParaRPr/>
          </a:p>
        </p:txBody>
      </p:sp>
      <p:pic>
        <p:nvPicPr>
          <p:cNvPr id="148" name="Google Shape;148;p24"/>
          <p:cNvPicPr preferRelativeResize="0"/>
          <p:nvPr/>
        </p:nvPicPr>
        <p:blipFill>
          <a:blip r:embed="rId3">
            <a:alphaModFix/>
          </a:blip>
          <a:stretch>
            <a:fillRect/>
          </a:stretch>
        </p:blipFill>
        <p:spPr>
          <a:xfrm>
            <a:off x="4166923" y="1625200"/>
            <a:ext cx="4665400" cy="3134550"/>
          </a:xfrm>
          <a:prstGeom prst="rect">
            <a:avLst/>
          </a:prstGeom>
          <a:noFill/>
          <a:ln>
            <a:noFill/>
          </a:ln>
        </p:spPr>
      </p:pic>
      <p:sp>
        <p:nvSpPr>
          <p:cNvPr id="149" name="Google Shape;149;p24"/>
          <p:cNvSpPr txBox="1"/>
          <p:nvPr/>
        </p:nvSpPr>
        <p:spPr>
          <a:xfrm>
            <a:off x="311725" y="1956150"/>
            <a:ext cx="353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Season Average Thus Far (Weeks 2 - 13):</a:t>
            </a:r>
            <a:endParaRPr b="1" u="sng">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Scaled: 62.3%</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Unscaled: 63%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a:t>
            </a:r>
            <a:endParaRPr/>
          </a:p>
        </p:txBody>
      </p:sp>
      <p:pic>
        <p:nvPicPr>
          <p:cNvPr id="155" name="Google Shape;155;p25"/>
          <p:cNvPicPr preferRelativeResize="0"/>
          <p:nvPr/>
        </p:nvPicPr>
        <p:blipFill>
          <a:blip r:embed="rId3">
            <a:alphaModFix/>
          </a:blip>
          <a:stretch>
            <a:fillRect/>
          </a:stretch>
        </p:blipFill>
        <p:spPr>
          <a:xfrm>
            <a:off x="4165800" y="1856900"/>
            <a:ext cx="4727026" cy="2759400"/>
          </a:xfrm>
          <a:prstGeom prst="rect">
            <a:avLst/>
          </a:prstGeom>
          <a:noFill/>
          <a:ln>
            <a:noFill/>
          </a:ln>
        </p:spPr>
      </p:pic>
      <p:pic>
        <p:nvPicPr>
          <p:cNvPr id="156" name="Google Shape;156;p25"/>
          <p:cNvPicPr preferRelativeResize="0"/>
          <p:nvPr/>
        </p:nvPicPr>
        <p:blipFill>
          <a:blip r:embed="rId4">
            <a:alphaModFix/>
          </a:blip>
          <a:stretch>
            <a:fillRect/>
          </a:stretch>
        </p:blipFill>
        <p:spPr>
          <a:xfrm>
            <a:off x="380875" y="2571750"/>
            <a:ext cx="3220957" cy="2044550"/>
          </a:xfrm>
          <a:prstGeom prst="rect">
            <a:avLst/>
          </a:prstGeom>
          <a:noFill/>
          <a:ln>
            <a:noFill/>
          </a:ln>
        </p:spPr>
      </p:pic>
      <p:sp>
        <p:nvSpPr>
          <p:cNvPr id="157" name="Google Shape;157;p25"/>
          <p:cNvSpPr txBox="1"/>
          <p:nvPr/>
        </p:nvSpPr>
        <p:spPr>
          <a:xfrm>
            <a:off x="311725" y="1685325"/>
            <a:ext cx="497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Season Average Thus Far (Weeks 2 - 13):</a:t>
            </a:r>
            <a:endParaRPr b="1" u="sng">
              <a:latin typeface="Roboto"/>
              <a:ea typeface="Roboto"/>
              <a:cs typeface="Roboto"/>
              <a:sym typeface="Roboto"/>
            </a:endParaRPr>
          </a:p>
          <a:p>
            <a:pPr indent="0" lvl="0" marL="0" rtl="0" algn="l">
              <a:spcBef>
                <a:spcPts val="0"/>
              </a:spcBef>
              <a:spcAft>
                <a:spcPts val="0"/>
              </a:spcAft>
              <a:buNone/>
            </a:pPr>
            <a:r>
              <a:t/>
            </a:r>
            <a:endParaRPr b="1" u="sng">
              <a:latin typeface="Roboto"/>
              <a:ea typeface="Roboto"/>
              <a:cs typeface="Roboto"/>
              <a:sym typeface="Roboto"/>
            </a:endParaRPr>
          </a:p>
          <a:p>
            <a:pPr indent="0" lvl="0" marL="0" rtl="0" algn="l">
              <a:spcBef>
                <a:spcPts val="0"/>
              </a:spcBef>
              <a:spcAft>
                <a:spcPts val="0"/>
              </a:spcAft>
              <a:buNone/>
            </a:pPr>
            <a:r>
              <a:rPr b="1" lang="en" u="sng">
                <a:latin typeface="Roboto"/>
                <a:ea typeface="Roboto"/>
                <a:cs typeface="Roboto"/>
                <a:sym typeface="Roboto"/>
              </a:rPr>
              <a:t>			</a:t>
            </a:r>
            <a:r>
              <a:rPr b="1" lang="en">
                <a:latin typeface="Roboto"/>
                <a:ea typeface="Roboto"/>
                <a:cs typeface="Roboto"/>
                <a:sym typeface="Roboto"/>
              </a:rPr>
              <a:t>50.9%</a:t>
            </a:r>
            <a:endParaRPr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1" name="Shape 161"/>
        <p:cNvGrpSpPr/>
        <p:nvPr/>
      </p:nvGrpSpPr>
      <p:grpSpPr>
        <a:xfrm>
          <a:off x="0" y="0"/>
          <a:ext cx="0" cy="0"/>
          <a:chOff x="0" y="0"/>
          <a:chExt cx="0" cy="0"/>
        </a:xfrm>
      </p:grpSpPr>
      <p:sp>
        <p:nvSpPr>
          <p:cNvPr id="162" name="Google Shape;16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Model</a:t>
            </a:r>
            <a:endParaRPr/>
          </a:p>
        </p:txBody>
      </p:sp>
      <p:pic>
        <p:nvPicPr>
          <p:cNvPr id="163" name="Google Shape;163;p26"/>
          <p:cNvPicPr preferRelativeResize="0"/>
          <p:nvPr/>
        </p:nvPicPr>
        <p:blipFill>
          <a:blip r:embed="rId3">
            <a:alphaModFix/>
          </a:blip>
          <a:stretch>
            <a:fillRect/>
          </a:stretch>
        </p:blipFill>
        <p:spPr>
          <a:xfrm>
            <a:off x="4094825" y="1801350"/>
            <a:ext cx="4737500" cy="2734025"/>
          </a:xfrm>
          <a:prstGeom prst="rect">
            <a:avLst/>
          </a:prstGeom>
          <a:noFill/>
          <a:ln>
            <a:noFill/>
          </a:ln>
        </p:spPr>
      </p:pic>
      <p:sp>
        <p:nvSpPr>
          <p:cNvPr id="164" name="Google Shape;164;p26"/>
          <p:cNvSpPr txBox="1"/>
          <p:nvPr/>
        </p:nvSpPr>
        <p:spPr>
          <a:xfrm>
            <a:off x="311725" y="2156100"/>
            <a:ext cx="3603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Roboto"/>
                <a:ea typeface="Roboto"/>
                <a:cs typeface="Roboto"/>
                <a:sym typeface="Roboto"/>
              </a:rPr>
              <a:t>Season Average Thus Far (Weeks 2 - 13):</a:t>
            </a:r>
            <a:endParaRPr b="1" u="sng">
              <a:latin typeface="Roboto"/>
              <a:ea typeface="Roboto"/>
              <a:cs typeface="Roboto"/>
              <a:sym typeface="Roboto"/>
            </a:endParaRPr>
          </a:p>
          <a:p>
            <a:pPr indent="0" lvl="0" marL="0" rtl="0" algn="ctr">
              <a:spcBef>
                <a:spcPts val="0"/>
              </a:spcBef>
              <a:spcAft>
                <a:spcPts val="0"/>
              </a:spcAft>
              <a:buNone/>
            </a:pPr>
            <a:r>
              <a:t/>
            </a:r>
            <a:endParaRPr b="1" u="sng">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66.2</a:t>
            </a:r>
            <a:r>
              <a:rPr b="1" lang="en">
                <a:latin typeface="Roboto"/>
                <a:ea typeface="Roboto"/>
                <a:cs typeface="Roboto"/>
                <a:sym typeface="Roboto"/>
              </a:rPr>
              <a:t>%</a:t>
            </a:r>
            <a:endParaRPr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8" name="Shape 168"/>
        <p:cNvGrpSpPr/>
        <p:nvPr/>
      </p:nvGrpSpPr>
      <p:grpSpPr>
        <a:xfrm>
          <a:off x="0" y="0"/>
          <a:ext cx="0" cy="0"/>
          <a:chOff x="0" y="0"/>
          <a:chExt cx="0" cy="0"/>
        </a:xfrm>
      </p:grpSpPr>
      <p:sp>
        <p:nvSpPr>
          <p:cNvPr id="169" name="Google Shape;16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Model - Feature Importance</a:t>
            </a:r>
            <a:endParaRPr/>
          </a:p>
        </p:txBody>
      </p:sp>
      <p:pic>
        <p:nvPicPr>
          <p:cNvPr id="170" name="Google Shape;170;p27"/>
          <p:cNvPicPr preferRelativeResize="0"/>
          <p:nvPr/>
        </p:nvPicPr>
        <p:blipFill>
          <a:blip r:embed="rId3">
            <a:alphaModFix/>
          </a:blip>
          <a:stretch>
            <a:fillRect/>
          </a:stretch>
        </p:blipFill>
        <p:spPr>
          <a:xfrm>
            <a:off x="709987" y="1635051"/>
            <a:ext cx="7724026" cy="303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Comparison - Weekly</a:t>
            </a:r>
            <a:endParaRPr/>
          </a:p>
        </p:txBody>
      </p:sp>
      <p:pic>
        <p:nvPicPr>
          <p:cNvPr id="176" name="Google Shape;176;p28"/>
          <p:cNvPicPr preferRelativeResize="0"/>
          <p:nvPr/>
        </p:nvPicPr>
        <p:blipFill>
          <a:blip r:embed="rId3">
            <a:alphaModFix/>
          </a:blip>
          <a:stretch>
            <a:fillRect/>
          </a:stretch>
        </p:blipFill>
        <p:spPr>
          <a:xfrm>
            <a:off x="152425" y="1519025"/>
            <a:ext cx="8839201" cy="31671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Comparison - Season Averages</a:t>
            </a:r>
            <a:endParaRPr/>
          </a:p>
        </p:txBody>
      </p:sp>
      <p:pic>
        <p:nvPicPr>
          <p:cNvPr id="182" name="Google Shape;182;p29"/>
          <p:cNvPicPr preferRelativeResize="0"/>
          <p:nvPr/>
        </p:nvPicPr>
        <p:blipFill>
          <a:blip r:embed="rId3">
            <a:alphaModFix/>
          </a:blip>
          <a:stretch>
            <a:fillRect/>
          </a:stretch>
        </p:blipFill>
        <p:spPr>
          <a:xfrm>
            <a:off x="204250" y="1614100"/>
            <a:ext cx="8839202" cy="32935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06000" y="217925"/>
            <a:ext cx="8537700" cy="96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Predictions vs. </a:t>
            </a:r>
            <a:r>
              <a:rPr lang="en"/>
              <a:t>Caesars</a:t>
            </a:r>
            <a:r>
              <a:rPr lang="en"/>
              <a:t> Sportsbook </a:t>
            </a:r>
            <a:endParaRPr/>
          </a:p>
          <a:p>
            <a:pPr indent="0" lvl="0" marL="0" rtl="0" algn="l">
              <a:spcBef>
                <a:spcPts val="0"/>
              </a:spcBef>
              <a:spcAft>
                <a:spcPts val="0"/>
              </a:spcAft>
              <a:buNone/>
            </a:pPr>
            <a:r>
              <a:rPr lang="en"/>
              <a:t>(Week 8, 2021)</a:t>
            </a:r>
            <a:endParaRPr/>
          </a:p>
        </p:txBody>
      </p:sp>
      <p:sp>
        <p:nvSpPr>
          <p:cNvPr id="188" name="Google Shape;188;p30"/>
          <p:cNvSpPr txBox="1"/>
          <p:nvPr/>
        </p:nvSpPr>
        <p:spPr>
          <a:xfrm>
            <a:off x="23125" y="3822100"/>
            <a:ext cx="5072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Correct Predictions: 9/15 (60% Accuracy)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Predicted Same Winners as Caesars Sportsbook: 11/15</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Out-predicted Caesars Sportsbook: 2</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Out-predicted by Caesars </a:t>
            </a:r>
            <a:r>
              <a:rPr lang="en">
                <a:latin typeface="Roboto"/>
                <a:ea typeface="Roboto"/>
                <a:cs typeface="Roboto"/>
                <a:sym typeface="Roboto"/>
              </a:rPr>
              <a:t>Sportsbook</a:t>
            </a:r>
            <a:r>
              <a:rPr lang="en">
                <a:latin typeface="Roboto"/>
                <a:ea typeface="Roboto"/>
                <a:cs typeface="Roboto"/>
                <a:sym typeface="Roboto"/>
              </a:rPr>
              <a:t>: 1 </a:t>
            </a:r>
            <a:endParaRPr>
              <a:latin typeface="Roboto"/>
              <a:ea typeface="Roboto"/>
              <a:cs typeface="Roboto"/>
              <a:sym typeface="Roboto"/>
            </a:endParaRPr>
          </a:p>
        </p:txBody>
      </p:sp>
      <p:pic>
        <p:nvPicPr>
          <p:cNvPr id="189" name="Google Shape;189;p30"/>
          <p:cNvPicPr preferRelativeResize="0"/>
          <p:nvPr/>
        </p:nvPicPr>
        <p:blipFill>
          <a:blip r:embed="rId3">
            <a:alphaModFix/>
          </a:blip>
          <a:stretch>
            <a:fillRect/>
          </a:stretch>
        </p:blipFill>
        <p:spPr>
          <a:xfrm>
            <a:off x="99325" y="1315138"/>
            <a:ext cx="8951051" cy="251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195" name="Google Shape;195;p31"/>
          <p:cNvPicPr preferRelativeResize="0"/>
          <p:nvPr/>
        </p:nvPicPr>
        <p:blipFill>
          <a:blip r:embed="rId3">
            <a:alphaModFix/>
          </a:blip>
          <a:stretch>
            <a:fillRect/>
          </a:stretch>
        </p:blipFill>
        <p:spPr>
          <a:xfrm>
            <a:off x="4169477" y="1642075"/>
            <a:ext cx="4463426" cy="2896400"/>
          </a:xfrm>
          <a:prstGeom prst="rect">
            <a:avLst/>
          </a:prstGeom>
          <a:noFill/>
          <a:ln>
            <a:noFill/>
          </a:ln>
          <a:effectLst>
            <a:outerShdw blurRad="57150" rotWithShape="0" algn="bl" dir="5400000" dist="19050">
              <a:srgbClr val="000000">
                <a:alpha val="60000"/>
              </a:srgbClr>
            </a:outerShdw>
          </a:effectLst>
        </p:spPr>
      </p:pic>
      <p:sp>
        <p:nvSpPr>
          <p:cNvPr id="196" name="Google Shape;196;p31"/>
          <p:cNvSpPr txBox="1"/>
          <p:nvPr/>
        </p:nvSpPr>
        <p:spPr>
          <a:xfrm>
            <a:off x="311725" y="1503800"/>
            <a:ext cx="3767700" cy="423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Were we </a:t>
            </a:r>
            <a:r>
              <a:rPr lang="en" sz="1300">
                <a:solidFill>
                  <a:schemeClr val="dk2"/>
                </a:solidFill>
                <a:latin typeface="Roboto"/>
                <a:ea typeface="Roboto"/>
                <a:cs typeface="Roboto"/>
                <a:sym typeface="Roboto"/>
              </a:rPr>
              <a:t>successful</a:t>
            </a:r>
            <a:r>
              <a:rPr lang="en" sz="1300">
                <a:solidFill>
                  <a:schemeClr val="dk2"/>
                </a:solidFill>
                <a:latin typeface="Roboto"/>
                <a:ea typeface="Roboto"/>
                <a:cs typeface="Roboto"/>
                <a:sym typeface="Roboto"/>
              </a:rPr>
              <a:t>? Kind of…</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In order to win money on a bet with -110 odds you need a winning percentage of 52.4%.</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Our best model returned a winning percentage of 66.2%.</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What about when picking favorites?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Odds are worse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To breakeven your required winning percentage goes up</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Example: Denver Broncos vs. </a:t>
            </a:r>
            <a:r>
              <a:rPr lang="en" sz="1300">
                <a:solidFill>
                  <a:schemeClr val="dk2"/>
                </a:solidFill>
                <a:latin typeface="Roboto"/>
                <a:ea typeface="Roboto"/>
                <a:cs typeface="Roboto"/>
                <a:sym typeface="Roboto"/>
              </a:rPr>
              <a:t>Detroit</a:t>
            </a:r>
            <a:r>
              <a:rPr lang="en" sz="1300">
                <a:solidFill>
                  <a:schemeClr val="dk2"/>
                </a:solidFill>
                <a:latin typeface="Roboto"/>
                <a:ea typeface="Roboto"/>
                <a:cs typeface="Roboto"/>
                <a:sym typeface="Roboto"/>
              </a:rPr>
              <a:t> Lions (W14)</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Broncos -375</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Assuming you bet a sample of 100 bets on -375 favorites you would need a prediction percentage of 79% to breakeven.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Executive Summary</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has been three years since the Supreme Court legalized sports betting. Currently, only half of the states in the US allow sports betting, but still, the amount of money being bet on sports has quadrupled since becoming federally legal. </a:t>
            </a:r>
            <a:endParaRPr/>
          </a:p>
          <a:p>
            <a:pPr indent="0" lvl="0" marL="0" rtl="0" algn="l">
              <a:spcBef>
                <a:spcPts val="1200"/>
              </a:spcBef>
              <a:spcAft>
                <a:spcPts val="0"/>
              </a:spcAft>
              <a:buNone/>
            </a:pPr>
            <a:r>
              <a:rPr lang="en"/>
              <a:t>Where there is opportunity for financial gain, there is often innovation. Due to the statistical nature of sports, machine learning methodologies seemed like a perfect fit for making sports game predictions. </a:t>
            </a:r>
            <a:endParaRPr/>
          </a:p>
          <a:p>
            <a:pPr indent="0" lvl="0" marL="0" rtl="0" algn="l">
              <a:spcBef>
                <a:spcPts val="1200"/>
              </a:spcBef>
              <a:spcAft>
                <a:spcPts val="1200"/>
              </a:spcAft>
              <a:buNone/>
            </a:pPr>
            <a:r>
              <a:rPr lang="en"/>
              <a:t>In this project we develop and compare multiple machine learning models and use them to make predictions on NFL matches.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Pros &amp; Cons</a:t>
            </a:r>
            <a:endParaRPr/>
          </a:p>
        </p:txBody>
      </p:sp>
      <p:sp>
        <p:nvSpPr>
          <p:cNvPr id="202" name="Google Shape;202;p3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Difficulties</a:t>
            </a:r>
            <a:endParaRPr b="1" u="sng"/>
          </a:p>
          <a:p>
            <a:pPr indent="-311150" lvl="0" marL="457200" rtl="0" algn="l">
              <a:spcBef>
                <a:spcPts val="1200"/>
              </a:spcBef>
              <a:spcAft>
                <a:spcPts val="0"/>
              </a:spcAft>
              <a:buSzPts val="1300"/>
              <a:buChar char="●"/>
            </a:pPr>
            <a:r>
              <a:rPr lang="en"/>
              <a:t>Code Review &amp; Update</a:t>
            </a:r>
            <a:endParaRPr/>
          </a:p>
          <a:p>
            <a:pPr indent="-298450" lvl="1" marL="914400" rtl="0" algn="l">
              <a:spcBef>
                <a:spcPts val="0"/>
              </a:spcBef>
              <a:spcAft>
                <a:spcPts val="0"/>
              </a:spcAft>
              <a:buSzPts val="1100"/>
              <a:buChar char="○"/>
            </a:pPr>
            <a:r>
              <a:rPr lang="en"/>
              <a:t>Tie Week</a:t>
            </a:r>
            <a:endParaRPr/>
          </a:p>
          <a:p>
            <a:pPr indent="-298450" lvl="1" marL="914400" rtl="0" algn="l">
              <a:spcBef>
                <a:spcPts val="0"/>
              </a:spcBef>
              <a:spcAft>
                <a:spcPts val="0"/>
              </a:spcAft>
              <a:buSzPts val="1100"/>
              <a:buChar char="○"/>
            </a:pPr>
            <a:r>
              <a:rPr lang="en"/>
              <a:t>Training Set Including Test Set</a:t>
            </a:r>
            <a:endParaRPr/>
          </a:p>
          <a:p>
            <a:pPr indent="-311150" lvl="0" marL="457200" rtl="0" algn="l">
              <a:spcBef>
                <a:spcPts val="0"/>
              </a:spcBef>
              <a:spcAft>
                <a:spcPts val="0"/>
              </a:spcAft>
              <a:buSzPts val="1300"/>
              <a:buChar char="●"/>
            </a:pPr>
            <a:r>
              <a:rPr lang="en"/>
              <a:t>Sports-Reference API</a:t>
            </a:r>
            <a:endParaRPr/>
          </a:p>
          <a:p>
            <a:pPr indent="-298450" lvl="1" marL="914400" rtl="0" algn="l">
              <a:spcBef>
                <a:spcPts val="0"/>
              </a:spcBef>
              <a:spcAft>
                <a:spcPts val="0"/>
              </a:spcAft>
              <a:buSzPts val="1100"/>
              <a:buChar char="○"/>
            </a:pPr>
            <a:r>
              <a:rPr lang="en"/>
              <a:t>For Loops</a:t>
            </a:r>
            <a:endParaRPr/>
          </a:p>
          <a:p>
            <a:pPr indent="-311150" lvl="0" marL="457200" rtl="0" algn="l">
              <a:spcBef>
                <a:spcPts val="0"/>
              </a:spcBef>
              <a:spcAft>
                <a:spcPts val="0"/>
              </a:spcAft>
              <a:buSzPts val="1300"/>
              <a:buChar char="●"/>
            </a:pPr>
            <a:r>
              <a:rPr lang="en"/>
              <a:t>Model Parameters</a:t>
            </a:r>
            <a:endParaRPr/>
          </a:p>
          <a:p>
            <a:pPr indent="-311150" lvl="0" marL="457200" rtl="0" algn="l">
              <a:spcBef>
                <a:spcPts val="0"/>
              </a:spcBef>
              <a:spcAft>
                <a:spcPts val="0"/>
              </a:spcAft>
              <a:buSzPts val="1300"/>
              <a:buChar char="●"/>
            </a:pPr>
            <a:r>
              <a:rPr lang="en"/>
              <a:t>Time Management</a:t>
            </a:r>
            <a:endParaRPr/>
          </a:p>
          <a:p>
            <a:pPr indent="0" lvl="0" marL="0" rtl="0" algn="l">
              <a:spcBef>
                <a:spcPts val="1200"/>
              </a:spcBef>
              <a:spcAft>
                <a:spcPts val="1200"/>
              </a:spcAft>
              <a:buNone/>
            </a:pPr>
            <a:r>
              <a:t/>
            </a:r>
            <a:endParaRPr/>
          </a:p>
        </p:txBody>
      </p:sp>
      <p:sp>
        <p:nvSpPr>
          <p:cNvPr id="203" name="Google Shape;203;p3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Successes</a:t>
            </a:r>
            <a:endParaRPr b="1" u="sng"/>
          </a:p>
          <a:p>
            <a:pPr indent="-311150" lvl="0" marL="457200" rtl="0" algn="l">
              <a:spcBef>
                <a:spcPts val="1200"/>
              </a:spcBef>
              <a:spcAft>
                <a:spcPts val="0"/>
              </a:spcAft>
              <a:buSzPts val="1300"/>
              <a:buChar char="●"/>
            </a:pPr>
            <a:r>
              <a:rPr lang="en"/>
              <a:t>Interest in Data/Topic</a:t>
            </a:r>
            <a:endParaRPr/>
          </a:p>
          <a:p>
            <a:pPr indent="-311150" lvl="0" marL="457200" rtl="0" algn="l">
              <a:spcBef>
                <a:spcPts val="0"/>
              </a:spcBef>
              <a:spcAft>
                <a:spcPts val="0"/>
              </a:spcAft>
              <a:buSzPts val="1300"/>
              <a:buChar char="●"/>
            </a:pPr>
            <a:r>
              <a:rPr lang="en"/>
              <a:t>Real-Time Data</a:t>
            </a:r>
            <a:endParaRPr/>
          </a:p>
          <a:p>
            <a:pPr indent="-311150" lvl="0" marL="457200" rtl="0" algn="l">
              <a:spcBef>
                <a:spcPts val="0"/>
              </a:spcBef>
              <a:spcAft>
                <a:spcPts val="0"/>
              </a:spcAft>
              <a:buSzPts val="1300"/>
              <a:buChar char="●"/>
            </a:pPr>
            <a:r>
              <a:rPr lang="en"/>
              <a:t>Detailed Guide for using API</a:t>
            </a:r>
            <a:endParaRPr/>
          </a:p>
          <a:p>
            <a:pPr indent="-311150" lvl="0" marL="457200" rtl="0" algn="l">
              <a:spcBef>
                <a:spcPts val="0"/>
              </a:spcBef>
              <a:spcAft>
                <a:spcPts val="0"/>
              </a:spcAft>
              <a:buSzPts val="1300"/>
              <a:buChar char="●"/>
            </a:pPr>
            <a:r>
              <a:rPr lang="en"/>
              <a:t>Lots of Information Available on Sports Prediction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09" name="Google Shape;209;p33"/>
          <p:cNvSpPr txBox="1"/>
          <p:nvPr>
            <p:ph idx="1" type="body"/>
          </p:nvPr>
        </p:nvSpPr>
        <p:spPr>
          <a:xfrm>
            <a:off x="311700" y="1505700"/>
            <a:ext cx="3999900" cy="268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For our </a:t>
            </a:r>
            <a:r>
              <a:rPr b="1" lang="en"/>
              <a:t>Model</a:t>
            </a:r>
            <a:endParaRPr b="1"/>
          </a:p>
          <a:p>
            <a:pPr indent="-311150" lvl="0" marL="457200" rtl="0" algn="l">
              <a:spcBef>
                <a:spcPts val="1200"/>
              </a:spcBef>
              <a:spcAft>
                <a:spcPts val="0"/>
              </a:spcAft>
              <a:buSzPts val="1300"/>
              <a:buChar char="●"/>
            </a:pPr>
            <a:r>
              <a:rPr lang="en"/>
              <a:t>Rolling Window Features - Is a team trending up or down?</a:t>
            </a:r>
            <a:endParaRPr/>
          </a:p>
          <a:p>
            <a:pPr indent="-311150" lvl="0" marL="457200" rtl="0" algn="l">
              <a:spcBef>
                <a:spcPts val="0"/>
              </a:spcBef>
              <a:spcAft>
                <a:spcPts val="0"/>
              </a:spcAft>
              <a:buSzPts val="1300"/>
              <a:buChar char="●"/>
            </a:pPr>
            <a:r>
              <a:rPr lang="en"/>
              <a:t>Adjusting Features - Drop &amp; Add Features</a:t>
            </a:r>
            <a:endParaRPr/>
          </a:p>
          <a:p>
            <a:pPr indent="-298450" lvl="1" marL="914400" rtl="0" algn="l">
              <a:spcBef>
                <a:spcPts val="0"/>
              </a:spcBef>
              <a:spcAft>
                <a:spcPts val="0"/>
              </a:spcAft>
              <a:buSzPts val="1100"/>
              <a:buChar char="○"/>
            </a:pPr>
            <a:r>
              <a:rPr lang="en"/>
              <a:t>More Defensive Features</a:t>
            </a:r>
            <a:endParaRPr/>
          </a:p>
          <a:p>
            <a:pPr indent="-311150" lvl="0" marL="457200" rtl="0" algn="l">
              <a:spcBef>
                <a:spcPts val="0"/>
              </a:spcBef>
              <a:spcAft>
                <a:spcPts val="0"/>
              </a:spcAft>
              <a:buSzPts val="1300"/>
              <a:buChar char="●"/>
            </a:pPr>
            <a:r>
              <a:rPr lang="en"/>
              <a:t>Weighting Features</a:t>
            </a:r>
            <a:endParaRPr/>
          </a:p>
          <a:p>
            <a:pPr indent="-311150" lvl="0" marL="457200" rtl="0" algn="l">
              <a:spcBef>
                <a:spcPts val="0"/>
              </a:spcBef>
              <a:spcAft>
                <a:spcPts val="0"/>
              </a:spcAft>
              <a:buSzPts val="1300"/>
              <a:buChar char="●"/>
            </a:pPr>
            <a:r>
              <a:rPr lang="en"/>
              <a:t>Different NN Depths</a:t>
            </a:r>
            <a:endParaRPr/>
          </a:p>
          <a:p>
            <a:pPr indent="-311150" lvl="0" marL="457200" rtl="0" algn="l">
              <a:spcBef>
                <a:spcPts val="0"/>
              </a:spcBef>
              <a:spcAft>
                <a:spcPts val="0"/>
              </a:spcAft>
              <a:buSzPts val="1300"/>
              <a:buChar char="●"/>
            </a:pPr>
            <a:r>
              <a:rPr lang="en"/>
              <a:t>Post-Season Predictions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210" name="Google Shape;210;p33"/>
          <p:cNvSpPr txBox="1"/>
          <p:nvPr>
            <p:ph idx="2" type="body"/>
          </p:nvPr>
        </p:nvSpPr>
        <p:spPr>
          <a:xfrm>
            <a:off x="4832400" y="1505700"/>
            <a:ext cx="3999900" cy="24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 </a:t>
            </a:r>
            <a:r>
              <a:rPr b="1" lang="en"/>
              <a:t>Application</a:t>
            </a:r>
            <a:endParaRPr b="1"/>
          </a:p>
          <a:p>
            <a:pPr indent="-311150" lvl="0" marL="457200" rtl="0" algn="l">
              <a:spcBef>
                <a:spcPts val="1200"/>
              </a:spcBef>
              <a:spcAft>
                <a:spcPts val="0"/>
              </a:spcAft>
              <a:buSzPts val="1300"/>
              <a:buChar char="●"/>
            </a:pPr>
            <a:r>
              <a:rPr lang="en"/>
              <a:t>Calculated Odds Based on Model Predictions vs. Professional Sports Book Odds</a:t>
            </a:r>
            <a:endParaRPr/>
          </a:p>
          <a:p>
            <a:pPr indent="-311150" lvl="0" marL="457200" rtl="0" algn="l">
              <a:spcBef>
                <a:spcPts val="0"/>
              </a:spcBef>
              <a:spcAft>
                <a:spcPts val="0"/>
              </a:spcAft>
              <a:buSzPts val="1300"/>
              <a:buChar char="●"/>
            </a:pPr>
            <a:r>
              <a:rPr lang="en"/>
              <a:t>Usage Framework - Narrow in on Best Bets</a:t>
            </a:r>
            <a:endParaRPr/>
          </a:p>
          <a:p>
            <a:pPr indent="-311150" lvl="0" marL="457200" rtl="0" algn="l">
              <a:spcBef>
                <a:spcPts val="0"/>
              </a:spcBef>
              <a:spcAft>
                <a:spcPts val="0"/>
              </a:spcAft>
              <a:buSzPts val="1300"/>
              <a:buChar char="●"/>
            </a:pPr>
            <a:r>
              <a:rPr lang="en"/>
              <a:t>Analysis of Upset Games</a:t>
            </a:r>
            <a:endParaRPr/>
          </a:p>
          <a:p>
            <a:pPr indent="-311150" lvl="0" marL="457200" rtl="0" algn="l">
              <a:spcBef>
                <a:spcPts val="0"/>
              </a:spcBef>
              <a:spcAft>
                <a:spcPts val="0"/>
              </a:spcAft>
              <a:buSzPts val="1300"/>
              <a:buChar char="●"/>
            </a:pPr>
            <a:r>
              <a:rPr lang="en"/>
              <a:t>Apply to Other Sports</a:t>
            </a:r>
            <a:endParaRPr/>
          </a:p>
          <a:p>
            <a:pPr indent="-298450" lvl="1" marL="914400" rtl="0" algn="l">
              <a:spcBef>
                <a:spcPts val="0"/>
              </a:spcBef>
              <a:spcAft>
                <a:spcPts val="0"/>
              </a:spcAft>
              <a:buSzPts val="1100"/>
              <a:buChar char="○"/>
            </a:pPr>
            <a:r>
              <a:rPr lang="en"/>
              <a:t>Basketball</a:t>
            </a:r>
            <a:endParaRPr/>
          </a:p>
          <a:p>
            <a:pPr indent="-298450" lvl="1" marL="914400" rtl="0" algn="l">
              <a:spcBef>
                <a:spcPts val="0"/>
              </a:spcBef>
              <a:spcAft>
                <a:spcPts val="0"/>
              </a:spcAft>
              <a:buSzPts val="1100"/>
              <a:buChar char="○"/>
            </a:pPr>
            <a:r>
              <a:rPr lang="en"/>
              <a:t>Soccer</a:t>
            </a:r>
            <a:endParaRPr/>
          </a:p>
          <a:p>
            <a:pPr indent="-298450" lvl="1" marL="914400" rtl="0" algn="l">
              <a:spcBef>
                <a:spcPts val="0"/>
              </a:spcBef>
              <a:spcAft>
                <a:spcPts val="0"/>
              </a:spcAft>
              <a:buSzPts val="1100"/>
              <a:buChar char="○"/>
            </a:pPr>
            <a:r>
              <a:rPr lang="en"/>
              <a:t>Baseball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4" name="Shape 214"/>
        <p:cNvGrpSpPr/>
        <p:nvPr/>
      </p:nvGrpSpPr>
      <p:grpSpPr>
        <a:xfrm>
          <a:off x="0" y="0"/>
          <a:ext cx="0" cy="0"/>
          <a:chOff x="0" y="0"/>
          <a:chExt cx="0" cy="0"/>
        </a:xfrm>
      </p:grpSpPr>
      <p:sp>
        <p:nvSpPr>
          <p:cNvPr id="215" name="Google Shape;215;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But Most Importantly…</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Team Trip to Las Vegas…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 14 - RandomForest Predictions</a:t>
            </a:r>
            <a:endParaRPr/>
          </a:p>
        </p:txBody>
      </p:sp>
      <p:pic>
        <p:nvPicPr>
          <p:cNvPr id="226" name="Google Shape;226;p36"/>
          <p:cNvPicPr preferRelativeResize="0"/>
          <p:nvPr/>
        </p:nvPicPr>
        <p:blipFill>
          <a:blip r:embed="rId3">
            <a:alphaModFix/>
          </a:blip>
          <a:stretch>
            <a:fillRect/>
          </a:stretch>
        </p:blipFill>
        <p:spPr>
          <a:xfrm>
            <a:off x="1408163" y="1311600"/>
            <a:ext cx="6327683" cy="371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Source: USAToday</a:t>
            </a:r>
            <a:endParaRPr/>
          </a:p>
        </p:txBody>
      </p:sp>
      <p:pic>
        <p:nvPicPr>
          <p:cNvPr id="77" name="Google Shape;77;p15"/>
          <p:cNvPicPr preferRelativeResize="0"/>
          <p:nvPr/>
        </p:nvPicPr>
        <p:blipFill>
          <a:blip r:embed="rId3">
            <a:alphaModFix/>
          </a:blip>
          <a:stretch>
            <a:fillRect/>
          </a:stretch>
        </p:blipFill>
        <p:spPr>
          <a:xfrm>
            <a:off x="754263" y="64825"/>
            <a:ext cx="7635464" cy="421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&amp; Framework</a:t>
            </a:r>
            <a:endParaRPr/>
          </a:p>
        </p:txBody>
      </p:sp>
      <p:sp>
        <p:nvSpPr>
          <p:cNvPr id="83" name="Google Shape;83;p16"/>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CRISP-DM Model</a:t>
            </a:r>
            <a:endParaRPr/>
          </a:p>
          <a:p>
            <a:pPr indent="0" lvl="0" marL="0" rtl="0" algn="l">
              <a:spcBef>
                <a:spcPts val="1200"/>
              </a:spcBef>
              <a:spcAft>
                <a:spcPts val="0"/>
              </a:spcAft>
              <a:buNone/>
            </a:pPr>
            <a:r>
              <a:rPr lang="en"/>
              <a:t>Cross Industry Standard Process for Data Mining</a:t>
            </a:r>
            <a:endParaRPr/>
          </a:p>
          <a:p>
            <a:pPr indent="0" lvl="0" marL="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4024650" y="596513"/>
            <a:ext cx="4832476" cy="3950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&amp; Preparation</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Roboto"/>
              <a:buChar char="●"/>
            </a:pPr>
            <a:r>
              <a:rPr lang="en" sz="1400" u="sng">
                <a:solidFill>
                  <a:schemeClr val="accent5"/>
                </a:solidFill>
                <a:hlinkClick r:id="rId3">
                  <a:extLst>
                    <a:ext uri="{A12FA001-AC4F-418D-AE19-62706E023703}">
                      <ahyp:hlinkClr val="tx"/>
                    </a:ext>
                  </a:extLst>
                </a:hlinkClick>
              </a:rPr>
              <a:t>Sportsipy API</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u="sng">
                <a:solidFill>
                  <a:schemeClr val="accent5"/>
                </a:solidFill>
                <a:hlinkClick r:id="rId4">
                  <a:extLst>
                    <a:ext uri="{A12FA001-AC4F-418D-AE19-62706E023703}">
                      <ahyp:hlinkClr val="tx"/>
                    </a:ext>
                  </a:extLst>
                </a:hlinkClick>
              </a:rPr>
              <a:t>Sports-Reference.com</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u="sng">
                <a:solidFill>
                  <a:schemeClr val="accent5"/>
                </a:solidFill>
                <a:hlinkClick r:id="rId5">
                  <a:extLst>
                    <a:ext uri="{A12FA001-AC4F-418D-AE19-62706E023703}">
                      <ahyp:hlinkClr val="tx"/>
                    </a:ext>
                  </a:extLst>
                </a:hlinkClick>
              </a:rPr>
              <a:t>Guide on How to Predict NFL Winners with Python</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400" u="sng">
                <a:solidFill>
                  <a:schemeClr val="hlink"/>
                </a:solidFill>
                <a:hlinkClick r:id="rId6"/>
              </a:rPr>
              <a:t>FiveThirtyEight - ELO Rating</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u="sng">
                <a:solidFill>
                  <a:schemeClr val="accent5"/>
                </a:solidFill>
                <a:hlinkClick r:id="rId7">
                  <a:extLst>
                    <a:ext uri="{A12FA001-AC4F-418D-AE19-62706E023703}">
                      <ahyp:hlinkClr val="tx"/>
                    </a:ext>
                  </a:extLst>
                </a:hlinkClick>
              </a:rPr>
              <a:t>Machine Learning Framework for Sports Result Prediction</a:t>
            </a:r>
            <a:endParaRPr/>
          </a:p>
          <a:p>
            <a:pPr indent="-317500" lvl="0" marL="457200" rtl="0" algn="l">
              <a:lnSpc>
                <a:spcPct val="100000"/>
              </a:lnSpc>
              <a:spcBef>
                <a:spcPts val="0"/>
              </a:spcBef>
              <a:spcAft>
                <a:spcPts val="0"/>
              </a:spcAft>
              <a:buClr>
                <a:srgbClr val="000000"/>
              </a:buClr>
              <a:buSzPts val="1400"/>
              <a:buFont typeface="Arial"/>
              <a:buChar char="●"/>
            </a:pPr>
            <a:r>
              <a:rPr lang="en" u="sng">
                <a:solidFill>
                  <a:schemeClr val="hlink"/>
                </a:solidFill>
                <a:hlinkClick r:id="rId8"/>
              </a:rPr>
              <a:t>NFL Team Stats 2002-2020</a:t>
            </a:r>
            <a:r>
              <a:rPr lang="en"/>
              <a:t> (Kaggle)</a:t>
            </a:r>
            <a:endParaRPr/>
          </a:p>
          <a:p>
            <a:pPr indent="0" lvl="0" marL="457200" rtl="0" algn="l">
              <a:lnSpc>
                <a:spcPct val="100000"/>
              </a:lnSpc>
              <a:spcBef>
                <a:spcPts val="0"/>
              </a:spcBef>
              <a:spcAft>
                <a:spcPts val="0"/>
              </a:spcAft>
              <a:buNone/>
            </a:pPr>
            <a:r>
              <a:t/>
            </a:r>
            <a:endParaRPr/>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Sportsipy API to pull stats from Sports-reference.com</a:t>
            </a:r>
            <a:endParaRPr/>
          </a:p>
          <a:p>
            <a:pPr indent="-311150" lvl="0" marL="457200" rtl="0" algn="l">
              <a:spcBef>
                <a:spcPts val="0"/>
              </a:spcBef>
              <a:spcAft>
                <a:spcPts val="0"/>
              </a:spcAft>
              <a:buSzPts val="1300"/>
              <a:buChar char="●"/>
            </a:pPr>
            <a:r>
              <a:rPr lang="en"/>
              <a:t>Followed Guide by Dante Sblendorio on how to pull match up data from sports-reference.com</a:t>
            </a:r>
            <a:endParaRPr/>
          </a:p>
          <a:p>
            <a:pPr indent="-311150" lvl="0" marL="457200" rtl="0" algn="l">
              <a:spcBef>
                <a:spcPts val="0"/>
              </a:spcBef>
              <a:spcAft>
                <a:spcPts val="0"/>
              </a:spcAft>
              <a:buSzPts val="1300"/>
              <a:buChar char="●"/>
            </a:pPr>
            <a:r>
              <a:rPr lang="en"/>
              <a:t>Considered Kaggle NFL Match-Up Datasets</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 Quantitative &amp; Qualitative</a:t>
            </a:r>
            <a:endParaRPr/>
          </a:p>
        </p:txBody>
      </p:sp>
      <p:sp>
        <p:nvSpPr>
          <p:cNvPr id="97" name="Google Shape;97;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First Downs</a:t>
            </a:r>
            <a:endParaRPr sz="1200"/>
          </a:p>
          <a:p>
            <a:pPr indent="-304800" lvl="0" marL="457200" rtl="0" algn="l">
              <a:spcBef>
                <a:spcPts val="0"/>
              </a:spcBef>
              <a:spcAft>
                <a:spcPts val="0"/>
              </a:spcAft>
              <a:buSzPts val="1200"/>
              <a:buChar char="●"/>
            </a:pPr>
            <a:r>
              <a:rPr lang="en" sz="1200"/>
              <a:t>Fourth Down Conversions</a:t>
            </a:r>
            <a:endParaRPr sz="1200"/>
          </a:p>
          <a:p>
            <a:pPr indent="-304800" lvl="0" marL="457200" rtl="0" algn="l">
              <a:spcBef>
                <a:spcPts val="0"/>
              </a:spcBef>
              <a:spcAft>
                <a:spcPts val="0"/>
              </a:spcAft>
              <a:buSzPts val="1200"/>
              <a:buChar char="●"/>
            </a:pPr>
            <a:r>
              <a:rPr lang="en" sz="1200"/>
              <a:t>Interceptions</a:t>
            </a:r>
            <a:endParaRPr sz="1200"/>
          </a:p>
          <a:p>
            <a:pPr indent="-304800" lvl="0" marL="457200" rtl="0" algn="l">
              <a:spcBef>
                <a:spcPts val="0"/>
              </a:spcBef>
              <a:spcAft>
                <a:spcPts val="0"/>
              </a:spcAft>
              <a:buSzPts val="1200"/>
              <a:buChar char="●"/>
            </a:pPr>
            <a:r>
              <a:rPr lang="en" sz="1200"/>
              <a:t>Pass Completions</a:t>
            </a:r>
            <a:endParaRPr sz="1200"/>
          </a:p>
          <a:p>
            <a:pPr indent="-304800" lvl="0" marL="457200" rtl="0" algn="l">
              <a:spcBef>
                <a:spcPts val="0"/>
              </a:spcBef>
              <a:spcAft>
                <a:spcPts val="0"/>
              </a:spcAft>
              <a:buSzPts val="1200"/>
              <a:buChar char="●"/>
            </a:pPr>
            <a:r>
              <a:rPr lang="en" sz="1200"/>
              <a:t>Penalties</a:t>
            </a:r>
            <a:endParaRPr sz="1200"/>
          </a:p>
          <a:p>
            <a:pPr indent="-304800" lvl="0" marL="457200" rtl="0" algn="l">
              <a:spcBef>
                <a:spcPts val="0"/>
              </a:spcBef>
              <a:spcAft>
                <a:spcPts val="0"/>
              </a:spcAft>
              <a:buSzPts val="1200"/>
              <a:buChar char="●"/>
            </a:pPr>
            <a:r>
              <a:rPr lang="en" sz="1200"/>
              <a:t>Rush Touchdowns</a:t>
            </a:r>
            <a:endParaRPr sz="1200"/>
          </a:p>
          <a:p>
            <a:pPr indent="-304800" lvl="0" marL="457200" rtl="0" algn="l">
              <a:spcBef>
                <a:spcPts val="0"/>
              </a:spcBef>
              <a:spcAft>
                <a:spcPts val="0"/>
              </a:spcAft>
              <a:buSzPts val="1200"/>
              <a:buChar char="●"/>
            </a:pPr>
            <a:r>
              <a:rPr lang="en" sz="1200"/>
              <a:t>Third Down Conversions</a:t>
            </a:r>
            <a:endParaRPr sz="1200"/>
          </a:p>
          <a:p>
            <a:pPr indent="-304800" lvl="0" marL="457200" rtl="0" algn="l">
              <a:spcBef>
                <a:spcPts val="0"/>
              </a:spcBef>
              <a:spcAft>
                <a:spcPts val="0"/>
              </a:spcAft>
              <a:buSzPts val="1200"/>
              <a:buChar char="●"/>
            </a:pPr>
            <a:r>
              <a:rPr lang="en" sz="1200"/>
              <a:t>Times Sacked</a:t>
            </a:r>
            <a:endParaRPr sz="1200"/>
          </a:p>
          <a:p>
            <a:pPr indent="-304800" lvl="0" marL="457200" rtl="0" algn="l">
              <a:spcBef>
                <a:spcPts val="0"/>
              </a:spcBef>
              <a:spcAft>
                <a:spcPts val="0"/>
              </a:spcAft>
              <a:buSzPts val="1200"/>
              <a:buChar char="●"/>
            </a:pPr>
            <a:r>
              <a:rPr lang="en" sz="1200"/>
              <a:t>Yards from Penalties</a:t>
            </a:r>
            <a:endParaRPr sz="1200"/>
          </a:p>
          <a:p>
            <a:pPr indent="-304800" lvl="0" marL="457200" rtl="0" algn="l">
              <a:spcBef>
                <a:spcPts val="0"/>
              </a:spcBef>
              <a:spcAft>
                <a:spcPts val="0"/>
              </a:spcAft>
              <a:buSzPts val="1200"/>
              <a:buChar char="●"/>
            </a:pPr>
            <a:r>
              <a:rPr lang="en" sz="1200"/>
              <a:t>Fourth Down Attempts</a:t>
            </a:r>
            <a:endParaRPr sz="1200"/>
          </a:p>
          <a:p>
            <a:pPr indent="-304800" lvl="0" marL="457200" rtl="0" algn="l">
              <a:spcBef>
                <a:spcPts val="0"/>
              </a:spcBef>
              <a:spcAft>
                <a:spcPts val="0"/>
              </a:spcAft>
              <a:buSzPts val="1200"/>
              <a:buChar char="●"/>
            </a:pPr>
            <a:r>
              <a:rPr lang="en" sz="1200"/>
              <a:t>Fumbles</a:t>
            </a:r>
            <a:endParaRPr sz="1200"/>
          </a:p>
          <a:p>
            <a:pPr indent="-304800" lvl="0" marL="457200" rtl="0" algn="l">
              <a:spcBef>
                <a:spcPts val="0"/>
              </a:spcBef>
              <a:spcAft>
                <a:spcPts val="0"/>
              </a:spcAft>
              <a:buSzPts val="1200"/>
              <a:buChar char="●"/>
            </a:pPr>
            <a:r>
              <a:rPr lang="en" sz="1200"/>
              <a:t>Net Pass Yards</a:t>
            </a:r>
            <a:endParaRPr sz="1200"/>
          </a:p>
          <a:p>
            <a:pPr indent="-304800" lvl="0" marL="457200" rtl="0" algn="l">
              <a:spcBef>
                <a:spcPts val="0"/>
              </a:spcBef>
              <a:spcAft>
                <a:spcPts val="0"/>
              </a:spcAft>
              <a:buSzPts val="1200"/>
              <a:buChar char="●"/>
            </a:pPr>
            <a:r>
              <a:rPr lang="en" sz="1200"/>
              <a:t>Pass Touchdowns</a:t>
            </a:r>
            <a:endParaRPr sz="1200"/>
          </a:p>
          <a:p>
            <a:pPr indent="-304800" lvl="0" marL="457200" rtl="0" algn="l">
              <a:spcBef>
                <a:spcPts val="0"/>
              </a:spcBef>
              <a:spcAft>
                <a:spcPts val="0"/>
              </a:spcAft>
              <a:buSzPts val="1200"/>
              <a:buChar char="●"/>
            </a:pPr>
            <a:r>
              <a:rPr lang="en" sz="1200"/>
              <a:t>Points Scored</a:t>
            </a:r>
            <a:endParaRPr sz="1200"/>
          </a:p>
        </p:txBody>
      </p:sp>
      <p:sp>
        <p:nvSpPr>
          <p:cNvPr id="98" name="Google Shape;98;p18"/>
          <p:cNvSpPr txBox="1"/>
          <p:nvPr>
            <p:ph idx="2" type="body"/>
          </p:nvPr>
        </p:nvSpPr>
        <p:spPr>
          <a:xfrm>
            <a:off x="4832425"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Rush Yards</a:t>
            </a:r>
            <a:endParaRPr/>
          </a:p>
          <a:p>
            <a:pPr indent="-311150" lvl="0" marL="457200" rtl="0" algn="l">
              <a:spcBef>
                <a:spcPts val="0"/>
              </a:spcBef>
              <a:spcAft>
                <a:spcPts val="0"/>
              </a:spcAft>
              <a:buSzPts val="1300"/>
              <a:buChar char="●"/>
            </a:pPr>
            <a:r>
              <a:rPr lang="en"/>
              <a:t>Time of Possession</a:t>
            </a:r>
            <a:endParaRPr/>
          </a:p>
          <a:p>
            <a:pPr indent="-311150" lvl="0" marL="457200" rtl="0" algn="l">
              <a:spcBef>
                <a:spcPts val="0"/>
              </a:spcBef>
              <a:spcAft>
                <a:spcPts val="0"/>
              </a:spcAft>
              <a:buSzPts val="1300"/>
              <a:buChar char="●"/>
            </a:pPr>
            <a:r>
              <a:rPr lang="en"/>
              <a:t>Total Yards</a:t>
            </a:r>
            <a:endParaRPr/>
          </a:p>
          <a:p>
            <a:pPr indent="-311150" lvl="0" marL="457200" rtl="0" algn="l">
              <a:spcBef>
                <a:spcPts val="0"/>
              </a:spcBef>
              <a:spcAft>
                <a:spcPts val="0"/>
              </a:spcAft>
              <a:buSzPts val="1300"/>
              <a:buChar char="●"/>
            </a:pPr>
            <a:r>
              <a:rPr lang="en"/>
              <a:t>Yards Lost From Sacks</a:t>
            </a:r>
            <a:endParaRPr/>
          </a:p>
          <a:p>
            <a:pPr indent="-311150" lvl="0" marL="457200" rtl="0" algn="l">
              <a:spcBef>
                <a:spcPts val="0"/>
              </a:spcBef>
              <a:spcAft>
                <a:spcPts val="0"/>
              </a:spcAft>
              <a:buSzPts val="1300"/>
              <a:buChar char="●"/>
            </a:pPr>
            <a:r>
              <a:rPr lang="en"/>
              <a:t>Fumbles Lost</a:t>
            </a:r>
            <a:endParaRPr/>
          </a:p>
          <a:p>
            <a:pPr indent="-311150" lvl="0" marL="457200" rtl="0" algn="l">
              <a:spcBef>
                <a:spcPts val="0"/>
              </a:spcBef>
              <a:spcAft>
                <a:spcPts val="0"/>
              </a:spcAft>
              <a:buSzPts val="1300"/>
              <a:buChar char="●"/>
            </a:pPr>
            <a:r>
              <a:rPr lang="en"/>
              <a:t>Pass Attempts</a:t>
            </a:r>
            <a:endParaRPr/>
          </a:p>
          <a:p>
            <a:pPr indent="-311150" lvl="0" marL="457200" rtl="0" algn="l">
              <a:spcBef>
                <a:spcPts val="0"/>
              </a:spcBef>
              <a:spcAft>
                <a:spcPts val="0"/>
              </a:spcAft>
              <a:buSzPts val="1300"/>
              <a:buChar char="●"/>
            </a:pPr>
            <a:r>
              <a:rPr lang="en"/>
              <a:t>Pass Yards</a:t>
            </a:r>
            <a:endParaRPr/>
          </a:p>
          <a:p>
            <a:pPr indent="-311150" lvl="0" marL="457200" rtl="0" algn="l">
              <a:spcBef>
                <a:spcPts val="0"/>
              </a:spcBef>
              <a:spcAft>
                <a:spcPts val="0"/>
              </a:spcAft>
              <a:buSzPts val="1300"/>
              <a:buChar char="●"/>
            </a:pPr>
            <a:r>
              <a:rPr lang="en"/>
              <a:t>Rush Attempts</a:t>
            </a:r>
            <a:endParaRPr/>
          </a:p>
          <a:p>
            <a:pPr indent="-311150" lvl="0" marL="457200" rtl="0" algn="l">
              <a:spcBef>
                <a:spcPts val="0"/>
              </a:spcBef>
              <a:spcAft>
                <a:spcPts val="0"/>
              </a:spcAft>
              <a:buSzPts val="1300"/>
              <a:buChar char="●"/>
            </a:pPr>
            <a:r>
              <a:rPr lang="en"/>
              <a:t>Third Down Attempts</a:t>
            </a:r>
            <a:endParaRPr/>
          </a:p>
          <a:p>
            <a:pPr indent="-311150" lvl="0" marL="457200" rtl="0" algn="l">
              <a:spcBef>
                <a:spcPts val="0"/>
              </a:spcBef>
              <a:spcAft>
                <a:spcPts val="0"/>
              </a:spcAft>
              <a:buSzPts val="1300"/>
              <a:buChar char="●"/>
            </a:pPr>
            <a:r>
              <a:rPr lang="en"/>
              <a:t>Turnovers</a:t>
            </a:r>
            <a:endParaRPr/>
          </a:p>
          <a:p>
            <a:pPr indent="-311150" lvl="0" marL="457200" rtl="0" algn="l">
              <a:spcBef>
                <a:spcPts val="0"/>
              </a:spcBef>
              <a:spcAft>
                <a:spcPts val="0"/>
              </a:spcAft>
              <a:buSzPts val="1300"/>
              <a:buChar char="●"/>
            </a:pPr>
            <a:r>
              <a:rPr lang="en"/>
              <a:t>ELO Pre-game QB Rating</a:t>
            </a:r>
            <a:endParaRPr/>
          </a:p>
          <a:p>
            <a:pPr indent="-311150" lvl="0" marL="457200" rtl="0" algn="l">
              <a:spcBef>
                <a:spcPts val="0"/>
              </a:spcBef>
              <a:spcAft>
                <a:spcPts val="0"/>
              </a:spcAft>
              <a:buSzPts val="1300"/>
              <a:buChar char="●"/>
            </a:pPr>
            <a:r>
              <a:rPr lang="en"/>
              <a:t>ELO Pre-game Team Rating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Pro-football-reference.com - Examples of Boxscore Stats Page</a:t>
            </a:r>
            <a:endParaRPr/>
          </a:p>
        </p:txBody>
      </p:sp>
      <p:pic>
        <p:nvPicPr>
          <p:cNvPr id="104" name="Google Shape;104;p19"/>
          <p:cNvPicPr preferRelativeResize="0"/>
          <p:nvPr/>
        </p:nvPicPr>
        <p:blipFill>
          <a:blip r:embed="rId3">
            <a:alphaModFix/>
          </a:blip>
          <a:stretch>
            <a:fillRect/>
          </a:stretch>
        </p:blipFill>
        <p:spPr>
          <a:xfrm>
            <a:off x="311700" y="202275"/>
            <a:ext cx="3550675" cy="2458150"/>
          </a:xfrm>
          <a:prstGeom prst="rect">
            <a:avLst/>
          </a:prstGeom>
          <a:noFill/>
          <a:ln>
            <a:noFill/>
          </a:ln>
        </p:spPr>
      </p:pic>
      <p:pic>
        <p:nvPicPr>
          <p:cNvPr id="105" name="Google Shape;105;p19"/>
          <p:cNvPicPr preferRelativeResize="0"/>
          <p:nvPr/>
        </p:nvPicPr>
        <p:blipFill>
          <a:blip r:embed="rId4">
            <a:alphaModFix/>
          </a:blip>
          <a:stretch>
            <a:fillRect/>
          </a:stretch>
        </p:blipFill>
        <p:spPr>
          <a:xfrm>
            <a:off x="3862375" y="202275"/>
            <a:ext cx="2239850" cy="21862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862375" y="2471900"/>
            <a:ext cx="3191547" cy="1828125"/>
          </a:xfrm>
          <a:prstGeom prst="rect">
            <a:avLst/>
          </a:prstGeom>
          <a:noFill/>
          <a:ln>
            <a:noFill/>
          </a:ln>
        </p:spPr>
      </p:pic>
      <p:pic>
        <p:nvPicPr>
          <p:cNvPr id="107" name="Google Shape;107;p19"/>
          <p:cNvPicPr preferRelativeResize="0"/>
          <p:nvPr/>
        </p:nvPicPr>
        <p:blipFill>
          <a:blip r:embed="rId6">
            <a:alphaModFix/>
          </a:blip>
          <a:stretch>
            <a:fillRect/>
          </a:stretch>
        </p:blipFill>
        <p:spPr>
          <a:xfrm>
            <a:off x="591201" y="2782925"/>
            <a:ext cx="2808627" cy="1517100"/>
          </a:xfrm>
          <a:prstGeom prst="rect">
            <a:avLst/>
          </a:prstGeom>
          <a:noFill/>
          <a:ln>
            <a:noFill/>
          </a:ln>
        </p:spPr>
      </p:pic>
      <p:pic>
        <p:nvPicPr>
          <p:cNvPr id="108" name="Google Shape;108;p19"/>
          <p:cNvPicPr preferRelativeResize="0"/>
          <p:nvPr/>
        </p:nvPicPr>
        <p:blipFill>
          <a:blip r:embed="rId7">
            <a:alphaModFix/>
          </a:blip>
          <a:stretch>
            <a:fillRect/>
          </a:stretch>
        </p:blipFill>
        <p:spPr>
          <a:xfrm>
            <a:off x="6254625" y="211825"/>
            <a:ext cx="2651755" cy="216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FiveThirtyEight - ELO Example</a:t>
            </a:r>
            <a:endParaRPr/>
          </a:p>
        </p:txBody>
      </p:sp>
      <p:pic>
        <p:nvPicPr>
          <p:cNvPr id="114" name="Google Shape;114;p20"/>
          <p:cNvPicPr preferRelativeResize="0"/>
          <p:nvPr/>
        </p:nvPicPr>
        <p:blipFill>
          <a:blip r:embed="rId3">
            <a:alphaModFix/>
          </a:blip>
          <a:stretch>
            <a:fillRect/>
          </a:stretch>
        </p:blipFill>
        <p:spPr>
          <a:xfrm>
            <a:off x="152400" y="238850"/>
            <a:ext cx="8839200" cy="34873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Sportsipy In Action</a:t>
            </a:r>
            <a:endParaRPr/>
          </a:p>
        </p:txBody>
      </p:sp>
      <p:pic>
        <p:nvPicPr>
          <p:cNvPr id="120" name="Google Shape;120;p21"/>
          <p:cNvPicPr preferRelativeResize="0"/>
          <p:nvPr/>
        </p:nvPicPr>
        <p:blipFill>
          <a:blip r:embed="rId3">
            <a:alphaModFix/>
          </a:blip>
          <a:stretch>
            <a:fillRect/>
          </a:stretch>
        </p:blipFill>
        <p:spPr>
          <a:xfrm>
            <a:off x="152400" y="152400"/>
            <a:ext cx="4171950" cy="542925"/>
          </a:xfrm>
          <a:prstGeom prst="rect">
            <a:avLst/>
          </a:prstGeom>
          <a:noFill/>
          <a:ln>
            <a:noFill/>
          </a:ln>
        </p:spPr>
      </p:pic>
      <p:pic>
        <p:nvPicPr>
          <p:cNvPr id="121" name="Google Shape;121;p21"/>
          <p:cNvPicPr preferRelativeResize="0"/>
          <p:nvPr/>
        </p:nvPicPr>
        <p:blipFill>
          <a:blip r:embed="rId4">
            <a:alphaModFix/>
          </a:blip>
          <a:stretch>
            <a:fillRect/>
          </a:stretch>
        </p:blipFill>
        <p:spPr>
          <a:xfrm>
            <a:off x="152400" y="2556975"/>
            <a:ext cx="4222725" cy="1611025"/>
          </a:xfrm>
          <a:prstGeom prst="rect">
            <a:avLst/>
          </a:prstGeom>
          <a:noFill/>
          <a:ln>
            <a:noFill/>
          </a:ln>
        </p:spPr>
      </p:pic>
      <p:pic>
        <p:nvPicPr>
          <p:cNvPr id="122" name="Google Shape;122;p21"/>
          <p:cNvPicPr preferRelativeResize="0"/>
          <p:nvPr/>
        </p:nvPicPr>
        <p:blipFill>
          <a:blip r:embed="rId5">
            <a:alphaModFix/>
          </a:blip>
          <a:stretch>
            <a:fillRect/>
          </a:stretch>
        </p:blipFill>
        <p:spPr>
          <a:xfrm>
            <a:off x="4635900" y="2456475"/>
            <a:ext cx="4101878" cy="1812025"/>
          </a:xfrm>
          <a:prstGeom prst="rect">
            <a:avLst/>
          </a:prstGeom>
          <a:noFill/>
          <a:ln>
            <a:noFill/>
          </a:ln>
        </p:spPr>
      </p:pic>
      <p:pic>
        <p:nvPicPr>
          <p:cNvPr id="123" name="Google Shape;123;p21"/>
          <p:cNvPicPr preferRelativeResize="0"/>
          <p:nvPr/>
        </p:nvPicPr>
        <p:blipFill>
          <a:blip r:embed="rId6">
            <a:alphaModFix/>
          </a:blip>
          <a:stretch>
            <a:fillRect/>
          </a:stretch>
        </p:blipFill>
        <p:spPr>
          <a:xfrm>
            <a:off x="4571988" y="434200"/>
            <a:ext cx="4342612" cy="1812025"/>
          </a:xfrm>
          <a:prstGeom prst="rect">
            <a:avLst/>
          </a:prstGeom>
          <a:noFill/>
          <a:ln>
            <a:noFill/>
          </a:ln>
        </p:spPr>
      </p:pic>
      <p:pic>
        <p:nvPicPr>
          <p:cNvPr id="124" name="Google Shape;124;p21"/>
          <p:cNvPicPr preferRelativeResize="0"/>
          <p:nvPr/>
        </p:nvPicPr>
        <p:blipFill>
          <a:blip r:embed="rId7">
            <a:alphaModFix/>
          </a:blip>
          <a:stretch>
            <a:fillRect/>
          </a:stretch>
        </p:blipFill>
        <p:spPr>
          <a:xfrm>
            <a:off x="92460" y="756107"/>
            <a:ext cx="4342599" cy="1740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