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jpeg" ContentType="image/jpe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3891200" cy="384048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FCC335F-15F0-4578-BB77-00EB3AEF0942}"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291840" y="11930400"/>
            <a:ext cx="37307160" cy="8231760"/>
          </a:xfrm>
          <a:prstGeom prst="rect">
            <a:avLst/>
          </a:prstGeom>
          <a:noFill/>
          <a:ln w="0">
            <a:noFill/>
          </a:ln>
        </p:spPr>
        <p:txBody>
          <a:bodyPr lIns="0" rIns="0" tIns="0" bIns="0" anchor="ctr">
            <a:noAutofit/>
          </a:bodyPr>
          <a:p>
            <a:pPr indent="0">
              <a:buNone/>
            </a:pPr>
            <a:endParaRPr b="0" lang="en-US" sz="9900" spc="-1" strike="noStrike">
              <a:solidFill>
                <a:srgbClr val="000000"/>
              </a:solidFill>
              <a:latin typeface="Calibri"/>
            </a:endParaRPr>
          </a:p>
        </p:txBody>
      </p:sp>
      <p:sp>
        <p:nvSpPr>
          <p:cNvPr id="27" name="PlaceHolder 2"/>
          <p:cNvSpPr>
            <a:spLocks noGrp="1"/>
          </p:cNvSpPr>
          <p:nvPr>
            <p:ph/>
          </p:nvPr>
        </p:nvSpPr>
        <p:spPr>
          <a:xfrm>
            <a:off x="2194560" y="8986680"/>
            <a:ext cx="39501720" cy="106246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28" name="PlaceHolder 3"/>
          <p:cNvSpPr>
            <a:spLocks noGrp="1"/>
          </p:cNvSpPr>
          <p:nvPr>
            <p:ph/>
          </p:nvPr>
        </p:nvSpPr>
        <p:spPr>
          <a:xfrm>
            <a:off x="2194560" y="20621160"/>
            <a:ext cx="39501720" cy="106246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4051542-DECD-42D3-9828-FE23A9CB72CF}"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291840" y="11930400"/>
            <a:ext cx="37307160" cy="8231760"/>
          </a:xfrm>
          <a:prstGeom prst="rect">
            <a:avLst/>
          </a:prstGeom>
          <a:noFill/>
          <a:ln w="0">
            <a:noFill/>
          </a:ln>
        </p:spPr>
        <p:txBody>
          <a:bodyPr lIns="0" rIns="0" tIns="0" bIns="0" anchor="ctr">
            <a:noAutofit/>
          </a:bodyPr>
          <a:p>
            <a:pPr indent="0">
              <a:buNone/>
            </a:pPr>
            <a:endParaRPr b="0" lang="en-US" sz="9900" spc="-1" strike="noStrike">
              <a:solidFill>
                <a:srgbClr val="000000"/>
              </a:solidFill>
              <a:latin typeface="Calibri"/>
            </a:endParaRPr>
          </a:p>
        </p:txBody>
      </p:sp>
      <p:sp>
        <p:nvSpPr>
          <p:cNvPr id="30" name="PlaceHolder 2"/>
          <p:cNvSpPr>
            <a:spLocks noGrp="1"/>
          </p:cNvSpPr>
          <p:nvPr>
            <p:ph/>
          </p:nvPr>
        </p:nvSpPr>
        <p:spPr>
          <a:xfrm>
            <a:off x="2194560" y="8986680"/>
            <a:ext cx="19276560" cy="106246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31" name="PlaceHolder 3"/>
          <p:cNvSpPr>
            <a:spLocks noGrp="1"/>
          </p:cNvSpPr>
          <p:nvPr>
            <p:ph/>
          </p:nvPr>
        </p:nvSpPr>
        <p:spPr>
          <a:xfrm>
            <a:off x="22435200" y="8986680"/>
            <a:ext cx="19276560" cy="106246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32" name="PlaceHolder 4"/>
          <p:cNvSpPr>
            <a:spLocks noGrp="1"/>
          </p:cNvSpPr>
          <p:nvPr>
            <p:ph/>
          </p:nvPr>
        </p:nvSpPr>
        <p:spPr>
          <a:xfrm>
            <a:off x="2194560" y="20621160"/>
            <a:ext cx="19276560" cy="106246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33" name="PlaceHolder 5"/>
          <p:cNvSpPr>
            <a:spLocks noGrp="1"/>
          </p:cNvSpPr>
          <p:nvPr>
            <p:ph/>
          </p:nvPr>
        </p:nvSpPr>
        <p:spPr>
          <a:xfrm>
            <a:off x="22435200" y="20621160"/>
            <a:ext cx="19276560" cy="106246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161DD23-B1BF-483F-BBF6-5A9F69A1C6E7}"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291840" y="11930400"/>
            <a:ext cx="37307160" cy="8231760"/>
          </a:xfrm>
          <a:prstGeom prst="rect">
            <a:avLst/>
          </a:prstGeom>
          <a:noFill/>
          <a:ln w="0">
            <a:noFill/>
          </a:ln>
        </p:spPr>
        <p:txBody>
          <a:bodyPr lIns="0" rIns="0" tIns="0" bIns="0" anchor="ctr">
            <a:noAutofit/>
          </a:bodyPr>
          <a:p>
            <a:pPr indent="0">
              <a:buNone/>
            </a:pPr>
            <a:endParaRPr b="0" lang="en-US" sz="9900" spc="-1" strike="noStrike">
              <a:solidFill>
                <a:srgbClr val="000000"/>
              </a:solidFill>
              <a:latin typeface="Calibri"/>
            </a:endParaRPr>
          </a:p>
        </p:txBody>
      </p:sp>
      <p:sp>
        <p:nvSpPr>
          <p:cNvPr id="35" name="PlaceHolder 2"/>
          <p:cNvSpPr>
            <a:spLocks noGrp="1"/>
          </p:cNvSpPr>
          <p:nvPr>
            <p:ph/>
          </p:nvPr>
        </p:nvSpPr>
        <p:spPr>
          <a:xfrm>
            <a:off x="2194560" y="8986680"/>
            <a:ext cx="12719160" cy="106246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36" name="PlaceHolder 3"/>
          <p:cNvSpPr>
            <a:spLocks noGrp="1"/>
          </p:cNvSpPr>
          <p:nvPr>
            <p:ph/>
          </p:nvPr>
        </p:nvSpPr>
        <p:spPr>
          <a:xfrm>
            <a:off x="15550200" y="8986680"/>
            <a:ext cx="12719160" cy="106246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37" name="PlaceHolder 4"/>
          <p:cNvSpPr>
            <a:spLocks noGrp="1"/>
          </p:cNvSpPr>
          <p:nvPr>
            <p:ph/>
          </p:nvPr>
        </p:nvSpPr>
        <p:spPr>
          <a:xfrm>
            <a:off x="28905480" y="8986680"/>
            <a:ext cx="12719160" cy="106246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38" name="PlaceHolder 5"/>
          <p:cNvSpPr>
            <a:spLocks noGrp="1"/>
          </p:cNvSpPr>
          <p:nvPr>
            <p:ph/>
          </p:nvPr>
        </p:nvSpPr>
        <p:spPr>
          <a:xfrm>
            <a:off x="2194560" y="20621160"/>
            <a:ext cx="12719160" cy="106246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39" name="PlaceHolder 6"/>
          <p:cNvSpPr>
            <a:spLocks noGrp="1"/>
          </p:cNvSpPr>
          <p:nvPr>
            <p:ph/>
          </p:nvPr>
        </p:nvSpPr>
        <p:spPr>
          <a:xfrm>
            <a:off x="15550200" y="20621160"/>
            <a:ext cx="12719160" cy="106246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40" name="PlaceHolder 7"/>
          <p:cNvSpPr>
            <a:spLocks noGrp="1"/>
          </p:cNvSpPr>
          <p:nvPr>
            <p:ph/>
          </p:nvPr>
        </p:nvSpPr>
        <p:spPr>
          <a:xfrm>
            <a:off x="28905480" y="20621160"/>
            <a:ext cx="12719160" cy="106246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0FE57A7-5244-4DA8-9A0C-3D9585042E51}"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291840" y="11930400"/>
            <a:ext cx="37307160" cy="8231760"/>
          </a:xfrm>
          <a:prstGeom prst="rect">
            <a:avLst/>
          </a:prstGeom>
          <a:noFill/>
          <a:ln w="0">
            <a:noFill/>
          </a:ln>
        </p:spPr>
        <p:txBody>
          <a:bodyPr lIns="0" rIns="0" tIns="0" bIns="0" anchor="ctr">
            <a:noAutofit/>
          </a:bodyPr>
          <a:p>
            <a:pPr indent="0">
              <a:buNone/>
            </a:pPr>
            <a:endParaRPr b="0" lang="en-US" sz="9900" spc="-1" strike="noStrike">
              <a:solidFill>
                <a:srgbClr val="000000"/>
              </a:solidFill>
              <a:latin typeface="Calibri"/>
            </a:endParaRPr>
          </a:p>
        </p:txBody>
      </p:sp>
      <p:sp>
        <p:nvSpPr>
          <p:cNvPr id="6" name="PlaceHolder 2"/>
          <p:cNvSpPr>
            <a:spLocks noGrp="1"/>
          </p:cNvSpPr>
          <p:nvPr>
            <p:ph type="subTitle"/>
          </p:nvPr>
        </p:nvSpPr>
        <p:spPr>
          <a:xfrm>
            <a:off x="2194560" y="8986680"/>
            <a:ext cx="39501720" cy="22274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A2F8558-7CAE-4392-BE7E-465CB25630E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291840" y="11930400"/>
            <a:ext cx="37307160" cy="8231760"/>
          </a:xfrm>
          <a:prstGeom prst="rect">
            <a:avLst/>
          </a:prstGeom>
          <a:noFill/>
          <a:ln w="0">
            <a:noFill/>
          </a:ln>
        </p:spPr>
        <p:txBody>
          <a:bodyPr lIns="0" rIns="0" tIns="0" bIns="0" anchor="ctr">
            <a:noAutofit/>
          </a:bodyPr>
          <a:p>
            <a:pPr indent="0">
              <a:buNone/>
            </a:pPr>
            <a:endParaRPr b="0" lang="en-US" sz="9900" spc="-1" strike="noStrike">
              <a:solidFill>
                <a:srgbClr val="000000"/>
              </a:solidFill>
              <a:latin typeface="Calibri"/>
            </a:endParaRPr>
          </a:p>
        </p:txBody>
      </p:sp>
      <p:sp>
        <p:nvSpPr>
          <p:cNvPr id="8" name="PlaceHolder 2"/>
          <p:cNvSpPr>
            <a:spLocks noGrp="1"/>
          </p:cNvSpPr>
          <p:nvPr>
            <p:ph/>
          </p:nvPr>
        </p:nvSpPr>
        <p:spPr>
          <a:xfrm>
            <a:off x="2194560" y="8986680"/>
            <a:ext cx="39501720" cy="222742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E89A99A-FE09-4A1A-8CC9-0FFF92693A8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291840" y="11930400"/>
            <a:ext cx="37307160" cy="8231760"/>
          </a:xfrm>
          <a:prstGeom prst="rect">
            <a:avLst/>
          </a:prstGeom>
          <a:noFill/>
          <a:ln w="0">
            <a:noFill/>
          </a:ln>
        </p:spPr>
        <p:txBody>
          <a:bodyPr lIns="0" rIns="0" tIns="0" bIns="0" anchor="ctr">
            <a:noAutofit/>
          </a:bodyPr>
          <a:p>
            <a:pPr indent="0">
              <a:buNone/>
            </a:pPr>
            <a:endParaRPr b="0" lang="en-US" sz="9900" spc="-1" strike="noStrike">
              <a:solidFill>
                <a:srgbClr val="000000"/>
              </a:solidFill>
              <a:latin typeface="Calibri"/>
            </a:endParaRPr>
          </a:p>
        </p:txBody>
      </p:sp>
      <p:sp>
        <p:nvSpPr>
          <p:cNvPr id="10" name="PlaceHolder 2"/>
          <p:cNvSpPr>
            <a:spLocks noGrp="1"/>
          </p:cNvSpPr>
          <p:nvPr>
            <p:ph/>
          </p:nvPr>
        </p:nvSpPr>
        <p:spPr>
          <a:xfrm>
            <a:off x="2194560" y="8986680"/>
            <a:ext cx="19276560" cy="222742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11" name="PlaceHolder 3"/>
          <p:cNvSpPr>
            <a:spLocks noGrp="1"/>
          </p:cNvSpPr>
          <p:nvPr>
            <p:ph/>
          </p:nvPr>
        </p:nvSpPr>
        <p:spPr>
          <a:xfrm>
            <a:off x="22435200" y="8986680"/>
            <a:ext cx="19276560" cy="222742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BF51150-7D94-444E-AAB4-C76CE78199D4}"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291840" y="11930400"/>
            <a:ext cx="37307160" cy="8231760"/>
          </a:xfrm>
          <a:prstGeom prst="rect">
            <a:avLst/>
          </a:prstGeom>
          <a:noFill/>
          <a:ln w="0">
            <a:noFill/>
          </a:ln>
        </p:spPr>
        <p:txBody>
          <a:bodyPr lIns="0" rIns="0" tIns="0" bIns="0" anchor="ctr">
            <a:noAutofit/>
          </a:bodyPr>
          <a:p>
            <a:pPr indent="0">
              <a:buNone/>
            </a:pPr>
            <a:endParaRPr b="0" lang="en-US" sz="99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F49313A-2741-4C7E-9FA7-9E588DDD0A2B}"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291840" y="11930400"/>
            <a:ext cx="37307160" cy="381589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7A64BED-AE08-45CE-A072-A20D1095BE8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291840" y="11930400"/>
            <a:ext cx="37307160" cy="8231760"/>
          </a:xfrm>
          <a:prstGeom prst="rect">
            <a:avLst/>
          </a:prstGeom>
          <a:noFill/>
          <a:ln w="0">
            <a:noFill/>
          </a:ln>
        </p:spPr>
        <p:txBody>
          <a:bodyPr lIns="0" rIns="0" tIns="0" bIns="0" anchor="ctr">
            <a:noAutofit/>
          </a:bodyPr>
          <a:p>
            <a:pPr indent="0">
              <a:buNone/>
            </a:pPr>
            <a:endParaRPr b="0" lang="en-US" sz="9900" spc="-1" strike="noStrike">
              <a:solidFill>
                <a:srgbClr val="000000"/>
              </a:solidFill>
              <a:latin typeface="Calibri"/>
            </a:endParaRPr>
          </a:p>
        </p:txBody>
      </p:sp>
      <p:sp>
        <p:nvSpPr>
          <p:cNvPr id="15" name="PlaceHolder 2"/>
          <p:cNvSpPr>
            <a:spLocks noGrp="1"/>
          </p:cNvSpPr>
          <p:nvPr>
            <p:ph/>
          </p:nvPr>
        </p:nvSpPr>
        <p:spPr>
          <a:xfrm>
            <a:off x="2194560" y="8986680"/>
            <a:ext cx="19276560" cy="106246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16" name="PlaceHolder 3"/>
          <p:cNvSpPr>
            <a:spLocks noGrp="1"/>
          </p:cNvSpPr>
          <p:nvPr>
            <p:ph/>
          </p:nvPr>
        </p:nvSpPr>
        <p:spPr>
          <a:xfrm>
            <a:off x="22435200" y="8986680"/>
            <a:ext cx="19276560" cy="222742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17" name="PlaceHolder 4"/>
          <p:cNvSpPr>
            <a:spLocks noGrp="1"/>
          </p:cNvSpPr>
          <p:nvPr>
            <p:ph/>
          </p:nvPr>
        </p:nvSpPr>
        <p:spPr>
          <a:xfrm>
            <a:off x="2194560" y="20621160"/>
            <a:ext cx="19276560" cy="106246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40B76B5-FEC3-4AF5-8724-1995B698B41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291840" y="11930400"/>
            <a:ext cx="37307160" cy="8231760"/>
          </a:xfrm>
          <a:prstGeom prst="rect">
            <a:avLst/>
          </a:prstGeom>
          <a:noFill/>
          <a:ln w="0">
            <a:noFill/>
          </a:ln>
        </p:spPr>
        <p:txBody>
          <a:bodyPr lIns="0" rIns="0" tIns="0" bIns="0" anchor="ctr">
            <a:noAutofit/>
          </a:bodyPr>
          <a:p>
            <a:pPr indent="0">
              <a:buNone/>
            </a:pPr>
            <a:endParaRPr b="0" lang="en-US" sz="9900" spc="-1" strike="noStrike">
              <a:solidFill>
                <a:srgbClr val="000000"/>
              </a:solidFill>
              <a:latin typeface="Calibri"/>
            </a:endParaRPr>
          </a:p>
        </p:txBody>
      </p:sp>
      <p:sp>
        <p:nvSpPr>
          <p:cNvPr id="19" name="PlaceHolder 2"/>
          <p:cNvSpPr>
            <a:spLocks noGrp="1"/>
          </p:cNvSpPr>
          <p:nvPr>
            <p:ph/>
          </p:nvPr>
        </p:nvSpPr>
        <p:spPr>
          <a:xfrm>
            <a:off x="2194560" y="8986680"/>
            <a:ext cx="19276560" cy="222742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20" name="PlaceHolder 3"/>
          <p:cNvSpPr>
            <a:spLocks noGrp="1"/>
          </p:cNvSpPr>
          <p:nvPr>
            <p:ph/>
          </p:nvPr>
        </p:nvSpPr>
        <p:spPr>
          <a:xfrm>
            <a:off x="22435200" y="8986680"/>
            <a:ext cx="19276560" cy="106246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21" name="PlaceHolder 4"/>
          <p:cNvSpPr>
            <a:spLocks noGrp="1"/>
          </p:cNvSpPr>
          <p:nvPr>
            <p:ph/>
          </p:nvPr>
        </p:nvSpPr>
        <p:spPr>
          <a:xfrm>
            <a:off x="22435200" y="20621160"/>
            <a:ext cx="19276560" cy="106246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E0956FB-B0C3-4494-AF48-1403B5258F5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291840" y="11930400"/>
            <a:ext cx="37307160" cy="8231760"/>
          </a:xfrm>
          <a:prstGeom prst="rect">
            <a:avLst/>
          </a:prstGeom>
          <a:noFill/>
          <a:ln w="0">
            <a:noFill/>
          </a:ln>
        </p:spPr>
        <p:txBody>
          <a:bodyPr lIns="0" rIns="0" tIns="0" bIns="0" anchor="ctr">
            <a:noAutofit/>
          </a:bodyPr>
          <a:p>
            <a:pPr indent="0">
              <a:buNone/>
            </a:pPr>
            <a:endParaRPr b="0" lang="en-US" sz="9900" spc="-1" strike="noStrike">
              <a:solidFill>
                <a:srgbClr val="000000"/>
              </a:solidFill>
              <a:latin typeface="Calibri"/>
            </a:endParaRPr>
          </a:p>
        </p:txBody>
      </p:sp>
      <p:sp>
        <p:nvSpPr>
          <p:cNvPr id="23" name="PlaceHolder 2"/>
          <p:cNvSpPr>
            <a:spLocks noGrp="1"/>
          </p:cNvSpPr>
          <p:nvPr>
            <p:ph/>
          </p:nvPr>
        </p:nvSpPr>
        <p:spPr>
          <a:xfrm>
            <a:off x="2194560" y="8986680"/>
            <a:ext cx="19276560" cy="106246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24" name="PlaceHolder 3"/>
          <p:cNvSpPr>
            <a:spLocks noGrp="1"/>
          </p:cNvSpPr>
          <p:nvPr>
            <p:ph/>
          </p:nvPr>
        </p:nvSpPr>
        <p:spPr>
          <a:xfrm>
            <a:off x="22435200" y="8986680"/>
            <a:ext cx="19276560" cy="106246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25" name="PlaceHolder 4"/>
          <p:cNvSpPr>
            <a:spLocks noGrp="1"/>
          </p:cNvSpPr>
          <p:nvPr>
            <p:ph/>
          </p:nvPr>
        </p:nvSpPr>
        <p:spPr>
          <a:xfrm>
            <a:off x="2194560" y="20621160"/>
            <a:ext cx="39501720" cy="10624680"/>
          </a:xfrm>
          <a:prstGeom prst="rect">
            <a:avLst/>
          </a:prstGeom>
          <a:noFill/>
          <a:ln w="0">
            <a:noFill/>
          </a:ln>
        </p:spPr>
        <p:txBody>
          <a:bodyPr lIns="0" rIns="0" tIns="0" bIns="0" anchor="t">
            <a:normAutofit/>
          </a:bodyPr>
          <a:p>
            <a:pPr indent="0">
              <a:spcBef>
                <a:spcPts val="1417"/>
              </a:spcBef>
              <a:buNone/>
            </a:pPr>
            <a:endParaRPr b="0" lang="en-US" sz="176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10328A9-52EB-42E7-871B-5E0CCB204D6A}"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291840" y="11930400"/>
            <a:ext cx="37307160" cy="8231760"/>
          </a:xfrm>
          <a:prstGeom prst="rect">
            <a:avLst/>
          </a:prstGeom>
          <a:noFill/>
          <a:ln w="0">
            <a:noFill/>
          </a:ln>
        </p:spPr>
        <p:txBody>
          <a:bodyPr lIns="501480" rIns="501480" tIns="250920" bIns="250920" anchor="ctr">
            <a:noAutofit/>
          </a:bodyPr>
          <a:p>
            <a:pPr indent="0" algn="ctr">
              <a:lnSpc>
                <a:spcPct val="100000"/>
              </a:lnSpc>
              <a:buNone/>
            </a:pPr>
            <a:r>
              <a:rPr b="0" lang="en-US" sz="24100" spc="-1" strike="noStrike">
                <a:solidFill>
                  <a:srgbClr val="000000"/>
                </a:solidFill>
                <a:latin typeface="Calibri"/>
              </a:rPr>
              <a:t>Click to edit Master title style</a:t>
            </a:r>
            <a:endParaRPr b="0" lang="en-US" sz="24100" spc="-1" strike="noStrike">
              <a:solidFill>
                <a:srgbClr val="000000"/>
              </a:solidFill>
              <a:latin typeface="Calibri"/>
            </a:endParaRPr>
          </a:p>
        </p:txBody>
      </p:sp>
      <p:sp>
        <p:nvSpPr>
          <p:cNvPr id="1" name="PlaceHolder 2"/>
          <p:cNvSpPr>
            <a:spLocks noGrp="1"/>
          </p:cNvSpPr>
          <p:nvPr>
            <p:ph type="dt" idx="1"/>
          </p:nvPr>
        </p:nvSpPr>
        <p:spPr>
          <a:xfrm>
            <a:off x="2194560" y="35595720"/>
            <a:ext cx="10240920" cy="2044440"/>
          </a:xfrm>
          <a:prstGeom prst="rect">
            <a:avLst/>
          </a:prstGeom>
          <a:noFill/>
          <a:ln w="0">
            <a:noFill/>
          </a:ln>
        </p:spPr>
        <p:txBody>
          <a:bodyPr lIns="501480" rIns="501480" tIns="250920" bIns="250920" anchor="ctr">
            <a:noAutofit/>
          </a:bodyPr>
          <a:lstStyle>
            <a:lvl1pPr indent="0">
              <a:lnSpc>
                <a:spcPct val="100000"/>
              </a:lnSpc>
              <a:buNone/>
              <a:defRPr b="0" lang="en-US" sz="6600" spc="-1" strike="noStrike">
                <a:solidFill>
                  <a:srgbClr val="8b8b8b"/>
                </a:solidFill>
                <a:latin typeface="Calibri"/>
              </a:defRPr>
            </a:lvl1pPr>
          </a:lstStyle>
          <a:p>
            <a:pPr indent="0">
              <a:lnSpc>
                <a:spcPct val="100000"/>
              </a:lnSpc>
              <a:buNone/>
            </a:pPr>
            <a:r>
              <a:rPr b="0" lang="en-US" sz="6600" spc="-1" strike="noStrike">
                <a:solidFill>
                  <a:srgbClr val="8b8b8b"/>
                </a:solidFill>
                <a:latin typeface="Calibri"/>
              </a:rPr>
              <a:t> </a:t>
            </a:r>
            <a:endParaRPr b="0" lang="en-US" sz="6600" spc="-1" strike="noStrike">
              <a:solidFill>
                <a:srgbClr val="000000"/>
              </a:solidFill>
              <a:latin typeface="Times New Roman"/>
            </a:endParaRPr>
          </a:p>
        </p:txBody>
      </p:sp>
      <p:sp>
        <p:nvSpPr>
          <p:cNvPr id="2" name="PlaceHolder 3"/>
          <p:cNvSpPr>
            <a:spLocks noGrp="1"/>
          </p:cNvSpPr>
          <p:nvPr>
            <p:ph type="ftr" idx="2"/>
          </p:nvPr>
        </p:nvSpPr>
        <p:spPr>
          <a:xfrm>
            <a:off x="14996160" y="35595720"/>
            <a:ext cx="13898520" cy="2044440"/>
          </a:xfrm>
          <a:prstGeom prst="rect">
            <a:avLst/>
          </a:prstGeom>
          <a:noFill/>
          <a:ln w="0">
            <a:noFill/>
          </a:ln>
        </p:spPr>
        <p:txBody>
          <a:bodyPr lIns="501480" rIns="501480" tIns="250920" bIns="2509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31455360" y="35595720"/>
            <a:ext cx="10240920" cy="2044440"/>
          </a:xfrm>
          <a:prstGeom prst="rect">
            <a:avLst/>
          </a:prstGeom>
          <a:noFill/>
          <a:ln w="0">
            <a:noFill/>
          </a:ln>
        </p:spPr>
        <p:txBody>
          <a:bodyPr lIns="501480" rIns="501480" tIns="250920" bIns="250920" anchor="ctr">
            <a:noAutofit/>
          </a:bodyPr>
          <a:lstStyle>
            <a:lvl1pPr indent="0" algn="r">
              <a:lnSpc>
                <a:spcPct val="100000"/>
              </a:lnSpc>
              <a:buNone/>
              <a:defRPr b="0" lang="en-US" sz="6600" spc="-1" strike="noStrike">
                <a:solidFill>
                  <a:srgbClr val="8b8b8b"/>
                </a:solidFill>
                <a:latin typeface="Calibri"/>
              </a:defRPr>
            </a:lvl1pPr>
          </a:lstStyle>
          <a:p>
            <a:pPr indent="0" algn="r">
              <a:lnSpc>
                <a:spcPct val="100000"/>
              </a:lnSpc>
              <a:buNone/>
            </a:pPr>
            <a:fld id="{68FFBF27-6579-4322-91A8-5DC83327493A}" type="slidenum">
              <a:rPr b="0" lang="en-US" sz="6600" spc="-1" strike="noStrike">
                <a:solidFill>
                  <a:srgbClr val="8b8b8b"/>
                </a:solidFill>
                <a:latin typeface="Calibri"/>
              </a:rPr>
              <a:t>1</a:t>
            </a:fld>
            <a:endParaRPr b="0" lang="en-US" sz="6600" spc="-1" strike="noStrike">
              <a:solidFill>
                <a:srgbClr val="000000"/>
              </a:solidFill>
              <a:latin typeface="Times New Roman"/>
            </a:endParaRPr>
          </a:p>
        </p:txBody>
      </p:sp>
      <p:sp>
        <p:nvSpPr>
          <p:cNvPr id="4" name="PlaceHolder 5"/>
          <p:cNvSpPr>
            <a:spLocks noGrp="1"/>
          </p:cNvSpPr>
          <p:nvPr>
            <p:ph type="body"/>
          </p:nvPr>
        </p:nvSpPr>
        <p:spPr>
          <a:xfrm>
            <a:off x="2194560" y="8986680"/>
            <a:ext cx="39501720" cy="22274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7600" spc="-1" strike="noStrike">
                <a:solidFill>
                  <a:srgbClr val="000000"/>
                </a:solidFill>
                <a:latin typeface="Calibri"/>
              </a:rPr>
              <a:t>Click to edit the outline text format</a:t>
            </a:r>
            <a:endParaRPr b="0" lang="en-US" sz="176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3200" spc="-1" strike="noStrike">
                <a:solidFill>
                  <a:srgbClr val="000000"/>
                </a:solidFill>
                <a:latin typeface="Calibri"/>
              </a:rPr>
              <a:t>Second Outline Level</a:t>
            </a:r>
            <a:endParaRPr b="0" lang="en-US" sz="132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1000" spc="-1" strike="noStrike">
                <a:solidFill>
                  <a:srgbClr val="000000"/>
                </a:solidFill>
                <a:latin typeface="Calibri"/>
              </a:rPr>
              <a:t>Third Outline Level</a:t>
            </a:r>
            <a:endParaRPr b="0" lang="en-US" sz="11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1000" spc="-1" strike="noStrike">
                <a:solidFill>
                  <a:srgbClr val="000000"/>
                </a:solidFill>
                <a:latin typeface="Calibri"/>
              </a:rPr>
              <a:t>Fourth Outline Level</a:t>
            </a:r>
            <a:endParaRPr b="0" lang="en-US" sz="11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0" y="681120"/>
            <a:ext cx="43890840" cy="2566800"/>
          </a:xfrm>
          <a:prstGeom prst="rect">
            <a:avLst/>
          </a:prstGeom>
          <a:noFill/>
          <a:ln w="0">
            <a:noFill/>
          </a:ln>
        </p:spPr>
        <p:txBody>
          <a:bodyPr lIns="501480" rIns="501480" tIns="250920" bIns="250920" anchor="t">
            <a:noAutofit/>
          </a:bodyPr>
          <a:p>
            <a:pPr indent="0" algn="ctr">
              <a:lnSpc>
                <a:spcPct val="100000"/>
              </a:lnSpc>
              <a:buNone/>
              <a:tabLst>
                <a:tab algn="l" pos="24003000"/>
              </a:tabLst>
            </a:pPr>
            <a:r>
              <a:rPr b="1" lang="en-US" sz="7200" spc="-1" strike="noStrike">
                <a:solidFill>
                  <a:srgbClr val="002060"/>
                </a:solidFill>
                <a:latin typeface="Calibri"/>
              </a:rPr>
              <a:t>Predicting Blood Glucose Dynamics Using Wearable Activity Monitor Data</a:t>
            </a:r>
            <a:br>
              <a:rPr sz="7200"/>
            </a:br>
            <a:r>
              <a:rPr b="0" lang="en-US" sz="7200" spc="-1" strike="noStrike">
                <a:solidFill>
                  <a:schemeClr val="accent1"/>
                </a:solidFill>
                <a:latin typeface="Calibri"/>
              </a:rPr>
              <a:t>An AIM-AHEAD Bridge2AI AI-READI Project</a:t>
            </a:r>
            <a:endParaRPr b="0" lang="en-US" sz="7200" spc="-1" strike="noStrike">
              <a:solidFill>
                <a:srgbClr val="000000"/>
              </a:solidFill>
              <a:latin typeface="Calibri"/>
            </a:endParaRPr>
          </a:p>
        </p:txBody>
      </p:sp>
      <p:sp>
        <p:nvSpPr>
          <p:cNvPr id="42" name="TextBox 3"/>
          <p:cNvSpPr/>
          <p:nvPr/>
        </p:nvSpPr>
        <p:spPr>
          <a:xfrm>
            <a:off x="469800" y="6903000"/>
            <a:ext cx="13921200" cy="9231840"/>
          </a:xfrm>
          <a:prstGeom prst="rect">
            <a:avLst/>
          </a:prstGeom>
          <a:noFill/>
          <a:ln w="76200">
            <a:noFill/>
          </a:ln>
        </p:spPr>
        <p:style>
          <a:lnRef idx="0"/>
          <a:fillRef idx="0"/>
          <a:effectRef idx="0"/>
          <a:fontRef idx="minor"/>
        </p:style>
        <p:txBody>
          <a:bodyPr lIns="90000" rIns="90000" tIns="45000" bIns="45000" anchor="t">
            <a:spAutoFit/>
          </a:bodyPr>
          <a:p>
            <a:pPr>
              <a:lnSpc>
                <a:spcPct val="100000"/>
              </a:lnSpc>
            </a:pPr>
            <a:r>
              <a:rPr b="0" lang="en-US" sz="4000" spc="-1" strike="noStrike">
                <a:solidFill>
                  <a:srgbClr val="002060"/>
                </a:solidFill>
                <a:latin typeface="Calibri"/>
              </a:rPr>
              <a:t>Introduction</a:t>
            </a:r>
            <a:endParaRPr b="0" lang="en-US" sz="4000" spc="-1" strike="noStrike">
              <a:solidFill>
                <a:srgbClr val="000000"/>
              </a:solidFill>
              <a:latin typeface="Arial"/>
            </a:endParaRPr>
          </a:p>
          <a:p>
            <a:pPr>
              <a:lnSpc>
                <a:spcPct val="100000"/>
              </a:lnSpc>
            </a:pPr>
            <a:r>
              <a:rPr b="0" lang="en-US" sz="4000" spc="-1" strike="noStrike">
                <a:solidFill>
                  <a:srgbClr val="002060"/>
                </a:solidFill>
                <a:latin typeface="Calibri"/>
              </a:rPr>
              <a:t>Diabetes mellitus affects over 24 million Americans, with continuous glucose monitoring (CGM) technology providing crucial real-time measurement for management, yet early prediction of adverse glycemic events remains challenging, particularly for Type 2 Diabetes. Current forecasting models face significant limitations: they predominantly focus on Type 1 Diabetes, fail to account for substantial heterogeneity in glucose dynamics, and often overlook critical behavioral and environmental factors influencing glycemic control. Our research addresses these gaps by integrating CGM readings with multimodal data from wearable activity trackers and environmental sensors using recurrent neural networks to forecast blood glucose levels across multiple time horizons, representing a critical step toward more personalized, anticipatory diabetes management strategies.</a:t>
            </a:r>
            <a:endParaRPr b="0" lang="en-US" sz="4000" spc="-1" strike="noStrike">
              <a:solidFill>
                <a:srgbClr val="000000"/>
              </a:solidFill>
              <a:latin typeface="Arial"/>
            </a:endParaRPr>
          </a:p>
        </p:txBody>
      </p:sp>
      <p:sp>
        <p:nvSpPr>
          <p:cNvPr id="43" name="TextBox 10"/>
          <p:cNvSpPr/>
          <p:nvPr/>
        </p:nvSpPr>
        <p:spPr>
          <a:xfrm>
            <a:off x="29489400" y="23774400"/>
            <a:ext cx="13507560" cy="6184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4000" spc="-1" strike="noStrike">
                <a:solidFill>
                  <a:srgbClr val="002060"/>
                </a:solidFill>
                <a:latin typeface="Calibri"/>
              </a:rPr>
              <a:t>Data Integration Challenges:</a:t>
            </a:r>
            <a:r>
              <a:rPr b="0" lang="en-US" sz="4000" spc="-1" strike="noStrike">
                <a:solidFill>
                  <a:srgbClr val="002060"/>
                </a:solidFill>
                <a:latin typeface="Calibri"/>
              </a:rPr>
              <a:t> Time series alignment across heterogeneous sensors reveals significant technical hurdles that impact model performance</a:t>
            </a:r>
            <a:endParaRPr b="0" lang="en-US" sz="4000" spc="-1" strike="noStrike">
              <a:solidFill>
                <a:srgbClr val="000000"/>
              </a:solidFill>
              <a:latin typeface="Arial"/>
            </a:endParaRPr>
          </a:p>
          <a:p>
            <a:pPr>
              <a:lnSpc>
                <a:spcPct val="100000"/>
              </a:lnSpc>
            </a:pPr>
            <a:r>
              <a:rPr b="1" lang="en-US" sz="4000" spc="-1" strike="noStrike">
                <a:solidFill>
                  <a:srgbClr val="002060"/>
                </a:solidFill>
                <a:latin typeface="Calibri"/>
              </a:rPr>
              <a:t>Temporal Resolution Trade-offs:</a:t>
            </a:r>
            <a:r>
              <a:rPr b="0" lang="en-US" sz="4000" spc="-1" strike="noStrike">
                <a:solidFill>
                  <a:srgbClr val="002060"/>
                </a:solidFill>
                <a:latin typeface="Calibri"/>
              </a:rPr>
              <a:t> Higher frequency sensors (heart rate, respiration) provide rich information but require careful downsampling to align with glucose monitoring intervals</a:t>
            </a:r>
            <a:endParaRPr b="0" lang="en-US" sz="4000" spc="-1" strike="noStrike">
              <a:solidFill>
                <a:srgbClr val="000000"/>
              </a:solidFill>
              <a:latin typeface="Arial"/>
            </a:endParaRPr>
          </a:p>
          <a:p>
            <a:pPr>
              <a:lnSpc>
                <a:spcPct val="100000"/>
              </a:lnSpc>
            </a:pPr>
            <a:r>
              <a:rPr b="1" lang="en-US" sz="4000" spc="-1" strike="noStrike">
                <a:solidFill>
                  <a:srgbClr val="002060"/>
                </a:solidFill>
                <a:latin typeface="Calibri"/>
              </a:rPr>
              <a:t>Individual Variability:</a:t>
            </a:r>
            <a:r>
              <a:rPr b="0" lang="en-US" sz="4000" spc="-1" strike="noStrike">
                <a:solidFill>
                  <a:srgbClr val="002060"/>
                </a:solidFill>
                <a:latin typeface="Calibri"/>
              </a:rPr>
              <a:t> Initial exploratory analysis suggests substantial between-subject differences in glucose dynamics in response to similar activities</a:t>
            </a:r>
            <a:endParaRPr b="0" lang="en-US" sz="4000" spc="-1" strike="noStrike">
              <a:solidFill>
                <a:srgbClr val="000000"/>
              </a:solidFill>
              <a:latin typeface="Arial"/>
            </a:endParaRPr>
          </a:p>
          <a:p>
            <a:pPr>
              <a:lnSpc>
                <a:spcPct val="100000"/>
              </a:lnSpc>
            </a:pPr>
            <a:endParaRPr b="0" lang="en-US" sz="4000" spc="-1" strike="noStrike">
              <a:solidFill>
                <a:srgbClr val="000000"/>
              </a:solidFill>
              <a:latin typeface="Arial"/>
            </a:endParaRPr>
          </a:p>
        </p:txBody>
      </p:sp>
      <p:sp>
        <p:nvSpPr>
          <p:cNvPr id="44" name="TextBox 11"/>
          <p:cNvSpPr/>
          <p:nvPr/>
        </p:nvSpPr>
        <p:spPr>
          <a:xfrm>
            <a:off x="14859000" y="22494960"/>
            <a:ext cx="13941720" cy="822240"/>
          </a:xfrm>
          <a:prstGeom prst="rect">
            <a:avLst/>
          </a:prstGeom>
          <a:solidFill>
            <a:schemeClr val="accent1"/>
          </a:solidFill>
          <a:ln w="0">
            <a:noFill/>
          </a:ln>
        </p:spPr>
        <p:style>
          <a:lnRef idx="0"/>
          <a:fillRef idx="0"/>
          <a:effectRef idx="0"/>
          <a:fontRef idx="minor"/>
        </p:style>
        <p:txBody>
          <a:bodyPr anchor="t">
            <a:spAutoFit/>
          </a:bodyPr>
          <a:p>
            <a:pPr>
              <a:lnSpc>
                <a:spcPct val="100000"/>
              </a:lnSpc>
            </a:pPr>
            <a:r>
              <a:rPr b="1" lang="en-US" sz="4800" spc="-1" strike="noStrike">
                <a:solidFill>
                  <a:srgbClr val="ffffff"/>
                </a:solidFill>
                <a:latin typeface="Calibri"/>
              </a:rPr>
              <a:t>NEXT STEPS</a:t>
            </a:r>
            <a:endParaRPr b="0" lang="en-US" sz="4800" spc="-1" strike="noStrike">
              <a:solidFill>
                <a:srgbClr val="000000"/>
              </a:solidFill>
              <a:latin typeface="Arial"/>
            </a:endParaRPr>
          </a:p>
        </p:txBody>
      </p:sp>
      <p:sp>
        <p:nvSpPr>
          <p:cNvPr id="45" name="TextBox 12"/>
          <p:cNvSpPr/>
          <p:nvPr/>
        </p:nvSpPr>
        <p:spPr>
          <a:xfrm>
            <a:off x="29438280" y="22402800"/>
            <a:ext cx="13794120" cy="820800"/>
          </a:xfrm>
          <a:prstGeom prst="rect">
            <a:avLst/>
          </a:prstGeom>
          <a:solidFill>
            <a:schemeClr val="accent1"/>
          </a:solidFill>
          <a:ln w="0">
            <a:noFill/>
          </a:ln>
        </p:spPr>
        <p:style>
          <a:lnRef idx="0"/>
          <a:fillRef idx="0"/>
          <a:effectRef idx="0"/>
          <a:fontRef idx="minor"/>
        </p:style>
        <p:txBody>
          <a:bodyPr lIns="90000" rIns="90000" tIns="45000" bIns="45000" anchor="t">
            <a:spAutoFit/>
          </a:bodyPr>
          <a:p>
            <a:pPr>
              <a:lnSpc>
                <a:spcPct val="100000"/>
              </a:lnSpc>
            </a:pPr>
            <a:r>
              <a:rPr b="1" lang="en-US" sz="4800" spc="-1" strike="noStrike">
                <a:solidFill>
                  <a:srgbClr val="ffffff"/>
                </a:solidFill>
                <a:latin typeface="Calibri"/>
              </a:rPr>
              <a:t>CONCLUSION</a:t>
            </a:r>
            <a:endParaRPr b="0" lang="en-US" sz="4800" spc="-1" strike="noStrike">
              <a:solidFill>
                <a:srgbClr val="000000"/>
              </a:solidFill>
              <a:latin typeface="Arial"/>
            </a:endParaRPr>
          </a:p>
        </p:txBody>
      </p:sp>
      <p:sp>
        <p:nvSpPr>
          <p:cNvPr id="46" name="Rectangle 20"/>
          <p:cNvSpPr/>
          <p:nvPr/>
        </p:nvSpPr>
        <p:spPr>
          <a:xfrm>
            <a:off x="10503720" y="4004640"/>
            <a:ext cx="23101200" cy="820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i="1" lang="en-US" sz="4800" spc="-1" strike="noStrike">
                <a:solidFill>
                  <a:srgbClr val="000000"/>
                </a:solidFill>
                <a:latin typeface="Calibri"/>
              </a:rPr>
              <a:t>Cyberdata Technologies Inc.</a:t>
            </a:r>
            <a:endParaRPr b="0" lang="en-US" sz="4800" spc="-1" strike="noStrike">
              <a:solidFill>
                <a:srgbClr val="000000"/>
              </a:solidFill>
              <a:latin typeface="Arial"/>
            </a:endParaRPr>
          </a:p>
        </p:txBody>
      </p:sp>
      <p:cxnSp>
        <p:nvCxnSpPr>
          <p:cNvPr id="47" name="Straight Connector 23"/>
          <p:cNvCxnSpPr/>
          <p:nvPr/>
        </p:nvCxnSpPr>
        <p:spPr>
          <a:xfrm>
            <a:off x="590400" y="5311440"/>
            <a:ext cx="42977160" cy="360"/>
          </a:xfrm>
          <a:prstGeom prst="straightConnector1">
            <a:avLst/>
          </a:prstGeom>
          <a:ln>
            <a:solidFill>
              <a:srgbClr val="0070c0"/>
            </a:solidFill>
            <a:round/>
          </a:ln>
        </p:spPr>
      </p:cxnSp>
      <p:sp>
        <p:nvSpPr>
          <p:cNvPr id="48" name="TextBox 22"/>
          <p:cNvSpPr/>
          <p:nvPr/>
        </p:nvSpPr>
        <p:spPr>
          <a:xfrm>
            <a:off x="29653200" y="31329720"/>
            <a:ext cx="13644360" cy="820800"/>
          </a:xfrm>
          <a:prstGeom prst="rect">
            <a:avLst/>
          </a:prstGeom>
          <a:solidFill>
            <a:schemeClr val="accent1"/>
          </a:solidFill>
          <a:ln w="0">
            <a:noFill/>
          </a:ln>
        </p:spPr>
        <p:style>
          <a:lnRef idx="0"/>
          <a:fillRef idx="0"/>
          <a:effectRef idx="0"/>
          <a:fontRef idx="minor"/>
        </p:style>
        <p:txBody>
          <a:bodyPr lIns="90000" rIns="90000" tIns="45000" bIns="45000" anchor="t">
            <a:spAutoFit/>
          </a:bodyPr>
          <a:p>
            <a:pPr>
              <a:lnSpc>
                <a:spcPct val="100000"/>
              </a:lnSpc>
            </a:pPr>
            <a:r>
              <a:rPr b="1" lang="en-US" sz="4800" spc="-1" strike="noStrike">
                <a:solidFill>
                  <a:srgbClr val="ffffff"/>
                </a:solidFill>
                <a:latin typeface="Calibri"/>
              </a:rPr>
              <a:t>ACKNOWLEDGEMENTS</a:t>
            </a:r>
            <a:endParaRPr b="0" lang="en-US" sz="4800" spc="-1" strike="noStrike">
              <a:solidFill>
                <a:srgbClr val="000000"/>
              </a:solidFill>
              <a:latin typeface="Arial"/>
            </a:endParaRPr>
          </a:p>
        </p:txBody>
      </p:sp>
      <p:sp>
        <p:nvSpPr>
          <p:cNvPr id="49" name="TextBox 41"/>
          <p:cNvSpPr/>
          <p:nvPr/>
        </p:nvSpPr>
        <p:spPr>
          <a:xfrm>
            <a:off x="470160" y="17912160"/>
            <a:ext cx="13931640" cy="18374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4000" spc="-1" strike="noStrike">
                <a:solidFill>
                  <a:srgbClr val="002060"/>
                </a:solidFill>
                <a:latin typeface="Calibri"/>
              </a:rPr>
              <a:t>Methods and Analysis Plan</a:t>
            </a:r>
            <a:endParaRPr b="0" lang="en-US" sz="4000" spc="-1" strike="noStrike">
              <a:solidFill>
                <a:srgbClr val="000000"/>
              </a:solidFill>
              <a:latin typeface="Arial"/>
            </a:endParaRPr>
          </a:p>
          <a:p>
            <a:pPr>
              <a:lnSpc>
                <a:spcPct val="100000"/>
              </a:lnSpc>
            </a:pPr>
            <a:endParaRPr b="0" lang="en-US" sz="4000" spc="-1" strike="noStrike">
              <a:solidFill>
                <a:srgbClr val="000000"/>
              </a:solidFill>
              <a:latin typeface="Arial"/>
            </a:endParaRPr>
          </a:p>
          <a:p>
            <a:pPr>
              <a:lnSpc>
                <a:spcPct val="100000"/>
              </a:lnSpc>
            </a:pPr>
            <a:r>
              <a:rPr b="1" lang="en-US" sz="4000" spc="-1" strike="noStrike">
                <a:solidFill>
                  <a:srgbClr val="002060"/>
                </a:solidFill>
                <a:latin typeface="Calibri"/>
              </a:rPr>
              <a:t>Data Source</a:t>
            </a:r>
            <a:r>
              <a:rPr b="0" lang="en-US" sz="4000" spc="-1" strike="noStrike">
                <a:solidFill>
                  <a:srgbClr val="002060"/>
                </a:solidFill>
                <a:latin typeface="Calibri"/>
              </a:rPr>
              <a:t>: AI-READI dataset containing continuous glucose monitoring readings, wearable device metrics, and environmental sensor data from individuals with and without Type 2 Diabetes</a:t>
            </a:r>
            <a:endParaRPr b="0" lang="en-US" sz="4000" spc="-1" strike="noStrike">
              <a:solidFill>
                <a:srgbClr val="000000"/>
              </a:solidFill>
              <a:latin typeface="Arial"/>
            </a:endParaRPr>
          </a:p>
          <a:p>
            <a:pPr>
              <a:lnSpc>
                <a:spcPct val="100000"/>
              </a:lnSpc>
            </a:pPr>
            <a:r>
              <a:rPr b="1" lang="en-US" sz="4000" spc="-1" strike="noStrike">
                <a:solidFill>
                  <a:srgbClr val="002060"/>
                </a:solidFill>
                <a:latin typeface="Calibri"/>
              </a:rPr>
              <a:t>Preprocessing</a:t>
            </a:r>
            <a:r>
              <a:rPr b="0" lang="en-US" sz="4000" spc="-1" strike="noStrike">
                <a:solidFill>
                  <a:srgbClr val="002060"/>
                </a:solidFill>
                <a:latin typeface="Calibri"/>
              </a:rPr>
              <a:t>: Alignment of time-series data from multiple sources (CGM, heart rate, activity levels, sleep patterns, environmental exposures) with static covariates (age, weight, questionnaire responses)</a:t>
            </a:r>
            <a:endParaRPr b="0" lang="en-US" sz="4000" spc="-1" strike="noStrike">
              <a:solidFill>
                <a:srgbClr val="000000"/>
              </a:solidFill>
              <a:latin typeface="Arial"/>
            </a:endParaRPr>
          </a:p>
          <a:p>
            <a:pPr>
              <a:lnSpc>
                <a:spcPct val="100000"/>
              </a:lnSpc>
            </a:pPr>
            <a:r>
              <a:rPr b="1" lang="en-US" sz="4000" spc="-1" strike="noStrike">
                <a:solidFill>
                  <a:srgbClr val="002060"/>
                </a:solidFill>
                <a:latin typeface="Calibri"/>
              </a:rPr>
              <a:t>Forecasting Models</a:t>
            </a:r>
            <a:r>
              <a:rPr b="0" lang="en-US" sz="4000" spc="-1" strike="noStrike">
                <a:solidFill>
                  <a:srgbClr val="002060"/>
                </a:solidFill>
                <a:latin typeface="Calibri"/>
              </a:rPr>
              <a:t>: Implementation of Recurrent Neural Networks (LSTM and GRU architectures) with comparison to traditional ARIMA models and gradient-boosted decision trees (XGBoost)</a:t>
            </a:r>
            <a:endParaRPr b="0" lang="en-US" sz="4000" spc="-1" strike="noStrike">
              <a:solidFill>
                <a:srgbClr val="000000"/>
              </a:solidFill>
              <a:latin typeface="Arial"/>
            </a:endParaRPr>
          </a:p>
          <a:p>
            <a:pPr>
              <a:lnSpc>
                <a:spcPct val="100000"/>
              </a:lnSpc>
            </a:pPr>
            <a:r>
              <a:rPr b="1" lang="en-US" sz="4000" spc="-1" strike="noStrike">
                <a:solidFill>
                  <a:srgbClr val="002060"/>
                </a:solidFill>
                <a:latin typeface="Calibri"/>
              </a:rPr>
              <a:t>Prediction Targets</a:t>
            </a:r>
            <a:r>
              <a:rPr b="0" lang="en-US" sz="4000" spc="-1" strike="noStrike">
                <a:solidFill>
                  <a:srgbClr val="002060"/>
                </a:solidFill>
                <a:latin typeface="Calibri"/>
              </a:rPr>
              <a:t>: Both continuous blood glucose values and binary outcomes (hyper/hypoglycemic events) at multiple forecast horizons (15min, 30min, 1hr, 2hr, 4hr, and 8hr)</a:t>
            </a:r>
            <a:endParaRPr b="0" lang="en-US" sz="4000" spc="-1" strike="noStrike">
              <a:solidFill>
                <a:srgbClr val="000000"/>
              </a:solidFill>
              <a:latin typeface="Arial"/>
            </a:endParaRPr>
          </a:p>
          <a:p>
            <a:pPr>
              <a:lnSpc>
                <a:spcPct val="100000"/>
              </a:lnSpc>
            </a:pPr>
            <a:r>
              <a:rPr b="1" lang="en-US" sz="4000" spc="-1" strike="noStrike">
                <a:solidFill>
                  <a:srgbClr val="002060"/>
                </a:solidFill>
                <a:latin typeface="Calibri"/>
              </a:rPr>
              <a:t>Cross-Validation &amp; Optimization:</a:t>
            </a:r>
            <a:r>
              <a:rPr b="0" lang="en-US" sz="4000" spc="-1" strike="noStrike">
                <a:solidFill>
                  <a:srgbClr val="002060"/>
                </a:solidFill>
                <a:latin typeface="Calibri"/>
              </a:rPr>
              <a:t> Implementation of k-fold cross-validation to ensure robust model assessment, with hyperparameter tuning across model-specific parameters to maximize predictive performance across forecast horizons</a:t>
            </a:r>
            <a:endParaRPr b="0" lang="en-US" sz="4000" spc="-1" strike="noStrike">
              <a:solidFill>
                <a:srgbClr val="000000"/>
              </a:solidFill>
              <a:latin typeface="Arial"/>
            </a:endParaRPr>
          </a:p>
          <a:p>
            <a:pPr>
              <a:lnSpc>
                <a:spcPct val="100000"/>
              </a:lnSpc>
            </a:pPr>
            <a:r>
              <a:rPr b="0" lang="en-US" sz="4000" spc="-1" strike="noStrike">
                <a:solidFill>
                  <a:srgbClr val="002060"/>
                </a:solidFill>
                <a:latin typeface="Calibri"/>
              </a:rPr>
              <a:t>E</a:t>
            </a:r>
            <a:r>
              <a:rPr b="1" lang="en-US" sz="4000" spc="-1" strike="noStrike">
                <a:solidFill>
                  <a:srgbClr val="002060"/>
                </a:solidFill>
                <a:latin typeface="Calibri"/>
              </a:rPr>
              <a:t>valuation Metrics:</a:t>
            </a:r>
            <a:r>
              <a:rPr b="0" lang="en-US" sz="4000" spc="-1" strike="noStrike">
                <a:solidFill>
                  <a:srgbClr val="002060"/>
                </a:solidFill>
                <a:latin typeface="Calibri"/>
              </a:rPr>
              <a:t> Assessment using RMSE and MAE for continuous predictions; AUROC, sensitivity, specificity, and precision-recall metrics for binary outcomes</a:t>
            </a:r>
            <a:endParaRPr b="0" lang="en-US" sz="4000" spc="-1" strike="noStrike">
              <a:solidFill>
                <a:srgbClr val="000000"/>
              </a:solidFill>
              <a:latin typeface="Arial"/>
            </a:endParaRPr>
          </a:p>
          <a:p>
            <a:pPr>
              <a:lnSpc>
                <a:spcPct val="100000"/>
              </a:lnSpc>
            </a:pPr>
            <a:r>
              <a:rPr b="1" lang="en-US" sz="4000" spc="-1" strike="noStrike">
                <a:solidFill>
                  <a:srgbClr val="002060"/>
                </a:solidFill>
                <a:latin typeface="Calibri"/>
              </a:rPr>
              <a:t>Subgroup Analysis:</a:t>
            </a:r>
            <a:r>
              <a:rPr b="0" lang="en-US" sz="4000" spc="-1" strike="noStrike">
                <a:solidFill>
                  <a:srgbClr val="002060"/>
                </a:solidFill>
                <a:latin typeface="Calibri"/>
              </a:rPr>
              <a:t> Stratification of model performance across patient subgroups defined by diabetes status, disease severity, and other factors that may impact prediction reliability.</a:t>
            </a:r>
            <a:endParaRPr b="0" lang="en-US" sz="4000" spc="-1" strike="noStrike">
              <a:solidFill>
                <a:srgbClr val="000000"/>
              </a:solidFill>
              <a:latin typeface="Arial"/>
            </a:endParaRPr>
          </a:p>
          <a:p>
            <a:pPr>
              <a:lnSpc>
                <a:spcPct val="100000"/>
              </a:lnSpc>
            </a:pPr>
            <a:r>
              <a:rPr b="1" lang="en-US" sz="4000" spc="-1" strike="noStrike">
                <a:solidFill>
                  <a:srgbClr val="002060"/>
                </a:solidFill>
                <a:latin typeface="Calibri"/>
              </a:rPr>
              <a:t>Interpretability Analysis</a:t>
            </a:r>
            <a:r>
              <a:rPr b="0" lang="en-US" sz="4000" spc="-1" strike="noStrike">
                <a:solidFill>
                  <a:srgbClr val="002060"/>
                </a:solidFill>
                <a:latin typeface="Calibri"/>
              </a:rPr>
              <a:t>: Application of SHAP values to identify influential predictive features</a:t>
            </a:r>
            <a:endParaRPr b="0" lang="en-US" sz="4000" spc="-1" strike="noStrike">
              <a:solidFill>
                <a:srgbClr val="000000"/>
              </a:solidFill>
              <a:latin typeface="Arial"/>
            </a:endParaRPr>
          </a:p>
          <a:p>
            <a:pPr>
              <a:lnSpc>
                <a:spcPct val="100000"/>
              </a:lnSpc>
            </a:pPr>
            <a:endParaRPr b="0" lang="en-US" sz="4000" spc="-1" strike="noStrike">
              <a:solidFill>
                <a:srgbClr val="000000"/>
              </a:solidFill>
              <a:latin typeface="Arial"/>
            </a:endParaRPr>
          </a:p>
          <a:p>
            <a:pPr>
              <a:lnSpc>
                <a:spcPct val="100000"/>
              </a:lnSpc>
            </a:pPr>
            <a:endParaRPr b="0" lang="en-US" sz="4000" spc="-1" strike="noStrike">
              <a:solidFill>
                <a:srgbClr val="000000"/>
              </a:solidFill>
              <a:latin typeface="Arial"/>
            </a:endParaRPr>
          </a:p>
        </p:txBody>
      </p:sp>
      <p:sp>
        <p:nvSpPr>
          <p:cNvPr id="50" name="TextBox 25"/>
          <p:cNvSpPr/>
          <p:nvPr/>
        </p:nvSpPr>
        <p:spPr>
          <a:xfrm>
            <a:off x="29623320" y="32398560"/>
            <a:ext cx="13510800" cy="3990600"/>
          </a:xfrm>
          <a:prstGeom prst="rect">
            <a:avLst/>
          </a:prstGeom>
          <a:noFill/>
          <a:ln w="0">
            <a:noFill/>
          </a:ln>
        </p:spPr>
        <p:style>
          <a:lnRef idx="0"/>
          <a:fillRef idx="0"/>
          <a:effectRef idx="0"/>
          <a:fontRef idx="minor"/>
        </p:style>
        <p:txBody>
          <a:bodyPr anchor="t">
            <a:spAutoFit/>
          </a:bodyPr>
          <a:p>
            <a:pPr>
              <a:lnSpc>
                <a:spcPct val="100000"/>
              </a:lnSpc>
            </a:pPr>
            <a:r>
              <a:rPr b="0" i="1" lang="en-US" sz="3200" spc="-1" strike="noStrike">
                <a:solidFill>
                  <a:srgbClr val="000000"/>
                </a:solidFill>
                <a:latin typeface="Calibri"/>
              </a:rPr>
              <a:t>This work is, in part, funded by the NIH Common Fund’s Bridge2AI program (1OT2OD032644-01).</a:t>
            </a:r>
            <a:endParaRPr b="0" lang="en-US" sz="3200" spc="-1" strike="noStrike">
              <a:solidFill>
                <a:srgbClr val="000000"/>
              </a:solidFill>
              <a:latin typeface="Arial"/>
            </a:endParaRPr>
          </a:p>
          <a:p>
            <a:pPr>
              <a:lnSpc>
                <a:spcPct val="100000"/>
              </a:lnSpc>
            </a:pPr>
            <a:endParaRPr b="0" lang="en-US" sz="3200" spc="-1" strike="noStrike">
              <a:solidFill>
                <a:srgbClr val="000000"/>
              </a:solidFill>
              <a:latin typeface="Arial"/>
            </a:endParaRPr>
          </a:p>
          <a:p>
            <a:pPr>
              <a:lnSpc>
                <a:spcPct val="100000"/>
              </a:lnSpc>
            </a:pPr>
            <a:r>
              <a:rPr b="0" i="1" lang="en-US" sz="3200" spc="-1" strike="noStrike">
                <a:solidFill>
                  <a:srgbClr val="000000"/>
                </a:solidFill>
                <a:latin typeface="Calibri"/>
                <a:ea typeface="Calibri"/>
              </a:rPr>
              <a:t>This research is, in part, funded by the National Institutes of Health (NIH) AIM-AHEAD Program Agreement NO. 1OT2OD032581. The views and conclusions contained in this document are those of the authors and should not be interpreted as representing the official policies, either expressed or implied, of the NIH.</a:t>
            </a:r>
            <a:endParaRPr b="0" lang="en-US" sz="3200" spc="-1" strike="noStrike">
              <a:solidFill>
                <a:srgbClr val="000000"/>
              </a:solidFill>
              <a:latin typeface="Arial"/>
            </a:endParaRPr>
          </a:p>
        </p:txBody>
      </p:sp>
      <p:sp>
        <p:nvSpPr>
          <p:cNvPr id="51" name="Rectangle 35"/>
          <p:cNvSpPr/>
          <p:nvPr/>
        </p:nvSpPr>
        <p:spPr>
          <a:xfrm>
            <a:off x="133200" y="3278880"/>
            <a:ext cx="43890840" cy="820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4800" spc="-1" strike="noStrike">
                <a:solidFill>
                  <a:srgbClr val="000000"/>
                </a:solidFill>
                <a:latin typeface="Calibri"/>
              </a:rPr>
              <a:t>Jacob T. Wittman</a:t>
            </a:r>
            <a:endParaRPr b="0" lang="en-US" sz="4800" spc="-1" strike="noStrike">
              <a:solidFill>
                <a:srgbClr val="000000"/>
              </a:solidFill>
              <a:latin typeface="Arial"/>
            </a:endParaRPr>
          </a:p>
        </p:txBody>
      </p:sp>
      <p:sp>
        <p:nvSpPr>
          <p:cNvPr id="52" name="TextBox 51"/>
          <p:cNvSpPr/>
          <p:nvPr/>
        </p:nvSpPr>
        <p:spPr>
          <a:xfrm>
            <a:off x="469800" y="5703120"/>
            <a:ext cx="13931640" cy="820800"/>
          </a:xfrm>
          <a:prstGeom prst="rect">
            <a:avLst/>
          </a:prstGeom>
          <a:solidFill>
            <a:schemeClr val="accent1"/>
          </a:solidFill>
          <a:ln w="0">
            <a:noFill/>
          </a:ln>
        </p:spPr>
        <p:style>
          <a:lnRef idx="0"/>
          <a:fillRef idx="0"/>
          <a:effectRef idx="0"/>
          <a:fontRef idx="minor"/>
        </p:style>
        <p:txBody>
          <a:bodyPr lIns="90000" rIns="90000" tIns="45000" bIns="45000" anchor="t">
            <a:spAutoFit/>
          </a:bodyPr>
          <a:p>
            <a:pPr>
              <a:lnSpc>
                <a:spcPct val="100000"/>
              </a:lnSpc>
            </a:pPr>
            <a:r>
              <a:rPr b="1" lang="en-US" sz="4800" spc="-1" strike="noStrike">
                <a:solidFill>
                  <a:srgbClr val="ffffff"/>
                </a:solidFill>
                <a:latin typeface="Calibri"/>
              </a:rPr>
              <a:t>INTRODUCTION</a:t>
            </a:r>
            <a:endParaRPr b="0" lang="en-US" sz="4800" spc="-1" strike="noStrike">
              <a:solidFill>
                <a:srgbClr val="000000"/>
              </a:solidFill>
              <a:latin typeface="Arial"/>
            </a:endParaRPr>
          </a:p>
        </p:txBody>
      </p:sp>
      <p:sp>
        <p:nvSpPr>
          <p:cNvPr id="53" name="TextBox 52"/>
          <p:cNvSpPr/>
          <p:nvPr/>
        </p:nvSpPr>
        <p:spPr>
          <a:xfrm>
            <a:off x="457200" y="16916400"/>
            <a:ext cx="13931640" cy="822240"/>
          </a:xfrm>
          <a:prstGeom prst="rect">
            <a:avLst/>
          </a:prstGeom>
          <a:solidFill>
            <a:schemeClr val="accent1"/>
          </a:solidFill>
          <a:ln w="0">
            <a:noFill/>
          </a:ln>
        </p:spPr>
        <p:style>
          <a:lnRef idx="0"/>
          <a:fillRef idx="0"/>
          <a:effectRef idx="0"/>
          <a:fontRef idx="minor"/>
        </p:style>
        <p:txBody>
          <a:bodyPr anchor="t">
            <a:spAutoFit/>
          </a:bodyPr>
          <a:p>
            <a:pPr>
              <a:lnSpc>
                <a:spcPct val="100000"/>
              </a:lnSpc>
            </a:pPr>
            <a:r>
              <a:rPr b="1" lang="en-US" sz="4800" spc="-1" strike="noStrike">
                <a:solidFill>
                  <a:srgbClr val="ffffff"/>
                </a:solidFill>
                <a:latin typeface="Calibri"/>
              </a:rPr>
              <a:t>METHODS/ANALYSIS PLAN</a:t>
            </a:r>
            <a:endParaRPr b="0" lang="en-US" sz="4800" spc="-1" strike="noStrike">
              <a:solidFill>
                <a:srgbClr val="000000"/>
              </a:solidFill>
              <a:latin typeface="Arial"/>
            </a:endParaRPr>
          </a:p>
        </p:txBody>
      </p:sp>
      <p:sp>
        <p:nvSpPr>
          <p:cNvPr id="54" name="TextBox 59"/>
          <p:cNvSpPr/>
          <p:nvPr/>
        </p:nvSpPr>
        <p:spPr>
          <a:xfrm>
            <a:off x="16230600" y="17604000"/>
            <a:ext cx="22402800" cy="1918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4000" spc="-1" strike="noStrike">
                <a:solidFill>
                  <a:srgbClr val="000000"/>
                </a:solidFill>
                <a:latin typeface="Calibri"/>
              </a:rPr>
              <a:t>Figure 1: Exploring the time series of 5 different variables tracked by the continuous glucose monitor and wearable activity tracker. Preprocessing these data will address the different time frames each variable is recorded in as well as interpolating data within missing data gaps. </a:t>
            </a:r>
            <a:endParaRPr b="0" lang="en-US" sz="4000" spc="-1" strike="noStrike">
              <a:solidFill>
                <a:srgbClr val="000000"/>
              </a:solidFill>
              <a:latin typeface="Arial"/>
            </a:endParaRPr>
          </a:p>
        </p:txBody>
      </p:sp>
      <p:pic>
        <p:nvPicPr>
          <p:cNvPr id="55" name="Picture 7" descr="Text&#10;&#10;Description automatically generated"/>
          <p:cNvPicPr/>
          <p:nvPr/>
        </p:nvPicPr>
        <p:blipFill>
          <a:blip r:embed="rId1"/>
          <a:stretch/>
        </p:blipFill>
        <p:spPr>
          <a:xfrm>
            <a:off x="578880" y="2556000"/>
            <a:ext cx="4449600" cy="2491560"/>
          </a:xfrm>
          <a:prstGeom prst="rect">
            <a:avLst/>
          </a:prstGeom>
          <a:ln w="0">
            <a:noFill/>
          </a:ln>
        </p:spPr>
      </p:pic>
      <p:sp>
        <p:nvSpPr>
          <p:cNvPr id="56" name="TextBox 87"/>
          <p:cNvSpPr/>
          <p:nvPr/>
        </p:nvSpPr>
        <p:spPr>
          <a:xfrm>
            <a:off x="38143440" y="-16589880"/>
            <a:ext cx="184320" cy="16153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endParaRPr b="0" lang="en-US" sz="9900" spc="-1" strike="noStrike">
              <a:solidFill>
                <a:srgbClr val="000000"/>
              </a:solidFill>
              <a:latin typeface="Calibri"/>
            </a:endParaRPr>
          </a:p>
        </p:txBody>
      </p:sp>
      <p:cxnSp>
        <p:nvCxnSpPr>
          <p:cNvPr id="57" name="Straight Connector 90"/>
          <p:cNvCxnSpPr/>
          <p:nvPr/>
        </p:nvCxnSpPr>
        <p:spPr>
          <a:xfrm>
            <a:off x="537840" y="37723320"/>
            <a:ext cx="42977160" cy="360"/>
          </a:xfrm>
          <a:prstGeom prst="straightConnector1">
            <a:avLst/>
          </a:prstGeom>
          <a:ln>
            <a:solidFill>
              <a:srgbClr val="0070c0"/>
            </a:solidFill>
            <a:round/>
          </a:ln>
        </p:spPr>
      </p:cxnSp>
      <p:pic>
        <p:nvPicPr>
          <p:cNvPr id="58" name="Picture 2" descr="AIM-AHEAD"/>
          <p:cNvPicPr/>
          <p:nvPr/>
        </p:nvPicPr>
        <p:blipFill>
          <a:blip r:embed="rId2"/>
          <a:stretch/>
        </p:blipFill>
        <p:spPr>
          <a:xfrm>
            <a:off x="5160600" y="2721600"/>
            <a:ext cx="2426040" cy="1916280"/>
          </a:xfrm>
          <a:prstGeom prst="rect">
            <a:avLst/>
          </a:prstGeom>
          <a:ln w="0">
            <a:noFill/>
          </a:ln>
        </p:spPr>
      </p:pic>
      <p:pic>
        <p:nvPicPr>
          <p:cNvPr id="59" name="Picture 4" descr="A logo with blue people holding hands&#10;&#10;Description automatically generated"/>
          <p:cNvPicPr/>
          <p:nvPr/>
        </p:nvPicPr>
        <p:blipFill>
          <a:blip r:embed="rId3"/>
          <a:stretch/>
        </p:blipFill>
        <p:spPr>
          <a:xfrm>
            <a:off x="41111640" y="2522160"/>
            <a:ext cx="2273040" cy="2331720"/>
          </a:xfrm>
          <a:prstGeom prst="rect">
            <a:avLst/>
          </a:prstGeom>
          <a:ln w="0">
            <a:noFill/>
          </a:ln>
        </p:spPr>
      </p:pic>
      <p:sp>
        <p:nvSpPr>
          <p:cNvPr id="60" name="TextBox 1"/>
          <p:cNvSpPr/>
          <p:nvPr/>
        </p:nvSpPr>
        <p:spPr>
          <a:xfrm>
            <a:off x="14859000" y="23774400"/>
            <a:ext cx="13507560" cy="10450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4000" spc="-1" strike="noStrike">
                <a:solidFill>
                  <a:srgbClr val="002060"/>
                </a:solidFill>
                <a:latin typeface="Calibri"/>
              </a:rPr>
              <a:t>Feature Engineering</a:t>
            </a:r>
            <a:r>
              <a:rPr b="0" lang="en-US" sz="4000" spc="-1" strike="noStrike">
                <a:solidFill>
                  <a:srgbClr val="002060"/>
                </a:solidFill>
                <a:latin typeface="Calibri"/>
              </a:rPr>
              <a:t>: Derive meaningful features from aligned time series data, such as rolling averages, and consider dimension reduction techniques such as PCA for highly correlated predictors.</a:t>
            </a:r>
            <a:endParaRPr b="0" lang="en-US" sz="4000" spc="-1" strike="noStrike">
              <a:solidFill>
                <a:srgbClr val="000000"/>
              </a:solidFill>
              <a:latin typeface="Arial"/>
            </a:endParaRPr>
          </a:p>
          <a:p>
            <a:pPr>
              <a:lnSpc>
                <a:spcPct val="100000"/>
              </a:lnSpc>
            </a:pPr>
            <a:r>
              <a:rPr b="1" lang="en-US" sz="4000" spc="-1" strike="noStrike">
                <a:solidFill>
                  <a:srgbClr val="002060"/>
                </a:solidFill>
                <a:latin typeface="Calibri"/>
              </a:rPr>
              <a:t>Model Development:</a:t>
            </a:r>
            <a:r>
              <a:rPr b="0" lang="en-US" sz="4000" spc="-1" strike="noStrike">
                <a:solidFill>
                  <a:srgbClr val="002060"/>
                </a:solidFill>
                <a:latin typeface="Calibri"/>
              </a:rPr>
              <a:t> Implement RNN/LSTM architectures with attention mechanisms to capture temporal relationships across sensor modalities</a:t>
            </a:r>
            <a:endParaRPr b="0" lang="en-US" sz="4000" spc="-1" strike="noStrike">
              <a:solidFill>
                <a:srgbClr val="000000"/>
              </a:solidFill>
              <a:latin typeface="Arial"/>
            </a:endParaRPr>
          </a:p>
          <a:p>
            <a:pPr>
              <a:lnSpc>
                <a:spcPct val="100000"/>
              </a:lnSpc>
            </a:pPr>
            <a:r>
              <a:rPr b="0" lang="en-US" sz="4000" spc="-1" strike="noStrike">
                <a:solidFill>
                  <a:srgbClr val="002060"/>
                </a:solidFill>
                <a:latin typeface="Calibri"/>
              </a:rPr>
              <a:t>P</a:t>
            </a:r>
            <a:r>
              <a:rPr b="1" lang="en-US" sz="4000" spc="-1" strike="noStrike">
                <a:solidFill>
                  <a:srgbClr val="002060"/>
                </a:solidFill>
                <a:latin typeface="Calibri"/>
              </a:rPr>
              <a:t>ersonalization Framework</a:t>
            </a:r>
            <a:r>
              <a:rPr b="0" lang="en-US" sz="4000" spc="-1" strike="noStrike">
                <a:solidFill>
                  <a:srgbClr val="002060"/>
                </a:solidFill>
                <a:latin typeface="Calibri"/>
              </a:rPr>
              <a:t>: Develop techniques to adapt model parameters to individual-specific glucose dynamics and response patterns</a:t>
            </a:r>
            <a:endParaRPr b="0" lang="en-US" sz="4000" spc="-1" strike="noStrike">
              <a:solidFill>
                <a:srgbClr val="000000"/>
              </a:solidFill>
              <a:latin typeface="Arial"/>
            </a:endParaRPr>
          </a:p>
          <a:p>
            <a:pPr>
              <a:lnSpc>
                <a:spcPct val="100000"/>
              </a:lnSpc>
            </a:pPr>
            <a:r>
              <a:rPr b="1" lang="en-US" sz="4000" spc="-1" strike="noStrike">
                <a:solidFill>
                  <a:srgbClr val="002060"/>
                </a:solidFill>
                <a:latin typeface="Calibri"/>
              </a:rPr>
              <a:t>Missing Data Strategy</a:t>
            </a:r>
            <a:r>
              <a:rPr b="0" lang="en-US" sz="4000" spc="-1" strike="noStrike">
                <a:solidFill>
                  <a:srgbClr val="002060"/>
                </a:solidFill>
                <a:latin typeface="Calibri"/>
              </a:rPr>
              <a:t>: Implement robust methods for handling irregular sampling frequencies and sensor dropouts across the multimodal datasets</a:t>
            </a:r>
            <a:endParaRPr b="0" lang="en-US" sz="4000" spc="-1" strike="noStrike">
              <a:solidFill>
                <a:srgbClr val="000000"/>
              </a:solidFill>
              <a:latin typeface="Arial"/>
            </a:endParaRPr>
          </a:p>
          <a:p>
            <a:pPr>
              <a:lnSpc>
                <a:spcPct val="100000"/>
              </a:lnSpc>
            </a:pPr>
            <a:r>
              <a:rPr b="1" lang="en-US" sz="4000" spc="-1" strike="noStrike">
                <a:solidFill>
                  <a:srgbClr val="002060"/>
                </a:solidFill>
                <a:latin typeface="Calibri"/>
              </a:rPr>
              <a:t>Interpretability Analysis</a:t>
            </a:r>
            <a:r>
              <a:rPr b="0" lang="en-US" sz="4000" spc="-1" strike="noStrike">
                <a:solidFill>
                  <a:srgbClr val="002060"/>
                </a:solidFill>
                <a:latin typeface="Calibri"/>
              </a:rPr>
              <a:t>: Design visualization tools to communicate model insights and influential features to both clinicians and patients</a:t>
            </a:r>
            <a:endParaRPr b="0" lang="en-US" sz="4000" spc="-1" strike="noStrike">
              <a:solidFill>
                <a:srgbClr val="000000"/>
              </a:solidFill>
              <a:latin typeface="Arial"/>
            </a:endParaRPr>
          </a:p>
          <a:p>
            <a:pPr>
              <a:lnSpc>
                <a:spcPct val="100000"/>
              </a:lnSpc>
            </a:pPr>
            <a:endParaRPr b="0" lang="en-US" sz="4000" spc="-1" strike="noStrike">
              <a:solidFill>
                <a:srgbClr val="000000"/>
              </a:solidFill>
              <a:latin typeface="Arial"/>
            </a:endParaRPr>
          </a:p>
        </p:txBody>
      </p:sp>
      <p:pic>
        <p:nvPicPr>
          <p:cNvPr id="61" name="" descr=""/>
          <p:cNvPicPr/>
          <p:nvPr/>
        </p:nvPicPr>
        <p:blipFill>
          <a:blip r:embed="rId4"/>
          <a:stretch/>
        </p:blipFill>
        <p:spPr>
          <a:xfrm>
            <a:off x="15773400" y="5715000"/>
            <a:ext cx="26746200" cy="120690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33BF94DF75694FACA1316634A2D3AF" ma:contentTypeVersion="17" ma:contentTypeDescription="Create a new document." ma:contentTypeScope="" ma:versionID="c3b79372eb67fe06c26831241cbb00a1">
  <xsd:schema xmlns:xsd="http://www.w3.org/2001/XMLSchema" xmlns:xs="http://www.w3.org/2001/XMLSchema" xmlns:p="http://schemas.microsoft.com/office/2006/metadata/properties" xmlns:ns2="07bb1097-635a-4f71-887a-3330fa59a5ff" xmlns:ns3="d1680238-2266-4ab1-9ebd-8eb4f05a8cbc" xmlns:ns4="fe34ac47-d9aa-4250-8282-cc37cef73950" targetNamespace="http://schemas.microsoft.com/office/2006/metadata/properties" ma:root="true" ma:fieldsID="813aee20a3f626bfdbf3de44566b6e71" ns2:_="" ns3:_="" ns4:_="">
    <xsd:import namespace="07bb1097-635a-4f71-887a-3330fa59a5ff"/>
    <xsd:import namespace="d1680238-2266-4ab1-9ebd-8eb4f05a8cbc"/>
    <xsd:import namespace="fe34ac47-d9aa-4250-8282-cc37cef7395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4:SharedWithUsers" minOccurs="0"/>
                <xsd:element ref="ns4:SharedWithDetails"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bb1097-635a-4f71-887a-3330fa59a5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860c9a04-0a06-4c47-89e2-9dbcedd85f4d"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BillingMetadata" ma:index="24"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1680238-2266-4ab1-9ebd-8eb4f05a8cbc"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5e26ec35-bc4b-4935-a035-2f7ac65ca86a}" ma:internalName="TaxCatchAll" ma:showField="CatchAllData" ma:web="fe34ac47-d9aa-4250-8282-cc37cef7395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e34ac47-d9aa-4250-8282-cc37cef73950"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1680238-2266-4ab1-9ebd-8eb4f05a8cbc" xsi:nil="true"/>
    <lcf76f155ced4ddcb4097134ff3c332f xmlns="07bb1097-635a-4f71-887a-3330fa59a5f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3E96979-2C08-444F-A437-4D8C3F98F5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bb1097-635a-4f71-887a-3330fa59a5ff"/>
    <ds:schemaRef ds:uri="d1680238-2266-4ab1-9ebd-8eb4f05a8cbc"/>
    <ds:schemaRef ds:uri="fe34ac47-d9aa-4250-8282-cc37cef739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9E15B-9138-4961-B017-E0076F246DAC}">
  <ds:schemaRefs>
    <ds:schemaRef ds:uri="http://schemas.microsoft.com/sharepoint/v3/contenttype/forms"/>
  </ds:schemaRefs>
</ds:datastoreItem>
</file>

<file path=customXml/itemProps3.xml><?xml version="1.0" encoding="utf-8"?>
<ds:datastoreItem xmlns:ds="http://schemas.openxmlformats.org/officeDocument/2006/customXml" ds:itemID="{3BED14E6-A601-49E9-B4B4-CD2B3096EF20}">
  <ds:schemaRefs>
    <ds:schemaRef ds:uri="http://www.w3.org/XML/1998/namespace"/>
    <ds:schemaRef ds:uri="http://purl.org/dc/elements/1.1/"/>
    <ds:schemaRef ds:uri="20855efa-852f-4280-8503-98280464d59d"/>
    <ds:schemaRef ds:uri="http://purl.org/dc/terms/"/>
    <ds:schemaRef ds:uri="57942f96-59c1-4e31-8a2a-762a95061a94"/>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schemas.microsoft.com/office/2006/metadata/properties"/>
    <ds:schemaRef ds:uri="d1680238-2266-4ab1-9ebd-8eb4f05a8cbc"/>
    <ds:schemaRef ds:uri="07bb1097-635a-4f71-887a-3330fa59a5ff"/>
  </ds:schemaRefs>
</ds:datastoreItem>
</file>

<file path=docProps/app.xml><?xml version="1.0" encoding="utf-8"?>
<Properties xmlns="http://schemas.openxmlformats.org/officeDocument/2006/extended-properties" xmlns:vt="http://schemas.openxmlformats.org/officeDocument/2006/docPropsVTypes">
  <Template/>
  <TotalTime>3228</TotalTime>
  <Application>LibreOffice/7.4.6.2$Windows_X86_64 LibreOffice_project/5b1f5509c2decdade7fda905e3e1429a67acd63d</Application>
  <AppVersion>15.0000</AppVersion>
  <Words>185</Words>
  <Paragraphs>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Cohen, Abigail S.</dc:creator>
  <dc:description/>
  <dc:language>en-US</dc:language>
  <cp:lastModifiedBy/>
  <dcterms:modified xsi:type="dcterms:W3CDTF">2025-05-11T20:26:55Z</dcterms:modified>
  <cp:revision>255</cp:revision>
  <dc:subject/>
  <dc:title>Admission Hemoglobin and Sodium Values are Important Factors Associated with Good Outcome After Acute Ischemic Stroke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0x0101008033BF94DF75694FACA1316634A2D3AF</vt:lpwstr>
  </property>
  <property fmtid="{D5CDD505-2E9C-101B-9397-08002B2CF9AE}" pid="3" name="MediaServiceImageTags">
    <vt:lpwstr/>
  </property>
  <property fmtid="{D5CDD505-2E9C-101B-9397-08002B2CF9AE}" pid="4" name="PresentationFormat">
    <vt:lpwstr>Custom</vt:lpwstr>
  </property>
  <property fmtid="{D5CDD505-2E9C-101B-9397-08002B2CF9AE}" pid="5" name="Slides">
    <vt:i4>1</vt:i4>
  </property>
  <property fmtid="{D5CDD505-2E9C-101B-9397-08002B2CF9AE}" pid="6" name="_NewReviewCycle">
    <vt:lpwstr/>
  </property>
</Properties>
</file>