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6"/>
  </p:notesMasterIdLst>
  <p:sldIdLst>
    <p:sldId id="321"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BCC"/>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95810"/>
  </p:normalViewPr>
  <p:slideViewPr>
    <p:cSldViewPr snapToGrid="0" showGuides="1">
      <p:cViewPr varScale="1">
        <p:scale>
          <a:sx n="195" d="100"/>
          <a:sy n="195" d="100"/>
        </p:scale>
        <p:origin x="672" y="162"/>
      </p:cViewPr>
      <p:guideLst>
        <p:guide pos="576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6" d="100"/>
          <a:sy n="96" d="100"/>
        </p:scale>
        <p:origin x="24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DD4CF-C917-4D69-9374-6EFF2E9F78C3}" type="datetimeFigureOut">
              <a:rPr lang="de-DE" smtClean="0"/>
              <a:t>19.05.2023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3C7B-F938-4CE9-A268-32817172635B}" type="slidenum">
              <a:rPr lang="de-DE" smtClean="0"/>
              <a:t>‹#›</a:t>
            </a:fld>
            <a:endParaRPr lang="de-DE"/>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Visual abstract templa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50612" y="208245"/>
            <a:ext cx="7991475" cy="425450"/>
          </a:xfrm>
          <a:ln w="25400">
            <a:noFill/>
          </a:ln>
        </p:spPr>
        <p:txBody>
          <a:bodyPr tIns="90000" bIns="90000" anchor="ctr" anchorCtr="0">
            <a:noAutofit/>
          </a:bodyPr>
          <a:lstStyle>
            <a:lvl1pPr algn="ctr">
              <a:lnSpc>
                <a:spcPct val="100000"/>
              </a:lnSpc>
              <a:defRPr sz="1800" b="1">
                <a:solidFill>
                  <a:schemeClr val="tx2"/>
                </a:solidFill>
              </a:defRPr>
            </a:lvl1pPr>
          </a:lstStyle>
          <a:p>
            <a:r>
              <a:rPr lang="en-US" dirty="0"/>
              <a:t>Your take-home message goes here</a:t>
            </a:r>
            <a:endParaRPr lang="de-DE" dirty="0"/>
          </a:p>
        </p:txBody>
      </p:sp>
      <p:sp>
        <p:nvSpPr>
          <p:cNvPr id="3" name="Content Placeholder 2">
            <a:extLst>
              <a:ext uri="{FF2B5EF4-FFF2-40B4-BE49-F238E27FC236}">
                <a16:creationId xmlns:a16="http://schemas.microsoft.com/office/drawing/2014/main" id="{AD17B623-3139-436F-96BB-B47DF6B7AEFE}"/>
              </a:ext>
            </a:extLst>
          </p:cNvPr>
          <p:cNvSpPr>
            <a:spLocks noGrp="1"/>
          </p:cNvSpPr>
          <p:nvPr>
            <p:ph sz="quarter" idx="19" hasCustomPrompt="1"/>
          </p:nvPr>
        </p:nvSpPr>
        <p:spPr>
          <a:xfrm>
            <a:off x="555622" y="751562"/>
            <a:ext cx="2520000" cy="3493471"/>
          </a:xfrm>
          <a:ln w="25400">
            <a:solidFill>
              <a:srgbClr val="C00000"/>
            </a:solidFill>
          </a:ln>
        </p:spPr>
        <p:txBody>
          <a:bodyPr tIns="90000" anchor="ctr" anchorCtr="0"/>
          <a:lstStyle>
            <a:lvl1pPr marL="0" indent="0" algn="ctr">
              <a:buNone/>
              <a:defRPr b="1">
                <a:solidFill>
                  <a:srgbClr val="53565A"/>
                </a:solidFill>
              </a:defRPr>
            </a:lvl1pPr>
            <a:lvl2pPr>
              <a:defRPr>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Context</a:t>
            </a:r>
          </a:p>
        </p:txBody>
      </p:sp>
      <p:sp>
        <p:nvSpPr>
          <p:cNvPr id="11" name="Content Placeholder 2">
            <a:extLst>
              <a:ext uri="{FF2B5EF4-FFF2-40B4-BE49-F238E27FC236}">
                <a16:creationId xmlns:a16="http://schemas.microsoft.com/office/drawing/2014/main" id="{25FD13EE-6430-4F74-B69B-F24DDB1744D1}"/>
              </a:ext>
            </a:extLst>
          </p:cNvPr>
          <p:cNvSpPr>
            <a:spLocks noGrp="1"/>
          </p:cNvSpPr>
          <p:nvPr>
            <p:ph sz="quarter" idx="20" hasCustomPrompt="1"/>
          </p:nvPr>
        </p:nvSpPr>
        <p:spPr>
          <a:xfrm>
            <a:off x="3309495" y="751562"/>
            <a:ext cx="2520000" cy="3493471"/>
          </a:xfrm>
          <a:noFill/>
          <a:ln w="25400">
            <a:solidFill>
              <a:srgbClr val="C00000"/>
            </a:solidFill>
          </a:ln>
        </p:spPr>
        <p:txBody>
          <a:bodyPr tIns="90000" bIns="90000" anchor="ctr" anchorCtr="0"/>
          <a:lstStyle>
            <a:lvl1pPr marL="0" indent="0" algn="ctr">
              <a:buNone/>
              <a:defRPr b="1">
                <a:solidFill>
                  <a:srgbClr val="53565A"/>
                </a:solidFill>
              </a:defRPr>
            </a:lvl1pPr>
            <a:lvl2pPr>
              <a:defRPr>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Methods</a:t>
            </a:r>
          </a:p>
        </p:txBody>
      </p:sp>
      <p:sp>
        <p:nvSpPr>
          <p:cNvPr id="12" name="Content Placeholder 2">
            <a:extLst>
              <a:ext uri="{FF2B5EF4-FFF2-40B4-BE49-F238E27FC236}">
                <a16:creationId xmlns:a16="http://schemas.microsoft.com/office/drawing/2014/main" id="{91D258DD-50E3-4859-BF2A-4005F741AF26}"/>
              </a:ext>
            </a:extLst>
          </p:cNvPr>
          <p:cNvSpPr>
            <a:spLocks noGrp="1"/>
          </p:cNvSpPr>
          <p:nvPr>
            <p:ph sz="quarter" idx="21" hasCustomPrompt="1"/>
          </p:nvPr>
        </p:nvSpPr>
        <p:spPr>
          <a:xfrm>
            <a:off x="6027097" y="751562"/>
            <a:ext cx="2520000" cy="3493471"/>
          </a:xfrm>
          <a:ln w="25400">
            <a:solidFill>
              <a:srgbClr val="C00000"/>
            </a:solidFill>
          </a:ln>
        </p:spPr>
        <p:txBody>
          <a:bodyPr tIns="90000" bIns="90000" anchor="ctr" anchorCtr="0"/>
          <a:lstStyle>
            <a:lvl1pPr marL="0" indent="0" algn="ctr">
              <a:buNone/>
              <a:defRPr b="1">
                <a:solidFill>
                  <a:srgbClr val="53565A"/>
                </a:solidFill>
              </a:defRPr>
            </a:lvl1pPr>
            <a:lvl2pPr>
              <a:defRPr>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Conclusion</a:t>
            </a:r>
          </a:p>
        </p:txBody>
      </p:sp>
      <p:sp>
        <p:nvSpPr>
          <p:cNvPr id="4" name="Text Placeholder 3">
            <a:extLst>
              <a:ext uri="{FF2B5EF4-FFF2-40B4-BE49-F238E27FC236}">
                <a16:creationId xmlns:a16="http://schemas.microsoft.com/office/drawing/2014/main" id="{B82DDFE7-62B7-4B1E-B2BA-E7EC41335B82}"/>
              </a:ext>
            </a:extLst>
          </p:cNvPr>
          <p:cNvSpPr>
            <a:spLocks noGrp="1"/>
          </p:cNvSpPr>
          <p:nvPr>
            <p:ph type="body" sz="quarter" idx="24"/>
          </p:nvPr>
        </p:nvSpPr>
        <p:spPr>
          <a:xfrm>
            <a:off x="551145" y="4377349"/>
            <a:ext cx="2524477" cy="557906"/>
          </a:xfrm>
          <a:ln>
            <a:solidFill>
              <a:srgbClr val="C00000"/>
            </a:solidFill>
          </a:ln>
        </p:spPr>
        <p:txBody>
          <a:bodyPr anchor="ctr" anchorCtr="0">
            <a:noAutofit/>
          </a:bodyPr>
          <a:lstStyle>
            <a:lvl1pPr marL="0" indent="0" algn="ctr">
              <a:buNone/>
              <a:defRPr lang="en-US" sz="1200" kern="1200" dirty="0" smtClean="0">
                <a:solidFill>
                  <a:schemeClr val="tx1">
                    <a:tint val="75000"/>
                  </a:schemeClr>
                </a:solidFill>
                <a:latin typeface="+mn-lt"/>
                <a:ea typeface="+mn-ea"/>
                <a:cs typeface="+mn-cs"/>
              </a:defRPr>
            </a:lvl1pPr>
            <a:lvl2pPr>
              <a:defRPr lang="en-US" sz="1100" kern="1200" dirty="0" smtClean="0">
                <a:solidFill>
                  <a:schemeClr val="tx1">
                    <a:tint val="75000"/>
                  </a:schemeClr>
                </a:solidFill>
                <a:latin typeface="+mn-lt"/>
                <a:ea typeface="+mn-ea"/>
                <a:cs typeface="+mn-cs"/>
              </a:defRPr>
            </a:lvl2pPr>
            <a:lvl3pPr>
              <a:defRPr lang="en-US" sz="1100" kern="1200" dirty="0" smtClean="0">
                <a:solidFill>
                  <a:schemeClr val="tx1">
                    <a:tint val="75000"/>
                  </a:schemeClr>
                </a:solidFill>
                <a:latin typeface="+mn-lt"/>
                <a:ea typeface="+mn-ea"/>
                <a:cs typeface="+mn-cs"/>
              </a:defRPr>
            </a:lvl3pPr>
            <a:lvl4pPr>
              <a:defRPr lang="en-US" sz="1100" kern="1200" dirty="0" smtClean="0">
                <a:solidFill>
                  <a:schemeClr val="tx1">
                    <a:tint val="75000"/>
                  </a:schemeClr>
                </a:solidFill>
                <a:latin typeface="+mn-lt"/>
                <a:ea typeface="+mn-ea"/>
                <a:cs typeface="+mn-cs"/>
              </a:defRPr>
            </a:lvl4pPr>
            <a:lvl5pPr>
              <a:defRPr lang="en-GB" sz="1100" kern="1200" dirty="0">
                <a:solidFill>
                  <a:schemeClr val="tx1">
                    <a:tint val="75000"/>
                  </a:schemeClr>
                </a:solidFill>
                <a:latin typeface="+mn-lt"/>
                <a:ea typeface="+mn-ea"/>
                <a:cs typeface="+mn-cs"/>
              </a:defRPr>
            </a:lvl5pPr>
          </a:lstStyle>
          <a:p>
            <a:pPr lvl="0"/>
            <a:endParaRPr lang="en-GB" dirty="0"/>
          </a:p>
        </p:txBody>
      </p:sp>
      <p:sp>
        <p:nvSpPr>
          <p:cNvPr id="26" name="Text Placeholder 3">
            <a:extLst>
              <a:ext uri="{FF2B5EF4-FFF2-40B4-BE49-F238E27FC236}">
                <a16:creationId xmlns:a16="http://schemas.microsoft.com/office/drawing/2014/main" id="{3B96E6FF-F78B-1CA8-C015-98CC7F493B1A}"/>
              </a:ext>
            </a:extLst>
          </p:cNvPr>
          <p:cNvSpPr>
            <a:spLocks noGrp="1"/>
          </p:cNvSpPr>
          <p:nvPr>
            <p:ph type="body" sz="quarter" idx="25"/>
          </p:nvPr>
        </p:nvSpPr>
        <p:spPr>
          <a:xfrm>
            <a:off x="3309495" y="4377349"/>
            <a:ext cx="2524477" cy="557906"/>
          </a:xfrm>
          <a:ln>
            <a:solidFill>
              <a:srgbClr val="C00000"/>
            </a:solidFill>
          </a:ln>
        </p:spPr>
        <p:txBody>
          <a:bodyPr anchor="ctr" anchorCtr="0">
            <a:noAutofit/>
          </a:bodyPr>
          <a:lstStyle>
            <a:lvl1pPr marL="0" indent="0" algn="ctr">
              <a:buNone/>
              <a:defRPr lang="en-US" sz="1200" kern="1200" dirty="0" smtClean="0">
                <a:solidFill>
                  <a:schemeClr val="tx1">
                    <a:tint val="75000"/>
                  </a:schemeClr>
                </a:solidFill>
                <a:latin typeface="+mn-lt"/>
                <a:ea typeface="+mn-ea"/>
                <a:cs typeface="+mn-cs"/>
              </a:defRPr>
            </a:lvl1pPr>
            <a:lvl2pPr>
              <a:defRPr lang="en-US" sz="1100" kern="1200" dirty="0" smtClean="0">
                <a:solidFill>
                  <a:schemeClr val="tx1">
                    <a:tint val="75000"/>
                  </a:schemeClr>
                </a:solidFill>
                <a:latin typeface="+mn-lt"/>
                <a:ea typeface="+mn-ea"/>
                <a:cs typeface="+mn-cs"/>
              </a:defRPr>
            </a:lvl2pPr>
            <a:lvl3pPr>
              <a:defRPr lang="en-US" sz="1100" kern="1200" dirty="0" smtClean="0">
                <a:solidFill>
                  <a:schemeClr val="tx1">
                    <a:tint val="75000"/>
                  </a:schemeClr>
                </a:solidFill>
                <a:latin typeface="+mn-lt"/>
                <a:ea typeface="+mn-ea"/>
                <a:cs typeface="+mn-cs"/>
              </a:defRPr>
            </a:lvl3pPr>
            <a:lvl4pPr>
              <a:defRPr lang="en-US" sz="1100" kern="1200" dirty="0" smtClean="0">
                <a:solidFill>
                  <a:schemeClr val="tx1">
                    <a:tint val="75000"/>
                  </a:schemeClr>
                </a:solidFill>
                <a:latin typeface="+mn-lt"/>
                <a:ea typeface="+mn-ea"/>
                <a:cs typeface="+mn-cs"/>
              </a:defRPr>
            </a:lvl4pPr>
            <a:lvl5pPr>
              <a:defRPr lang="en-GB" sz="1100" kern="1200" dirty="0">
                <a:solidFill>
                  <a:schemeClr val="tx1">
                    <a:tint val="75000"/>
                  </a:schemeClr>
                </a:solidFill>
                <a:latin typeface="+mn-lt"/>
                <a:ea typeface="+mn-ea"/>
                <a:cs typeface="+mn-cs"/>
              </a:defRPr>
            </a:lvl5pPr>
          </a:lstStyle>
          <a:p>
            <a:pPr lvl="0"/>
            <a:endParaRPr lang="en-GB" dirty="0"/>
          </a:p>
        </p:txBody>
      </p:sp>
      <p:sp>
        <p:nvSpPr>
          <p:cNvPr id="27" name="Text Placeholder 3">
            <a:extLst>
              <a:ext uri="{FF2B5EF4-FFF2-40B4-BE49-F238E27FC236}">
                <a16:creationId xmlns:a16="http://schemas.microsoft.com/office/drawing/2014/main" id="{D34E1BF4-4426-B6D9-F549-057ED673A6E3}"/>
              </a:ext>
            </a:extLst>
          </p:cNvPr>
          <p:cNvSpPr>
            <a:spLocks noGrp="1"/>
          </p:cNvSpPr>
          <p:nvPr>
            <p:ph type="body" sz="quarter" idx="26"/>
          </p:nvPr>
        </p:nvSpPr>
        <p:spPr>
          <a:xfrm>
            <a:off x="6017610" y="4362900"/>
            <a:ext cx="2524477" cy="557906"/>
          </a:xfrm>
          <a:ln>
            <a:solidFill>
              <a:srgbClr val="C00000"/>
            </a:solidFill>
          </a:ln>
        </p:spPr>
        <p:txBody>
          <a:bodyPr anchor="ctr" anchorCtr="0">
            <a:noAutofit/>
          </a:bodyPr>
          <a:lstStyle>
            <a:lvl1pPr marL="0" indent="0" algn="ctr">
              <a:buNone/>
              <a:defRPr lang="en-US" sz="1200" kern="1200" dirty="0" smtClean="0">
                <a:solidFill>
                  <a:schemeClr val="tx1">
                    <a:tint val="75000"/>
                  </a:schemeClr>
                </a:solidFill>
                <a:latin typeface="+mn-lt"/>
                <a:ea typeface="+mn-ea"/>
                <a:cs typeface="+mn-cs"/>
              </a:defRPr>
            </a:lvl1pPr>
            <a:lvl2pPr>
              <a:defRPr lang="en-US" sz="1100" kern="1200" dirty="0" smtClean="0">
                <a:solidFill>
                  <a:schemeClr val="tx1">
                    <a:tint val="75000"/>
                  </a:schemeClr>
                </a:solidFill>
                <a:latin typeface="+mn-lt"/>
                <a:ea typeface="+mn-ea"/>
                <a:cs typeface="+mn-cs"/>
              </a:defRPr>
            </a:lvl2pPr>
            <a:lvl3pPr>
              <a:defRPr lang="en-US" sz="1100" kern="1200" dirty="0" smtClean="0">
                <a:solidFill>
                  <a:schemeClr val="tx1">
                    <a:tint val="75000"/>
                  </a:schemeClr>
                </a:solidFill>
                <a:latin typeface="+mn-lt"/>
                <a:ea typeface="+mn-ea"/>
                <a:cs typeface="+mn-cs"/>
              </a:defRPr>
            </a:lvl3pPr>
            <a:lvl4pPr>
              <a:defRPr lang="en-US" sz="1100" kern="1200" dirty="0" smtClean="0">
                <a:solidFill>
                  <a:schemeClr val="tx1">
                    <a:tint val="75000"/>
                  </a:schemeClr>
                </a:solidFill>
                <a:latin typeface="+mn-lt"/>
                <a:ea typeface="+mn-ea"/>
                <a:cs typeface="+mn-cs"/>
              </a:defRPr>
            </a:lvl4pPr>
            <a:lvl5pPr>
              <a:defRPr lang="en-GB" sz="1100" kern="1200" dirty="0">
                <a:solidFill>
                  <a:schemeClr val="tx1">
                    <a:tint val="75000"/>
                  </a:schemeClr>
                </a:solidFill>
                <a:latin typeface="+mn-lt"/>
                <a:ea typeface="+mn-ea"/>
                <a:cs typeface="+mn-cs"/>
              </a:defRPr>
            </a:lvl5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576000" y="440861"/>
            <a:ext cx="7991738" cy="462759"/>
          </a:xfrm>
          <a:prstGeom prst="rect">
            <a:avLst/>
          </a:prstGeom>
        </p:spPr>
        <p:txBody>
          <a:bodyPr vert="horz" lIns="91440" tIns="0" rIns="91440" bIns="0" rtlCol="0" anchor="ctr" anchorCtr="0">
            <a:noAutofit/>
          </a:bodyPr>
          <a:lstStyle/>
          <a:p>
            <a:r>
              <a:rPr lang="en-US" dirty="0"/>
              <a:t>Click to edit Master title style</a:t>
            </a:r>
            <a:endParaRPr lang="de-DE" dirty="0"/>
          </a:p>
        </p:txBody>
      </p:sp>
      <p:sp>
        <p:nvSpPr>
          <p:cNvPr id="11" name="Text Placeholder 2"/>
          <p:cNvSpPr>
            <a:spLocks noGrp="1"/>
          </p:cNvSpPr>
          <p:nvPr>
            <p:ph type="body" idx="1"/>
          </p:nvPr>
        </p:nvSpPr>
        <p:spPr>
          <a:xfrm>
            <a:off x="576000" y="1076659"/>
            <a:ext cx="7991738" cy="3425729"/>
          </a:xfrm>
          <a:prstGeom prst="rect">
            <a:avLst/>
          </a:prstGeom>
        </p:spPr>
        <p:txBody>
          <a:bodyPr vert="horz" lIns="91440" tIns="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734" r:id="rId1"/>
  </p:sldLayoutIdLst>
  <p:hf hdr="0" ftr="0" dt="0"/>
  <p:txStyles>
    <p:titleStyle>
      <a:lvl1pPr algn="l" defTabSz="685800" rtl="0" eaLnBrk="1" latinLnBrk="0" hangingPunct="1">
        <a:lnSpc>
          <a:spcPct val="100000"/>
        </a:lnSpc>
        <a:spcBef>
          <a:spcPct val="0"/>
        </a:spcBef>
        <a:buNone/>
        <a:defRPr sz="2800" kern="1200">
          <a:solidFill>
            <a:schemeClr val="tx1"/>
          </a:solidFill>
          <a:latin typeface="+mj-lt"/>
          <a:ea typeface="+mj-ea"/>
          <a:cs typeface="+mj-cs"/>
        </a:defRPr>
      </a:lvl1pPr>
    </p:titleStyle>
    <p:bodyStyle>
      <a:lvl1pPr marL="266700" indent="-2667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C1575-5525-4A8D-BB00-0E4AFB2F8815}"/>
              </a:ext>
            </a:extLst>
          </p:cNvPr>
          <p:cNvSpPr>
            <a:spLocks noGrp="1"/>
          </p:cNvSpPr>
          <p:nvPr>
            <p:ph type="title"/>
          </p:nvPr>
        </p:nvSpPr>
        <p:spPr>
          <a:xfrm>
            <a:off x="551145" y="391932"/>
            <a:ext cx="7991475" cy="425450"/>
          </a:xfrm>
        </p:spPr>
        <p:txBody>
          <a:bodyPr/>
          <a:lstStyle/>
          <a:p>
            <a:r>
              <a:rPr lang="en-US" dirty="0"/>
              <a:t>From 2008 to 2019, overall trends in preventive services among US adults with diabetes were stable with the exception of an increase in the receipt of influenza vaccines. Trends in subgroups were heterogenous.</a:t>
            </a:r>
            <a:endParaRPr lang="en-GB" dirty="0"/>
          </a:p>
        </p:txBody>
      </p:sp>
      <p:pic>
        <p:nvPicPr>
          <p:cNvPr id="7" name="Picture 6" descr="Graphical user interface, application&#10;&#10;Description automatically generated">
            <a:extLst>
              <a:ext uri="{FF2B5EF4-FFF2-40B4-BE49-F238E27FC236}">
                <a16:creationId xmlns:a16="http://schemas.microsoft.com/office/drawing/2014/main" id="{96E7BCE9-6A17-7B31-0BBA-35A7264735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7" y="1383824"/>
            <a:ext cx="4389120" cy="2633472"/>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D92C24C7-E6BE-90CB-4DC3-AF58FB386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6229" y="1320257"/>
            <a:ext cx="4389120" cy="2633472"/>
          </a:xfrm>
          <a:prstGeom prst="rect">
            <a:avLst/>
          </a:prstGeom>
        </p:spPr>
      </p:pic>
    </p:spTree>
    <p:extLst>
      <p:ext uri="{BB962C8B-B14F-4D97-AF65-F5344CB8AC3E}">
        <p14:creationId xmlns:p14="http://schemas.microsoft.com/office/powerpoint/2010/main" val="24090728"/>
      </p:ext>
    </p:extLst>
  </p:cSld>
  <p:clrMapOvr>
    <a:masterClrMapping/>
  </p:clrMapOvr>
</p:sld>
</file>

<file path=ppt/theme/theme1.xml><?xml version="1.0" encoding="utf-8"?>
<a:theme xmlns:a="http://schemas.openxmlformats.org/drawingml/2006/main" name="Elsevier">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3F462C81B4CA4089CDB375C6F04451" ma:contentTypeVersion="13" ma:contentTypeDescription="Create a new document." ma:contentTypeScope="" ma:versionID="4eee17a48324ef3a8839ded83eb7de38">
  <xsd:schema xmlns:xsd="http://www.w3.org/2001/XMLSchema" xmlns:xs="http://www.w3.org/2001/XMLSchema" xmlns:p="http://schemas.microsoft.com/office/2006/metadata/properties" xmlns:ns3="bcd1ee4d-0a03-4459-8227-1729d7e061bd" xmlns:ns4="69a629a4-d0d4-49a2-bb4f-4472faa1e085" targetNamespace="http://schemas.microsoft.com/office/2006/metadata/properties" ma:root="true" ma:fieldsID="e7a6086a60396f1d785e83d39353bd74" ns3:_="" ns4:_="">
    <xsd:import namespace="bcd1ee4d-0a03-4459-8227-1729d7e061bd"/>
    <xsd:import namespace="69a629a4-d0d4-49a2-bb4f-4472faa1e08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d1ee4d-0a03-4459-8227-1729d7e06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9a629a4-d0d4-49a2-bb4f-4472faa1e08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2590EA-0C5B-4498-8275-4BA46B0A58E2}">
  <ds:schemaRefs>
    <ds:schemaRef ds:uri="http://schemas.microsoft.com/sharepoint/v3/contenttype/forms"/>
  </ds:schemaRefs>
</ds:datastoreItem>
</file>

<file path=customXml/itemProps2.xml><?xml version="1.0" encoding="utf-8"?>
<ds:datastoreItem xmlns:ds="http://schemas.openxmlformats.org/officeDocument/2006/customXml" ds:itemID="{D452E5B6-66F6-4CFC-8201-64FEC47FE6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d1ee4d-0a03-4459-8227-1729d7e061bd"/>
    <ds:schemaRef ds:uri="69a629a4-d0d4-49a2-bb4f-4472faa1e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7137FC-9D71-44E6-A5E9-F8E9B717AA1D}">
  <ds:schemaRefs>
    <ds:schemaRef ds:uri="http://purl.org/dc/elements/1.1/"/>
    <ds:schemaRef ds:uri="http://schemas.microsoft.com/office/2006/metadata/properties"/>
    <ds:schemaRef ds:uri="bcd1ee4d-0a03-4459-8227-1729d7e061bd"/>
    <ds:schemaRef ds:uri="69a629a4-d0d4-49a2-bb4f-4472faa1e08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ELS_ppt-presentation_Arial 16_9 new colorscheme</Template>
  <TotalTime>0</TotalTime>
  <Words>36</Words>
  <Application>Microsoft Office PowerPoint</Application>
  <PresentationFormat>On-screen Show (16:9)</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Elsevier</vt:lpstr>
      <vt:lpstr>From 2008 to 2019, overall trends in preventive services among US adults with diabetes were stable with the exception of an increase in the receipt of influenza vaccines. Trends in subgroups were heterogenous.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2018-07-23T12:36:44Z</cp:lastPrinted>
  <dcterms:created xsi:type="dcterms:W3CDTF">2018-05-29T20:11:58Z</dcterms:created>
  <dcterms:modified xsi:type="dcterms:W3CDTF">2023-05-19T16:08:39Z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2021-03-25T14:17:05Z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bf2387a5-b0f2-4910-8ffa-977b1bf672cb</vt:lpwstr>
  </property>
  <property fmtid="{D5CDD505-2E9C-101B-9397-08002B2CF9AE}" pid="8" name="MSIP_Label_549ac42a-3eb4-4074-b885-aea26bd6241e_ContentBits">
    <vt:lpwstr>0</vt:lpwstr>
  </property>
  <property fmtid="{D5CDD505-2E9C-101B-9397-08002B2CF9AE}" pid="9" name="ContentTypeId">
    <vt:lpwstr>0x010100103F462C81B4CA4089CDB375C6F04451</vt:lpwstr>
  </property>
  <property fmtid="{D5CDD505-2E9C-101B-9397-08002B2CF9AE}" pid="10" name="MSIP_Label_7b94a7b8-f06c-4dfe-bdcc-9b548fd58c31_Enabled">
    <vt:lpwstr>true</vt:lpwstr>
  </property>
  <property fmtid="{D5CDD505-2E9C-101B-9397-08002B2CF9AE}" pid="11" name="MSIP_Label_7b94a7b8-f06c-4dfe-bdcc-9b548fd58c31_SetDate">
    <vt:lpwstr>2023-05-19T16:08:30Z</vt:lpwstr>
  </property>
  <property fmtid="{D5CDD505-2E9C-101B-9397-08002B2CF9AE}" pid="12" name="MSIP_Label_7b94a7b8-f06c-4dfe-bdcc-9b548fd58c31_Method">
    <vt:lpwstr>Privileged</vt:lpwstr>
  </property>
  <property fmtid="{D5CDD505-2E9C-101B-9397-08002B2CF9AE}" pid="13" name="MSIP_Label_7b94a7b8-f06c-4dfe-bdcc-9b548fd58c31_Name">
    <vt:lpwstr>7b94a7b8-f06c-4dfe-bdcc-9b548fd58c31</vt:lpwstr>
  </property>
  <property fmtid="{D5CDD505-2E9C-101B-9397-08002B2CF9AE}" pid="14" name="MSIP_Label_7b94a7b8-f06c-4dfe-bdcc-9b548fd58c31_SiteId">
    <vt:lpwstr>9ce70869-60db-44fd-abe8-d2767077fc8f</vt:lpwstr>
  </property>
  <property fmtid="{D5CDD505-2E9C-101B-9397-08002B2CF9AE}" pid="15" name="MSIP_Label_7b94a7b8-f06c-4dfe-bdcc-9b548fd58c31_ActionId">
    <vt:lpwstr>c76589cb-2c22-4e1a-9a2a-1b23ece84dd1</vt:lpwstr>
  </property>
  <property fmtid="{D5CDD505-2E9C-101B-9397-08002B2CF9AE}" pid="16" name="MSIP_Label_7b94a7b8-f06c-4dfe-bdcc-9b548fd58c31_ContentBits">
    <vt:lpwstr>0</vt:lpwstr>
  </property>
</Properties>
</file>