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69" r:id="rId4"/>
    <p:sldId id="261" r:id="rId5"/>
    <p:sldId id="257" r:id="rId6"/>
    <p:sldId id="259" r:id="rId7"/>
    <p:sldId id="267" r:id="rId8"/>
    <p:sldId id="268" r:id="rId9"/>
    <p:sldId id="260" r:id="rId10"/>
    <p:sldId id="262" r:id="rId11"/>
    <p:sldId id="272" r:id="rId12"/>
    <p:sldId id="263" r:id="rId13"/>
    <p:sldId id="264" r:id="rId14"/>
    <p:sldId id="265" r:id="rId15"/>
    <p:sldId id="270" r:id="rId16"/>
    <p:sldId id="266" r:id="rId17"/>
    <p:sldId id="271" r:id="rId18"/>
  </p:sldIdLst>
  <p:sldSz cx="9144000" cy="5143500" type="screen16x9"/>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18ED1-AB78-4B83-B320-AB1AFFF08376}" v="23" dt="2023-12-10T20:51:3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tys" userId="8b560aeb39dfb63e" providerId="LiveId" clId="{CB618ED1-AB78-4B83-B320-AB1AFFF08376}"/>
    <pc:docChg chg="undo custSel addSld modSld sldOrd">
      <pc:chgData name="Jacob Stys" userId="8b560aeb39dfb63e" providerId="LiveId" clId="{CB618ED1-AB78-4B83-B320-AB1AFFF08376}" dt="2023-12-10T20:52:29.206" v="6295" actId="20577"/>
      <pc:docMkLst>
        <pc:docMk/>
      </pc:docMkLst>
      <pc:sldChg chg="delSp mod">
        <pc:chgData name="Jacob Stys" userId="8b560aeb39dfb63e" providerId="LiveId" clId="{CB618ED1-AB78-4B83-B320-AB1AFFF08376}" dt="2023-11-22T16:14:41.455" v="895" actId="478"/>
        <pc:sldMkLst>
          <pc:docMk/>
          <pc:sldMk cId="0" sldId="256"/>
        </pc:sldMkLst>
        <pc:picChg chg="del">
          <ac:chgData name="Jacob Stys" userId="8b560aeb39dfb63e" providerId="LiveId" clId="{CB618ED1-AB78-4B83-B320-AB1AFFF08376}" dt="2023-11-22T16:14:41.455" v="895" actId="478"/>
          <ac:picMkLst>
            <pc:docMk/>
            <pc:sldMk cId="0" sldId="256"/>
            <ac:picMk id="66" creationId="{00000000-0000-0000-0000-000000000000}"/>
          </ac:picMkLst>
        </pc:picChg>
      </pc:sldChg>
      <pc:sldChg chg="modSp mod ord">
        <pc:chgData name="Jacob Stys" userId="8b560aeb39dfb63e" providerId="LiveId" clId="{CB618ED1-AB78-4B83-B320-AB1AFFF08376}" dt="2023-11-25T00:25:21.181" v="2320"/>
        <pc:sldMkLst>
          <pc:docMk/>
          <pc:sldMk cId="0" sldId="257"/>
        </pc:sldMkLst>
        <pc:spChg chg="mod">
          <ac:chgData name="Jacob Stys" userId="8b560aeb39dfb63e" providerId="LiveId" clId="{CB618ED1-AB78-4B83-B320-AB1AFFF08376}" dt="2023-11-22T16:14:59.646" v="903" actId="313"/>
          <ac:spMkLst>
            <pc:docMk/>
            <pc:sldMk cId="0" sldId="257"/>
            <ac:spMk id="72" creationId="{00000000-0000-0000-0000-000000000000}"/>
          </ac:spMkLst>
        </pc:spChg>
        <pc:picChg chg="mod">
          <ac:chgData name="Jacob Stys" userId="8b560aeb39dfb63e" providerId="LiveId" clId="{CB618ED1-AB78-4B83-B320-AB1AFFF08376}" dt="2023-11-22T16:15:12.408" v="904" actId="1076"/>
          <ac:picMkLst>
            <pc:docMk/>
            <pc:sldMk cId="0" sldId="257"/>
            <ac:picMk id="73" creationId="{00000000-0000-0000-0000-000000000000}"/>
          </ac:picMkLst>
        </pc:picChg>
      </pc:sldChg>
      <pc:sldChg chg="addSp delSp modSp mod">
        <pc:chgData name="Jacob Stys" userId="8b560aeb39dfb63e" providerId="LiveId" clId="{CB618ED1-AB78-4B83-B320-AB1AFFF08376}" dt="2023-12-10T20:44:11.841" v="6174" actId="20577"/>
        <pc:sldMkLst>
          <pc:docMk/>
          <pc:sldMk cId="0" sldId="258"/>
        </pc:sldMkLst>
        <pc:spChg chg="mod">
          <ac:chgData name="Jacob Stys" userId="8b560aeb39dfb63e" providerId="LiveId" clId="{CB618ED1-AB78-4B83-B320-AB1AFFF08376}" dt="2023-11-25T00:52:40.139" v="2512" actId="20577"/>
          <ac:spMkLst>
            <pc:docMk/>
            <pc:sldMk cId="0" sldId="258"/>
            <ac:spMk id="78" creationId="{00000000-0000-0000-0000-000000000000}"/>
          </ac:spMkLst>
        </pc:spChg>
        <pc:spChg chg="mod">
          <ac:chgData name="Jacob Stys" userId="8b560aeb39dfb63e" providerId="LiveId" clId="{CB618ED1-AB78-4B83-B320-AB1AFFF08376}" dt="2023-12-10T20:44:11.841" v="6174" actId="20577"/>
          <ac:spMkLst>
            <pc:docMk/>
            <pc:sldMk cId="0" sldId="258"/>
            <ac:spMk id="79" creationId="{00000000-0000-0000-0000-000000000000}"/>
          </ac:spMkLst>
        </pc:spChg>
        <pc:picChg chg="del">
          <ac:chgData name="Jacob Stys" userId="8b560aeb39dfb63e" providerId="LiveId" clId="{CB618ED1-AB78-4B83-B320-AB1AFFF08376}" dt="2023-11-22T16:13:59.985" v="889" actId="478"/>
          <ac:picMkLst>
            <pc:docMk/>
            <pc:sldMk cId="0" sldId="258"/>
            <ac:picMk id="80" creationId="{00000000-0000-0000-0000-000000000000}"/>
          </ac:picMkLst>
        </pc:picChg>
        <pc:picChg chg="add mod">
          <ac:chgData name="Jacob Stys" userId="8b560aeb39dfb63e" providerId="LiveId" clId="{CB618ED1-AB78-4B83-B320-AB1AFFF08376}" dt="2023-11-22T16:14:32.497" v="894" actId="1076"/>
          <ac:picMkLst>
            <pc:docMk/>
            <pc:sldMk cId="0" sldId="258"/>
            <ac:picMk id="1026" creationId="{4B560CAF-0EFA-145F-A11B-79C36154776A}"/>
          </ac:picMkLst>
        </pc:picChg>
      </pc:sldChg>
      <pc:sldChg chg="addSp delSp modSp mod">
        <pc:chgData name="Jacob Stys" userId="8b560aeb39dfb63e" providerId="LiveId" clId="{CB618ED1-AB78-4B83-B320-AB1AFFF08376}" dt="2023-11-24T19:33:18.029" v="1469" actId="20577"/>
        <pc:sldMkLst>
          <pc:docMk/>
          <pc:sldMk cId="0" sldId="259"/>
        </pc:sldMkLst>
        <pc:spChg chg="mod">
          <ac:chgData name="Jacob Stys" userId="8b560aeb39dfb63e" providerId="LiveId" clId="{CB618ED1-AB78-4B83-B320-AB1AFFF08376}" dt="2023-11-24T19:33:18.029" v="1469" actId="20577"/>
          <ac:spMkLst>
            <pc:docMk/>
            <pc:sldMk cId="0" sldId="259"/>
            <ac:spMk id="86" creationId="{00000000-0000-0000-0000-000000000000}"/>
          </ac:spMkLst>
        </pc:spChg>
        <pc:picChg chg="add mod">
          <ac:chgData name="Jacob Stys" userId="8b560aeb39dfb63e" providerId="LiveId" clId="{CB618ED1-AB78-4B83-B320-AB1AFFF08376}" dt="2023-11-22T17:53:38.812" v="942" actId="14100"/>
          <ac:picMkLst>
            <pc:docMk/>
            <pc:sldMk cId="0" sldId="259"/>
            <ac:picMk id="3" creationId="{F76D7387-CAD8-147A-F690-0F244178CB68}"/>
          </ac:picMkLst>
        </pc:picChg>
        <pc:picChg chg="del mod">
          <ac:chgData name="Jacob Stys" userId="8b560aeb39dfb63e" providerId="LiveId" clId="{CB618ED1-AB78-4B83-B320-AB1AFFF08376}" dt="2023-11-22T16:03:37.451" v="90" actId="478"/>
          <ac:picMkLst>
            <pc:docMk/>
            <pc:sldMk cId="0" sldId="259"/>
            <ac:picMk id="87" creationId="{00000000-0000-0000-0000-000000000000}"/>
          </ac:picMkLst>
        </pc:picChg>
      </pc:sldChg>
      <pc:sldChg chg="addSp delSp modSp mod">
        <pc:chgData name="Jacob Stys" userId="8b560aeb39dfb63e" providerId="LiveId" clId="{CB618ED1-AB78-4B83-B320-AB1AFFF08376}" dt="2023-11-27T01:20:43.053" v="3895" actId="14100"/>
        <pc:sldMkLst>
          <pc:docMk/>
          <pc:sldMk cId="0" sldId="260"/>
        </pc:sldMkLst>
        <pc:spChg chg="mod">
          <ac:chgData name="Jacob Stys" userId="8b560aeb39dfb63e" providerId="LiveId" clId="{CB618ED1-AB78-4B83-B320-AB1AFFF08376}" dt="2023-11-27T01:18:38.747" v="3892" actId="20577"/>
          <ac:spMkLst>
            <pc:docMk/>
            <pc:sldMk cId="0" sldId="260"/>
            <ac:spMk id="93" creationId="{00000000-0000-0000-0000-000000000000}"/>
          </ac:spMkLst>
        </pc:spChg>
        <pc:picChg chg="add mod">
          <ac:chgData name="Jacob Stys" userId="8b560aeb39dfb63e" providerId="LiveId" clId="{CB618ED1-AB78-4B83-B320-AB1AFFF08376}" dt="2023-11-27T01:20:43.053" v="3895" actId="14100"/>
          <ac:picMkLst>
            <pc:docMk/>
            <pc:sldMk cId="0" sldId="260"/>
            <ac:picMk id="3" creationId="{20E3E4B8-24E1-BC79-C47B-9A0545B018D6}"/>
          </ac:picMkLst>
        </pc:picChg>
        <pc:picChg chg="del">
          <ac:chgData name="Jacob Stys" userId="8b560aeb39dfb63e" providerId="LiveId" clId="{CB618ED1-AB78-4B83-B320-AB1AFFF08376}" dt="2023-11-24T19:34:09.078" v="1471" actId="478"/>
          <ac:picMkLst>
            <pc:docMk/>
            <pc:sldMk cId="0" sldId="260"/>
            <ac:picMk id="94" creationId="{00000000-0000-0000-0000-000000000000}"/>
          </ac:picMkLst>
        </pc:picChg>
      </pc:sldChg>
      <pc:sldChg chg="modSp mod ord modNotes">
        <pc:chgData name="Jacob Stys" userId="8b560aeb39dfb63e" providerId="LiveId" clId="{CB618ED1-AB78-4B83-B320-AB1AFFF08376}" dt="2023-12-10T20:44:50.501" v="6216" actId="20577"/>
        <pc:sldMkLst>
          <pc:docMk/>
          <pc:sldMk cId="0" sldId="261"/>
        </pc:sldMkLst>
        <pc:spChg chg="mod">
          <ac:chgData name="Jacob Stys" userId="8b560aeb39dfb63e" providerId="LiveId" clId="{CB618ED1-AB78-4B83-B320-AB1AFFF08376}" dt="2023-12-10T20:44:50.501" v="6216" actId="20577"/>
          <ac:spMkLst>
            <pc:docMk/>
            <pc:sldMk cId="0" sldId="261"/>
            <ac:spMk id="100" creationId="{00000000-0000-0000-0000-000000000000}"/>
          </ac:spMkLst>
        </pc:spChg>
      </pc:sldChg>
      <pc:sldChg chg="addSp delSp modSp mod">
        <pc:chgData name="Jacob Stys" userId="8b560aeb39dfb63e" providerId="LiveId" clId="{CB618ED1-AB78-4B83-B320-AB1AFFF08376}" dt="2023-12-05T16:51:47.003" v="6108" actId="20577"/>
        <pc:sldMkLst>
          <pc:docMk/>
          <pc:sldMk cId="0" sldId="262"/>
        </pc:sldMkLst>
        <pc:spChg chg="mod">
          <ac:chgData name="Jacob Stys" userId="8b560aeb39dfb63e" providerId="LiveId" clId="{CB618ED1-AB78-4B83-B320-AB1AFFF08376}" dt="2023-12-05T16:51:47.003" v="6108" actId="20577"/>
          <ac:spMkLst>
            <pc:docMk/>
            <pc:sldMk cId="0" sldId="262"/>
            <ac:spMk id="107" creationId="{00000000-0000-0000-0000-000000000000}"/>
          </ac:spMkLst>
        </pc:spChg>
        <pc:picChg chg="add mod">
          <ac:chgData name="Jacob Stys" userId="8b560aeb39dfb63e" providerId="LiveId" clId="{CB618ED1-AB78-4B83-B320-AB1AFFF08376}" dt="2023-11-27T01:21:39.567" v="3900" actId="1076"/>
          <ac:picMkLst>
            <pc:docMk/>
            <pc:sldMk cId="0" sldId="262"/>
            <ac:picMk id="3" creationId="{DE1CC1F4-FCE4-D7B1-E5EF-4A4CAC6CB6B1}"/>
          </ac:picMkLst>
        </pc:picChg>
        <pc:picChg chg="add mod">
          <ac:chgData name="Jacob Stys" userId="8b560aeb39dfb63e" providerId="LiveId" clId="{CB618ED1-AB78-4B83-B320-AB1AFFF08376}" dt="2023-12-03T22:06:45.792" v="6094" actId="14100"/>
          <ac:picMkLst>
            <pc:docMk/>
            <pc:sldMk cId="0" sldId="262"/>
            <ac:picMk id="4" creationId="{CBADFF7E-0E2B-171E-8953-6474576AAAE4}"/>
          </ac:picMkLst>
        </pc:picChg>
        <pc:picChg chg="add del mod">
          <ac:chgData name="Jacob Stys" userId="8b560aeb39dfb63e" providerId="LiveId" clId="{CB618ED1-AB78-4B83-B320-AB1AFFF08376}" dt="2023-12-03T22:02:57.478" v="6083" actId="478"/>
          <ac:picMkLst>
            <pc:docMk/>
            <pc:sldMk cId="0" sldId="262"/>
            <ac:picMk id="5" creationId="{75773A6A-20C9-B7ED-313A-3C9B829B3245}"/>
          </ac:picMkLst>
        </pc:picChg>
        <pc:picChg chg="del">
          <ac:chgData name="Jacob Stys" userId="8b560aeb39dfb63e" providerId="LiveId" clId="{CB618ED1-AB78-4B83-B320-AB1AFFF08376}" dt="2023-11-24T19:59:15.527" v="2283" actId="478"/>
          <ac:picMkLst>
            <pc:docMk/>
            <pc:sldMk cId="0" sldId="262"/>
            <ac:picMk id="108" creationId="{00000000-0000-0000-0000-000000000000}"/>
          </ac:picMkLst>
        </pc:picChg>
        <pc:picChg chg="del">
          <ac:chgData name="Jacob Stys" userId="8b560aeb39dfb63e" providerId="LiveId" clId="{CB618ED1-AB78-4B83-B320-AB1AFFF08376}" dt="2023-11-24T19:59:17.244" v="2284" actId="478"/>
          <ac:picMkLst>
            <pc:docMk/>
            <pc:sldMk cId="0" sldId="262"/>
            <ac:picMk id="109" creationId="{00000000-0000-0000-0000-000000000000}"/>
          </ac:picMkLst>
        </pc:picChg>
      </pc:sldChg>
      <pc:sldChg chg="addSp delSp modSp mod">
        <pc:chgData name="Jacob Stys" userId="8b560aeb39dfb63e" providerId="LiveId" clId="{CB618ED1-AB78-4B83-B320-AB1AFFF08376}" dt="2023-12-03T22:06:56.824" v="6099" actId="14100"/>
        <pc:sldMkLst>
          <pc:docMk/>
          <pc:sldMk cId="0" sldId="263"/>
        </pc:sldMkLst>
        <pc:spChg chg="mod">
          <ac:chgData name="Jacob Stys" userId="8b560aeb39dfb63e" providerId="LiveId" clId="{CB618ED1-AB78-4B83-B320-AB1AFFF08376}" dt="2023-11-27T01:25:20.351" v="3963" actId="20577"/>
          <ac:spMkLst>
            <pc:docMk/>
            <pc:sldMk cId="0" sldId="263"/>
            <ac:spMk id="115" creationId="{00000000-0000-0000-0000-000000000000}"/>
          </ac:spMkLst>
        </pc:spChg>
        <pc:picChg chg="add mod">
          <ac:chgData name="Jacob Stys" userId="8b560aeb39dfb63e" providerId="LiveId" clId="{CB618ED1-AB78-4B83-B320-AB1AFFF08376}" dt="2023-11-27T01:23:42.670" v="3932" actId="14100"/>
          <ac:picMkLst>
            <pc:docMk/>
            <pc:sldMk cId="0" sldId="263"/>
            <ac:picMk id="3" creationId="{2134DF3B-7D2F-A11A-4235-4526CB494921}"/>
          </ac:picMkLst>
        </pc:picChg>
        <pc:picChg chg="add mod">
          <ac:chgData name="Jacob Stys" userId="8b560aeb39dfb63e" providerId="LiveId" clId="{CB618ED1-AB78-4B83-B320-AB1AFFF08376}" dt="2023-12-03T22:06:56.824" v="6099" actId="14100"/>
          <ac:picMkLst>
            <pc:docMk/>
            <pc:sldMk cId="0" sldId="263"/>
            <ac:picMk id="4" creationId="{0E3139CE-211C-820F-FD8F-0F6836E17B4D}"/>
          </ac:picMkLst>
        </pc:picChg>
        <pc:picChg chg="add del mod">
          <ac:chgData name="Jacob Stys" userId="8b560aeb39dfb63e" providerId="LiveId" clId="{CB618ED1-AB78-4B83-B320-AB1AFFF08376}" dt="2023-12-03T22:02:55.181" v="6082" actId="478"/>
          <ac:picMkLst>
            <pc:docMk/>
            <pc:sldMk cId="0" sldId="263"/>
            <ac:picMk id="5" creationId="{B186E079-EEDF-A3A5-D215-0E40E9AEE84F}"/>
          </ac:picMkLst>
        </pc:picChg>
        <pc:picChg chg="del">
          <ac:chgData name="Jacob Stys" userId="8b560aeb39dfb63e" providerId="LiveId" clId="{CB618ED1-AB78-4B83-B320-AB1AFFF08376}" dt="2023-11-24T19:59:11.103" v="2281" actId="478"/>
          <ac:picMkLst>
            <pc:docMk/>
            <pc:sldMk cId="0" sldId="263"/>
            <ac:picMk id="116" creationId="{00000000-0000-0000-0000-000000000000}"/>
          </ac:picMkLst>
        </pc:picChg>
        <pc:picChg chg="del">
          <ac:chgData name="Jacob Stys" userId="8b560aeb39dfb63e" providerId="LiveId" clId="{CB618ED1-AB78-4B83-B320-AB1AFFF08376}" dt="2023-11-24T19:59:12.842" v="2282" actId="478"/>
          <ac:picMkLst>
            <pc:docMk/>
            <pc:sldMk cId="0" sldId="263"/>
            <ac:picMk id="117" creationId="{00000000-0000-0000-0000-000000000000}"/>
          </ac:picMkLst>
        </pc:picChg>
      </pc:sldChg>
      <pc:sldChg chg="addSp delSp modSp mod">
        <pc:chgData name="Jacob Stys" userId="8b560aeb39dfb63e" providerId="LiveId" clId="{CB618ED1-AB78-4B83-B320-AB1AFFF08376}" dt="2023-11-29T23:44:17.488" v="4894" actId="20577"/>
        <pc:sldMkLst>
          <pc:docMk/>
          <pc:sldMk cId="0" sldId="264"/>
        </pc:sldMkLst>
        <pc:spChg chg="mod">
          <ac:chgData name="Jacob Stys" userId="8b560aeb39dfb63e" providerId="LiveId" clId="{CB618ED1-AB78-4B83-B320-AB1AFFF08376}" dt="2023-11-29T23:44:17.488" v="4894" actId="20577"/>
          <ac:spMkLst>
            <pc:docMk/>
            <pc:sldMk cId="0" sldId="264"/>
            <ac:spMk id="123" creationId="{00000000-0000-0000-0000-000000000000}"/>
          </ac:spMkLst>
        </pc:spChg>
        <pc:picChg chg="add mod">
          <ac:chgData name="Jacob Stys" userId="8b560aeb39dfb63e" providerId="LiveId" clId="{CB618ED1-AB78-4B83-B320-AB1AFFF08376}" dt="2023-11-27T01:26:30.973" v="3968" actId="1076"/>
          <ac:picMkLst>
            <pc:docMk/>
            <pc:sldMk cId="0" sldId="264"/>
            <ac:picMk id="3" creationId="{69244059-AB71-0685-D59B-00974A32866B}"/>
          </ac:picMkLst>
        </pc:picChg>
        <pc:picChg chg="add mod">
          <ac:chgData name="Jacob Stys" userId="8b560aeb39dfb63e" providerId="LiveId" clId="{CB618ED1-AB78-4B83-B320-AB1AFFF08376}" dt="2023-11-27T01:29:57.086" v="4076" actId="1076"/>
          <ac:picMkLst>
            <pc:docMk/>
            <pc:sldMk cId="0" sldId="264"/>
            <ac:picMk id="5" creationId="{3A5D9C1C-1648-D6CC-8787-5819B6142855}"/>
          </ac:picMkLst>
        </pc:picChg>
        <pc:picChg chg="del">
          <ac:chgData name="Jacob Stys" userId="8b560aeb39dfb63e" providerId="LiveId" clId="{CB618ED1-AB78-4B83-B320-AB1AFFF08376}" dt="2023-11-24T19:59:06.148" v="2279" actId="478"/>
          <ac:picMkLst>
            <pc:docMk/>
            <pc:sldMk cId="0" sldId="264"/>
            <ac:picMk id="124" creationId="{00000000-0000-0000-0000-000000000000}"/>
          </ac:picMkLst>
        </pc:picChg>
        <pc:picChg chg="del">
          <ac:chgData name="Jacob Stys" userId="8b560aeb39dfb63e" providerId="LiveId" clId="{CB618ED1-AB78-4B83-B320-AB1AFFF08376}" dt="2023-11-24T19:59:07.867" v="2280" actId="478"/>
          <ac:picMkLst>
            <pc:docMk/>
            <pc:sldMk cId="0" sldId="264"/>
            <ac:picMk id="125" creationId="{00000000-0000-0000-0000-000000000000}"/>
          </ac:picMkLst>
        </pc:picChg>
      </pc:sldChg>
      <pc:sldChg chg="addSp delSp modSp mod">
        <pc:chgData name="Jacob Stys" userId="8b560aeb39dfb63e" providerId="LiveId" clId="{CB618ED1-AB78-4B83-B320-AB1AFFF08376}" dt="2023-12-10T20:52:29.206" v="6295" actId="20577"/>
        <pc:sldMkLst>
          <pc:docMk/>
          <pc:sldMk cId="0" sldId="265"/>
        </pc:sldMkLst>
        <pc:spChg chg="mod">
          <ac:chgData name="Jacob Stys" userId="8b560aeb39dfb63e" providerId="LiveId" clId="{CB618ED1-AB78-4B83-B320-AB1AFFF08376}" dt="2023-11-27T01:33:41.046" v="4275" actId="20577"/>
          <ac:spMkLst>
            <pc:docMk/>
            <pc:sldMk cId="0" sldId="265"/>
            <ac:spMk id="130" creationId="{00000000-0000-0000-0000-000000000000}"/>
          </ac:spMkLst>
        </pc:spChg>
        <pc:spChg chg="mod">
          <ac:chgData name="Jacob Stys" userId="8b560aeb39dfb63e" providerId="LiveId" clId="{CB618ED1-AB78-4B83-B320-AB1AFFF08376}" dt="2023-12-10T20:52:29.206" v="6295" actId="20577"/>
          <ac:spMkLst>
            <pc:docMk/>
            <pc:sldMk cId="0" sldId="265"/>
            <ac:spMk id="131" creationId="{00000000-0000-0000-0000-000000000000}"/>
          </ac:spMkLst>
        </pc:spChg>
        <pc:picChg chg="add mod">
          <ac:chgData name="Jacob Stys" userId="8b560aeb39dfb63e" providerId="LiveId" clId="{CB618ED1-AB78-4B83-B320-AB1AFFF08376}" dt="2023-11-27T01:34:06.649" v="4279" actId="14100"/>
          <ac:picMkLst>
            <pc:docMk/>
            <pc:sldMk cId="0" sldId="265"/>
            <ac:picMk id="3" creationId="{6D8B79BA-226F-9013-460E-652BD45280BC}"/>
          </ac:picMkLst>
        </pc:picChg>
        <pc:picChg chg="del">
          <ac:chgData name="Jacob Stys" userId="8b560aeb39dfb63e" providerId="LiveId" clId="{CB618ED1-AB78-4B83-B320-AB1AFFF08376}" dt="2023-11-24T19:59:02.966" v="2278" actId="478"/>
          <ac:picMkLst>
            <pc:docMk/>
            <pc:sldMk cId="0" sldId="265"/>
            <ac:picMk id="132" creationId="{00000000-0000-0000-0000-000000000000}"/>
          </ac:picMkLst>
        </pc:picChg>
      </pc:sldChg>
      <pc:sldChg chg="modSp mod">
        <pc:chgData name="Jacob Stys" userId="8b560aeb39dfb63e" providerId="LiveId" clId="{CB618ED1-AB78-4B83-B320-AB1AFFF08376}" dt="2023-11-29T00:16:31.435" v="4773" actId="20577"/>
        <pc:sldMkLst>
          <pc:docMk/>
          <pc:sldMk cId="0" sldId="266"/>
        </pc:sldMkLst>
        <pc:spChg chg="mod">
          <ac:chgData name="Jacob Stys" userId="8b560aeb39dfb63e" providerId="LiveId" clId="{CB618ED1-AB78-4B83-B320-AB1AFFF08376}" dt="2023-11-29T00:16:31.435" v="4773" actId="20577"/>
          <ac:spMkLst>
            <pc:docMk/>
            <pc:sldMk cId="0" sldId="266"/>
            <ac:spMk id="138" creationId="{00000000-0000-0000-0000-000000000000}"/>
          </ac:spMkLst>
        </pc:spChg>
      </pc:sldChg>
      <pc:sldChg chg="addSp modSp new mod">
        <pc:chgData name="Jacob Stys" userId="8b560aeb39dfb63e" providerId="LiveId" clId="{CB618ED1-AB78-4B83-B320-AB1AFFF08376}" dt="2023-11-24T19:54:26.870" v="2118" actId="20577"/>
        <pc:sldMkLst>
          <pc:docMk/>
          <pc:sldMk cId="2918541825" sldId="267"/>
        </pc:sldMkLst>
        <pc:spChg chg="mod">
          <ac:chgData name="Jacob Stys" userId="8b560aeb39dfb63e" providerId="LiveId" clId="{CB618ED1-AB78-4B83-B320-AB1AFFF08376}" dt="2023-11-24T19:36:30.691" v="1519" actId="20577"/>
          <ac:spMkLst>
            <pc:docMk/>
            <pc:sldMk cId="2918541825" sldId="267"/>
            <ac:spMk id="2" creationId="{CA462116-B67D-E780-D4DC-27C0632B0EC7}"/>
          </ac:spMkLst>
        </pc:spChg>
        <pc:spChg chg="mod">
          <ac:chgData name="Jacob Stys" userId="8b560aeb39dfb63e" providerId="LiveId" clId="{CB618ED1-AB78-4B83-B320-AB1AFFF08376}" dt="2023-11-24T19:54:26.870" v="2118" actId="20577"/>
          <ac:spMkLst>
            <pc:docMk/>
            <pc:sldMk cId="2918541825" sldId="267"/>
            <ac:spMk id="3" creationId="{032C03C6-DFCA-6149-A7A6-89D836FA3A76}"/>
          </ac:spMkLst>
        </pc:spChg>
        <pc:picChg chg="add mod">
          <ac:chgData name="Jacob Stys" userId="8b560aeb39dfb63e" providerId="LiveId" clId="{CB618ED1-AB78-4B83-B320-AB1AFFF08376}" dt="2023-11-24T19:43:42.472" v="1853" actId="1076"/>
          <ac:picMkLst>
            <pc:docMk/>
            <pc:sldMk cId="2918541825" sldId="267"/>
            <ac:picMk id="5" creationId="{B748369A-AE29-2CD5-6342-A3912B1EDD20}"/>
          </ac:picMkLst>
        </pc:picChg>
        <pc:picChg chg="add mod">
          <ac:chgData name="Jacob Stys" userId="8b560aeb39dfb63e" providerId="LiveId" clId="{CB618ED1-AB78-4B83-B320-AB1AFFF08376}" dt="2023-11-24T19:45:43.156" v="1915" actId="1076"/>
          <ac:picMkLst>
            <pc:docMk/>
            <pc:sldMk cId="2918541825" sldId="267"/>
            <ac:picMk id="7" creationId="{7FECC758-13F0-D36C-A180-DBA2CCCE1132}"/>
          </ac:picMkLst>
        </pc:picChg>
        <pc:picChg chg="add mod">
          <ac:chgData name="Jacob Stys" userId="8b560aeb39dfb63e" providerId="LiveId" clId="{CB618ED1-AB78-4B83-B320-AB1AFFF08376}" dt="2023-11-24T19:45:38.340" v="1914" actId="1076"/>
          <ac:picMkLst>
            <pc:docMk/>
            <pc:sldMk cId="2918541825" sldId="267"/>
            <ac:picMk id="9" creationId="{D3077069-CEDF-F166-50FA-681B764950AA}"/>
          </ac:picMkLst>
        </pc:picChg>
      </pc:sldChg>
      <pc:sldChg chg="addSp modSp new mod">
        <pc:chgData name="Jacob Stys" userId="8b560aeb39dfb63e" providerId="LiveId" clId="{CB618ED1-AB78-4B83-B320-AB1AFFF08376}" dt="2023-12-03T22:04:49.605" v="6089" actId="1076"/>
        <pc:sldMkLst>
          <pc:docMk/>
          <pc:sldMk cId="3056108889" sldId="268"/>
        </pc:sldMkLst>
        <pc:spChg chg="mod">
          <ac:chgData name="Jacob Stys" userId="8b560aeb39dfb63e" providerId="LiveId" clId="{CB618ED1-AB78-4B83-B320-AB1AFFF08376}" dt="2023-11-24T19:57:39.488" v="2277" actId="20577"/>
          <ac:spMkLst>
            <pc:docMk/>
            <pc:sldMk cId="3056108889" sldId="268"/>
            <ac:spMk id="2" creationId="{02B0DE73-D30B-A9C3-F18E-79E28E1BF42E}"/>
          </ac:spMkLst>
        </pc:spChg>
        <pc:spChg chg="mod">
          <ac:chgData name="Jacob Stys" userId="8b560aeb39dfb63e" providerId="LiveId" clId="{CB618ED1-AB78-4B83-B320-AB1AFFF08376}" dt="2023-11-25T20:48:08.553" v="3850" actId="20577"/>
          <ac:spMkLst>
            <pc:docMk/>
            <pc:sldMk cId="3056108889" sldId="268"/>
            <ac:spMk id="3" creationId="{21C90F82-10AB-2C5F-DC19-1F113EBD0F01}"/>
          </ac:spMkLst>
        </pc:spChg>
        <pc:picChg chg="add mod">
          <ac:chgData name="Jacob Stys" userId="8b560aeb39dfb63e" providerId="LiveId" clId="{CB618ED1-AB78-4B83-B320-AB1AFFF08376}" dt="2023-11-25T20:42:51.568" v="3471" actId="1076"/>
          <ac:picMkLst>
            <pc:docMk/>
            <pc:sldMk cId="3056108889" sldId="268"/>
            <ac:picMk id="5" creationId="{B851F8BF-9D3B-A704-4E43-E8AA0A56AC28}"/>
          </ac:picMkLst>
        </pc:picChg>
        <pc:picChg chg="add mod">
          <ac:chgData name="Jacob Stys" userId="8b560aeb39dfb63e" providerId="LiveId" clId="{CB618ED1-AB78-4B83-B320-AB1AFFF08376}" dt="2023-12-03T22:04:49.605" v="6089" actId="1076"/>
          <ac:picMkLst>
            <pc:docMk/>
            <pc:sldMk cId="3056108889" sldId="268"/>
            <ac:picMk id="6" creationId="{F2E17597-184A-3628-0996-B31AD72F2187}"/>
          </ac:picMkLst>
        </pc:picChg>
      </pc:sldChg>
      <pc:sldChg chg="modSp new mod">
        <pc:chgData name="Jacob Stys" userId="8b560aeb39dfb63e" providerId="LiveId" clId="{CB618ED1-AB78-4B83-B320-AB1AFFF08376}" dt="2023-12-10T20:44:38.123" v="6213" actId="20577"/>
        <pc:sldMkLst>
          <pc:docMk/>
          <pc:sldMk cId="2785407431" sldId="269"/>
        </pc:sldMkLst>
        <pc:spChg chg="mod">
          <ac:chgData name="Jacob Stys" userId="8b560aeb39dfb63e" providerId="LiveId" clId="{CB618ED1-AB78-4B83-B320-AB1AFFF08376}" dt="2023-11-25T00:53:02.728" v="2539" actId="20577"/>
          <ac:spMkLst>
            <pc:docMk/>
            <pc:sldMk cId="2785407431" sldId="269"/>
            <ac:spMk id="2" creationId="{D23F571C-C00F-A01C-6440-217271D06722}"/>
          </ac:spMkLst>
        </pc:spChg>
        <pc:spChg chg="mod">
          <ac:chgData name="Jacob Stys" userId="8b560aeb39dfb63e" providerId="LiveId" clId="{CB618ED1-AB78-4B83-B320-AB1AFFF08376}" dt="2023-12-10T20:44:38.123" v="6213" actId="20577"/>
          <ac:spMkLst>
            <pc:docMk/>
            <pc:sldMk cId="2785407431" sldId="269"/>
            <ac:spMk id="3" creationId="{CF4370B7-B16C-E653-089D-F82B38E59424}"/>
          </ac:spMkLst>
        </pc:spChg>
      </pc:sldChg>
      <pc:sldChg chg="modSp new mod">
        <pc:chgData name="Jacob Stys" userId="8b560aeb39dfb63e" providerId="LiveId" clId="{CB618ED1-AB78-4B83-B320-AB1AFFF08376}" dt="2023-11-29T23:49:28.894" v="5323" actId="20577"/>
        <pc:sldMkLst>
          <pc:docMk/>
          <pc:sldMk cId="4068878669" sldId="270"/>
        </pc:sldMkLst>
        <pc:spChg chg="mod">
          <ac:chgData name="Jacob Stys" userId="8b560aeb39dfb63e" providerId="LiveId" clId="{CB618ED1-AB78-4B83-B320-AB1AFFF08376}" dt="2023-11-27T01:34:52.650" v="4291" actId="20577"/>
          <ac:spMkLst>
            <pc:docMk/>
            <pc:sldMk cId="4068878669" sldId="270"/>
            <ac:spMk id="2" creationId="{0005CA8F-CF76-5478-9BBA-25A47848FCA7}"/>
          </ac:spMkLst>
        </pc:spChg>
        <pc:spChg chg="mod">
          <ac:chgData name="Jacob Stys" userId="8b560aeb39dfb63e" providerId="LiveId" clId="{CB618ED1-AB78-4B83-B320-AB1AFFF08376}" dt="2023-11-29T23:49:28.894" v="5323" actId="20577"/>
          <ac:spMkLst>
            <pc:docMk/>
            <pc:sldMk cId="4068878669" sldId="270"/>
            <ac:spMk id="3" creationId="{ABF4F516-DDC4-8D6B-A3D6-12B2F8668FC7}"/>
          </ac:spMkLst>
        </pc:spChg>
      </pc:sldChg>
      <pc:sldChg chg="modSp new mod ord">
        <pc:chgData name="Jacob Stys" userId="8b560aeb39dfb63e" providerId="LiveId" clId="{CB618ED1-AB78-4B83-B320-AB1AFFF08376}" dt="2023-12-03T22:00:55.774" v="6081"/>
        <pc:sldMkLst>
          <pc:docMk/>
          <pc:sldMk cId="4149041812" sldId="271"/>
        </pc:sldMkLst>
        <pc:spChg chg="mod">
          <ac:chgData name="Jacob Stys" userId="8b560aeb39dfb63e" providerId="LiveId" clId="{CB618ED1-AB78-4B83-B320-AB1AFFF08376}" dt="2023-12-03T22:00:45.111" v="6079" actId="20577"/>
          <ac:spMkLst>
            <pc:docMk/>
            <pc:sldMk cId="4149041812" sldId="271"/>
            <ac:spMk id="2" creationId="{1EE4CC34-CE62-AEEC-0A2F-D4BB29AF2C34}"/>
          </ac:spMkLst>
        </pc:spChg>
      </pc:sldChg>
      <pc:sldChg chg="addSp modSp new mod">
        <pc:chgData name="Jacob Stys" userId="8b560aeb39dfb63e" providerId="LiveId" clId="{CB618ED1-AB78-4B83-B320-AB1AFFF08376}" dt="2023-12-10T20:52:12.483" v="6290" actId="20577"/>
        <pc:sldMkLst>
          <pc:docMk/>
          <pc:sldMk cId="927763877" sldId="272"/>
        </pc:sldMkLst>
        <pc:spChg chg="mod">
          <ac:chgData name="Jacob Stys" userId="8b560aeb39dfb63e" providerId="LiveId" clId="{CB618ED1-AB78-4B83-B320-AB1AFFF08376}" dt="2023-12-10T20:47:02.418" v="6220" actId="20577"/>
          <ac:spMkLst>
            <pc:docMk/>
            <pc:sldMk cId="927763877" sldId="272"/>
            <ac:spMk id="2" creationId="{CBE6F4A4-5702-203C-8DC7-49181DCE1315}"/>
          </ac:spMkLst>
        </pc:spChg>
        <pc:spChg chg="mod">
          <ac:chgData name="Jacob Stys" userId="8b560aeb39dfb63e" providerId="LiveId" clId="{CB618ED1-AB78-4B83-B320-AB1AFFF08376}" dt="2023-12-10T20:52:12.483" v="6290" actId="20577"/>
          <ac:spMkLst>
            <pc:docMk/>
            <pc:sldMk cId="927763877" sldId="272"/>
            <ac:spMk id="3" creationId="{41674963-EF9F-9174-9F13-ADC24757A62C}"/>
          </ac:spMkLst>
        </pc:spChg>
        <pc:picChg chg="add mod">
          <ac:chgData name="Jacob Stys" userId="8b560aeb39dfb63e" providerId="LiveId" clId="{CB618ED1-AB78-4B83-B320-AB1AFFF08376}" dt="2023-12-10T20:48:20.669" v="6226" actId="14100"/>
          <ac:picMkLst>
            <pc:docMk/>
            <pc:sldMk cId="927763877" sldId="272"/>
            <ac:picMk id="5" creationId="{34FBDC2B-AF7A-F4A3-424A-A3C61A1A3596}"/>
          </ac:picMkLst>
        </pc:picChg>
        <pc:picChg chg="add mod">
          <ac:chgData name="Jacob Stys" userId="8b560aeb39dfb63e" providerId="LiveId" clId="{CB618ED1-AB78-4B83-B320-AB1AFFF08376}" dt="2023-12-10T20:51:46.752" v="6232" actId="14100"/>
          <ac:picMkLst>
            <pc:docMk/>
            <pc:sldMk cId="927763877" sldId="272"/>
            <ac:picMk id="7" creationId="{5F5537B3-B4A7-F769-EE59-31E59DE69C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edaaa81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edaaa81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1edaaa81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1edaaa81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1edaaa81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1edaaa81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1edaaa81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1edaaa8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1edaaa81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1edaaa81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1edaaa81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1edaaa81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edaaa81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edaaa81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1edaaa8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1edaaa8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1edaaa81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1edaaa81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1edaaa81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1edaaa81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ajay1735/hmeq-data/co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achinelearningmastery.com/hyperparameters-for-classification-machine-learning-algorithm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jay1735/hmeq-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Equity Loan Default Prediction:</a:t>
            </a:r>
            <a:endParaRPr/>
          </a:p>
          <a:p>
            <a:pPr marL="0" lvl="0" indent="0" algn="l" rtl="0">
              <a:spcBef>
                <a:spcPts val="0"/>
              </a:spcBef>
              <a:spcAft>
                <a:spcPts val="0"/>
              </a:spcAft>
              <a:buNone/>
            </a:pPr>
            <a:r>
              <a:rPr lang="en"/>
              <a:t>A Machine Learning Approach </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Jacob Stys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First model is Logistic Regression since this is a classification problem.</a:t>
            </a:r>
            <a:endParaRPr dirty="0"/>
          </a:p>
          <a:p>
            <a:pPr marL="457200" lvl="0" indent="-311150" algn="l" rtl="0">
              <a:spcBef>
                <a:spcPts val="0"/>
              </a:spcBef>
              <a:spcAft>
                <a:spcPts val="0"/>
              </a:spcAft>
              <a:buSzPts val="1300"/>
              <a:buChar char="❖"/>
            </a:pPr>
            <a:r>
              <a:rPr lang="en" dirty="0"/>
              <a:t>Used libraries from sklearn include: RepeatedStratifiedKFold, GridSearchCv, and Logistic Regression </a:t>
            </a:r>
            <a:endParaRPr dirty="0"/>
          </a:p>
          <a:p>
            <a:pPr marL="457200" lvl="0" indent="-311150" algn="l" rtl="0">
              <a:spcBef>
                <a:spcPts val="0"/>
              </a:spcBef>
              <a:spcAft>
                <a:spcPts val="0"/>
              </a:spcAft>
              <a:buSzPts val="1300"/>
              <a:buChar char="❖"/>
            </a:pPr>
            <a:r>
              <a:rPr lang="en" dirty="0"/>
              <a:t>Used 10 kFoldCrossValidation to overcome any overfitting of the data with 3 repeats.</a:t>
            </a:r>
            <a:endParaRPr dirty="0"/>
          </a:p>
          <a:p>
            <a:pPr marL="457200" lvl="0" indent="-311150" algn="l" rtl="0">
              <a:spcBef>
                <a:spcPts val="0"/>
              </a:spcBef>
              <a:spcAft>
                <a:spcPts val="0"/>
              </a:spcAft>
              <a:buSzPts val="1300"/>
              <a:buChar char="❖"/>
            </a:pPr>
            <a:r>
              <a:rPr lang="en" dirty="0"/>
              <a:t>Best model hyperparameters include a C value of 1.0, L2 penalty, and newton-cg solver.</a:t>
            </a:r>
            <a:endParaRPr dirty="0"/>
          </a:p>
          <a:p>
            <a:pPr marL="457200" lvl="0" indent="-311150" algn="l" rtl="0">
              <a:spcBef>
                <a:spcPts val="0"/>
              </a:spcBef>
              <a:spcAft>
                <a:spcPts val="0"/>
              </a:spcAft>
              <a:buSzPts val="1300"/>
              <a:buChar char="❖"/>
            </a:pPr>
            <a:r>
              <a:rPr lang="en" dirty="0"/>
              <a:t>Obtained an Accuracy of .845 and a recall of .44.</a:t>
            </a:r>
            <a:endParaRPr dirty="0"/>
          </a:p>
          <a:p>
            <a:pPr marL="457200" lvl="0" indent="-311150" algn="l" rtl="0">
              <a:spcBef>
                <a:spcPts val="0"/>
              </a:spcBef>
              <a:spcAft>
                <a:spcPts val="0"/>
              </a:spcAft>
              <a:buSzPts val="1300"/>
              <a:buChar char="❖"/>
            </a:pPr>
            <a:r>
              <a:rPr lang="en" dirty="0"/>
              <a:t>Overall our model had a strong accuracy but a low recall so this model is not significant enough to be used.</a:t>
            </a:r>
            <a:endParaRPr dirty="0"/>
          </a:p>
        </p:txBody>
      </p:sp>
      <p:pic>
        <p:nvPicPr>
          <p:cNvPr id="3" name="Picture 2" descr="A screen shot of a computer&#10;&#10;Description automatically generated">
            <a:extLst>
              <a:ext uri="{FF2B5EF4-FFF2-40B4-BE49-F238E27FC236}">
                <a16:creationId xmlns:a16="http://schemas.microsoft.com/office/drawing/2014/main" id="{DE1CC1F4-FCE4-D7B1-E5EF-4A4CAC6CB6B1}"/>
              </a:ext>
            </a:extLst>
          </p:cNvPr>
          <p:cNvPicPr>
            <a:picLocks noChangeAspect="1"/>
          </p:cNvPicPr>
          <p:nvPr/>
        </p:nvPicPr>
        <p:blipFill>
          <a:blip r:embed="rId3"/>
          <a:stretch>
            <a:fillRect/>
          </a:stretch>
        </p:blipFill>
        <p:spPr>
          <a:xfrm>
            <a:off x="311725" y="1219287"/>
            <a:ext cx="3091809" cy="1470125"/>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CBADFF7E-0E2B-171E-8953-6474576AAAE4}"/>
              </a:ext>
            </a:extLst>
          </p:cNvPr>
          <p:cNvPicPr>
            <a:picLocks noChangeAspect="1"/>
          </p:cNvPicPr>
          <p:nvPr/>
        </p:nvPicPr>
        <p:blipFill>
          <a:blip r:embed="rId4"/>
          <a:stretch>
            <a:fillRect/>
          </a:stretch>
        </p:blipFill>
        <p:spPr>
          <a:xfrm>
            <a:off x="311725" y="2673123"/>
            <a:ext cx="2660075" cy="23373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F4A4-5702-203C-8DC7-49181DCE1315}"/>
              </a:ext>
            </a:extLst>
          </p:cNvPr>
          <p:cNvSpPr>
            <a:spLocks noGrp="1"/>
          </p:cNvSpPr>
          <p:nvPr>
            <p:ph type="title"/>
          </p:nvPr>
        </p:nvSpPr>
        <p:spPr/>
        <p:txBody>
          <a:bodyPr/>
          <a:lstStyle/>
          <a:p>
            <a:r>
              <a:rPr lang="en-US" dirty="0"/>
              <a:t>SVM</a:t>
            </a:r>
          </a:p>
        </p:txBody>
      </p:sp>
      <p:sp>
        <p:nvSpPr>
          <p:cNvPr id="3" name="Text Placeholder 2">
            <a:extLst>
              <a:ext uri="{FF2B5EF4-FFF2-40B4-BE49-F238E27FC236}">
                <a16:creationId xmlns:a16="http://schemas.microsoft.com/office/drawing/2014/main" id="{41674963-EF9F-9174-9F13-ADC24757A62C}"/>
              </a:ext>
            </a:extLst>
          </p:cNvPr>
          <p:cNvSpPr>
            <a:spLocks noGrp="1"/>
          </p:cNvSpPr>
          <p:nvPr>
            <p:ph type="body" idx="1"/>
          </p:nvPr>
        </p:nvSpPr>
        <p:spPr/>
        <p:txBody>
          <a:bodyPr/>
          <a:lstStyle/>
          <a:p>
            <a:pPr>
              <a:buFont typeface="Wingdings" panose="05000000000000000000" pitchFamily="2" charset="2"/>
              <a:buChar char="v"/>
            </a:pPr>
            <a:r>
              <a:rPr lang="en-US" dirty="0"/>
              <a:t>Accuracy</a:t>
            </a:r>
          </a:p>
          <a:p>
            <a:pPr>
              <a:buFont typeface="Wingdings" panose="05000000000000000000" pitchFamily="2" charset="2"/>
              <a:buChar char="v"/>
            </a:pPr>
            <a:r>
              <a:rPr lang="en-US" dirty="0"/>
              <a:t>Highest Recall</a:t>
            </a:r>
          </a:p>
          <a:p>
            <a:pPr>
              <a:buFont typeface="Wingdings" panose="05000000000000000000" pitchFamily="2" charset="2"/>
              <a:buChar char="v"/>
            </a:pPr>
            <a:r>
              <a:rPr lang="en-US" dirty="0"/>
              <a:t>Tuned Hyper Parameters </a:t>
            </a:r>
          </a:p>
          <a:p>
            <a:pPr>
              <a:buFont typeface="Wingdings" panose="05000000000000000000" pitchFamily="2" charset="2"/>
              <a:buChar char="v"/>
            </a:pPr>
            <a:r>
              <a:rPr lang="en-US" dirty="0"/>
              <a:t>Best Model</a:t>
            </a:r>
          </a:p>
        </p:txBody>
      </p:sp>
      <p:pic>
        <p:nvPicPr>
          <p:cNvPr id="5" name="Picture 4" descr="A black screen with white text&#10;&#10;Description automatically generated">
            <a:extLst>
              <a:ext uri="{FF2B5EF4-FFF2-40B4-BE49-F238E27FC236}">
                <a16:creationId xmlns:a16="http://schemas.microsoft.com/office/drawing/2014/main" id="{34FBDC2B-AF7A-F4A3-424A-A3C61A1A3596}"/>
              </a:ext>
            </a:extLst>
          </p:cNvPr>
          <p:cNvPicPr>
            <a:picLocks noChangeAspect="1"/>
          </p:cNvPicPr>
          <p:nvPr/>
        </p:nvPicPr>
        <p:blipFill>
          <a:blip r:embed="rId2"/>
          <a:stretch>
            <a:fillRect/>
          </a:stretch>
        </p:blipFill>
        <p:spPr>
          <a:xfrm>
            <a:off x="0" y="1202199"/>
            <a:ext cx="4331368" cy="794221"/>
          </a:xfrm>
          <a:prstGeom prst="rect">
            <a:avLst/>
          </a:prstGeom>
        </p:spPr>
      </p:pic>
      <p:pic>
        <p:nvPicPr>
          <p:cNvPr id="7" name="Picture 6" descr="A screenshot of a color palette&#10;&#10;Description automatically generated">
            <a:extLst>
              <a:ext uri="{FF2B5EF4-FFF2-40B4-BE49-F238E27FC236}">
                <a16:creationId xmlns:a16="http://schemas.microsoft.com/office/drawing/2014/main" id="{5F5537B3-B4A7-F769-EE59-31E59DE69C9B}"/>
              </a:ext>
            </a:extLst>
          </p:cNvPr>
          <p:cNvPicPr>
            <a:picLocks noChangeAspect="1"/>
          </p:cNvPicPr>
          <p:nvPr/>
        </p:nvPicPr>
        <p:blipFill>
          <a:blip r:embed="rId3"/>
          <a:stretch>
            <a:fillRect/>
          </a:stretch>
        </p:blipFill>
        <p:spPr>
          <a:xfrm>
            <a:off x="-2" y="2445157"/>
            <a:ext cx="4572002" cy="1265941"/>
          </a:xfrm>
          <a:prstGeom prst="rect">
            <a:avLst/>
          </a:prstGeom>
        </p:spPr>
      </p:pic>
    </p:spTree>
    <p:extLst>
      <p:ext uri="{BB962C8B-B14F-4D97-AF65-F5344CB8AC3E}">
        <p14:creationId xmlns:p14="http://schemas.microsoft.com/office/powerpoint/2010/main" val="92776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15" name="Google Shape;115;p20"/>
          <p:cNvSpPr txBox="1">
            <a:spLocks noGrp="1"/>
          </p:cNvSpPr>
          <p:nvPr>
            <p:ph type="body" idx="1"/>
          </p:nvPr>
        </p:nvSpPr>
        <p:spPr>
          <a:xfrm>
            <a:off x="481712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steps from the Logistic Regression but used different hyperparameters.</a:t>
            </a:r>
            <a:endParaRPr dirty="0"/>
          </a:p>
          <a:p>
            <a:pPr marL="457200" lvl="0" indent="-311150" algn="l" rtl="0">
              <a:spcBef>
                <a:spcPts val="0"/>
              </a:spcBef>
              <a:spcAft>
                <a:spcPts val="0"/>
              </a:spcAft>
              <a:buSzPts val="1300"/>
              <a:buChar char="❖"/>
            </a:pPr>
            <a:r>
              <a:rPr lang="en" dirty="0"/>
              <a:t>Tested for n_estimators in the model (10, 100, 1000) as well as max_features in the model (square root or log).</a:t>
            </a:r>
            <a:endParaRPr dirty="0"/>
          </a:p>
          <a:p>
            <a:pPr marL="457200" lvl="0" indent="-311150" algn="l" rtl="0">
              <a:spcBef>
                <a:spcPts val="0"/>
              </a:spcBef>
              <a:spcAft>
                <a:spcPts val="0"/>
              </a:spcAft>
              <a:buSzPts val="1300"/>
              <a:buChar char="❖"/>
            </a:pPr>
            <a:r>
              <a:rPr lang="en" dirty="0"/>
              <a:t>Best accuracy of .933 with max_features as log2 and n_estimators as 1000.</a:t>
            </a:r>
            <a:endParaRPr dirty="0"/>
          </a:p>
          <a:p>
            <a:pPr marL="457200" lvl="0" indent="-311150" algn="l" rtl="0">
              <a:spcBef>
                <a:spcPts val="0"/>
              </a:spcBef>
              <a:spcAft>
                <a:spcPts val="0"/>
              </a:spcAft>
              <a:buSzPts val="1300"/>
              <a:buChar char="❖"/>
            </a:pPr>
            <a:r>
              <a:rPr lang="en" dirty="0"/>
              <a:t>Best recall record was .701 with max_features as log2 and n_estimators as 1000.</a:t>
            </a:r>
            <a:endParaRPr dirty="0"/>
          </a:p>
          <a:p>
            <a:pPr marL="457200" lvl="0" indent="-311150" algn="l" rtl="0">
              <a:spcBef>
                <a:spcPts val="0"/>
              </a:spcBef>
              <a:spcAft>
                <a:spcPts val="0"/>
              </a:spcAft>
              <a:buSzPts val="1300"/>
              <a:buChar char="❖"/>
            </a:pPr>
            <a:r>
              <a:rPr lang="en" dirty="0"/>
              <a:t>Model made some improvements to the data but there is more room for improvement when it comes to the recall value.</a:t>
            </a:r>
            <a:endParaRPr dirty="0"/>
          </a:p>
        </p:txBody>
      </p:sp>
      <p:pic>
        <p:nvPicPr>
          <p:cNvPr id="3" name="Picture 2" descr="A screen shot of a computer program&#10;&#10;Description automatically generated">
            <a:extLst>
              <a:ext uri="{FF2B5EF4-FFF2-40B4-BE49-F238E27FC236}">
                <a16:creationId xmlns:a16="http://schemas.microsoft.com/office/drawing/2014/main" id="{2134DF3B-7D2F-A11A-4235-4526CB494921}"/>
              </a:ext>
            </a:extLst>
          </p:cNvPr>
          <p:cNvPicPr>
            <a:picLocks noChangeAspect="1"/>
          </p:cNvPicPr>
          <p:nvPr/>
        </p:nvPicPr>
        <p:blipFill>
          <a:blip r:embed="rId3"/>
          <a:stretch>
            <a:fillRect/>
          </a:stretch>
        </p:blipFill>
        <p:spPr>
          <a:xfrm>
            <a:off x="311725" y="1667970"/>
            <a:ext cx="4015151" cy="919554"/>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0E3139CE-211C-820F-FD8F-0F6836E17B4D}"/>
              </a:ext>
            </a:extLst>
          </p:cNvPr>
          <p:cNvPicPr>
            <a:picLocks noChangeAspect="1"/>
          </p:cNvPicPr>
          <p:nvPr/>
        </p:nvPicPr>
        <p:blipFill>
          <a:blip r:embed="rId4"/>
          <a:stretch>
            <a:fillRect/>
          </a:stretch>
        </p:blipFill>
        <p:spPr>
          <a:xfrm>
            <a:off x="311725" y="2587373"/>
            <a:ext cx="2552919" cy="22910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 Classifier</a:t>
            </a:r>
            <a:endParaRPr/>
          </a:p>
        </p:txBody>
      </p:sp>
      <p:sp>
        <p:nvSpPr>
          <p:cNvPr id="123" name="Google Shape;12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 from previous models but doing 5 cross validations and 3 repeats.</a:t>
            </a:r>
            <a:endParaRPr dirty="0"/>
          </a:p>
          <a:p>
            <a:pPr marL="457200" lvl="0" indent="-311150" algn="l" rtl="0">
              <a:spcBef>
                <a:spcPts val="0"/>
              </a:spcBef>
              <a:spcAft>
                <a:spcPts val="0"/>
              </a:spcAft>
              <a:buSzPts val="1300"/>
              <a:buChar char="❖"/>
            </a:pPr>
            <a:r>
              <a:rPr lang="en" dirty="0"/>
              <a:t>Hyper parameters to test include subsample .7 or 1, n_estimators 100 or 1000, learning_rate of 0.05, 0.1, 0.15, and max depth of 4, 7, 9.</a:t>
            </a:r>
            <a:endParaRPr dirty="0"/>
          </a:p>
          <a:p>
            <a:pPr marL="457200" lvl="0" indent="-311150" algn="l" rtl="0">
              <a:spcBef>
                <a:spcPts val="0"/>
              </a:spcBef>
              <a:spcAft>
                <a:spcPts val="0"/>
              </a:spcAft>
              <a:buSzPts val="1300"/>
              <a:buChar char="❖"/>
            </a:pPr>
            <a:r>
              <a:rPr lang="en" dirty="0"/>
              <a:t>Results showed an Accuracy of 0.946 and a recall of 0.76.</a:t>
            </a:r>
            <a:endParaRPr dirty="0"/>
          </a:p>
          <a:p>
            <a:pPr marL="457200" lvl="0" indent="-311150" algn="l" rtl="0">
              <a:spcBef>
                <a:spcPts val="0"/>
              </a:spcBef>
              <a:spcAft>
                <a:spcPts val="0"/>
              </a:spcAft>
              <a:buSzPts val="1300"/>
              <a:buChar char="❖"/>
            </a:pPr>
            <a:r>
              <a:rPr lang="en" dirty="0"/>
              <a:t>The hyperparameters used for accuracy include max_depth of 7, max_features of square root, n_estimators of 1000, learning rate of 0.15, and subsample of 0.7.</a:t>
            </a:r>
            <a:endParaRPr dirty="0"/>
          </a:p>
          <a:p>
            <a:pPr marL="457200" lvl="0" indent="-311150" algn="l" rtl="0">
              <a:spcBef>
                <a:spcPts val="0"/>
              </a:spcBef>
              <a:spcAft>
                <a:spcPts val="0"/>
              </a:spcAft>
              <a:buSzPts val="1300"/>
              <a:buChar char="❖"/>
            </a:pPr>
            <a:r>
              <a:rPr lang="en" dirty="0"/>
              <a:t>This being the highest accuracy and recall scores using this model would be ideal.</a:t>
            </a:r>
            <a:endParaRPr dirty="0"/>
          </a:p>
        </p:txBody>
      </p:sp>
      <p:pic>
        <p:nvPicPr>
          <p:cNvPr id="3" name="Picture 2" descr="A white background with black text&#10;&#10;Description automatically generated">
            <a:extLst>
              <a:ext uri="{FF2B5EF4-FFF2-40B4-BE49-F238E27FC236}">
                <a16:creationId xmlns:a16="http://schemas.microsoft.com/office/drawing/2014/main" id="{69244059-AB71-0685-D59B-00974A32866B}"/>
              </a:ext>
            </a:extLst>
          </p:cNvPr>
          <p:cNvPicPr>
            <a:picLocks noChangeAspect="1"/>
          </p:cNvPicPr>
          <p:nvPr/>
        </p:nvPicPr>
        <p:blipFill>
          <a:blip r:embed="rId3"/>
          <a:stretch>
            <a:fillRect/>
          </a:stretch>
        </p:blipFill>
        <p:spPr>
          <a:xfrm>
            <a:off x="72675" y="1755375"/>
            <a:ext cx="4572000" cy="1377054"/>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3A5D9C1C-1648-D6CC-8787-5819B6142855}"/>
              </a:ext>
            </a:extLst>
          </p:cNvPr>
          <p:cNvPicPr>
            <a:picLocks noChangeAspect="1"/>
          </p:cNvPicPr>
          <p:nvPr/>
        </p:nvPicPr>
        <p:blipFill>
          <a:blip r:embed="rId4"/>
          <a:stretch>
            <a:fillRect/>
          </a:stretch>
        </p:blipFill>
        <p:spPr>
          <a:xfrm>
            <a:off x="72675" y="3132429"/>
            <a:ext cx="2234807" cy="20113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Takeaways</a:t>
            </a:r>
            <a:endParaRPr dirty="0"/>
          </a:p>
        </p:txBody>
      </p:sp>
      <p:sp>
        <p:nvSpPr>
          <p:cNvPr id="131" name="Google Shape;131;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20000"/>
          </a:bodyPr>
          <a:lstStyle/>
          <a:p>
            <a:pPr marL="457200" lvl="0" indent="-311150" algn="l" rtl="0">
              <a:spcBef>
                <a:spcPts val="0"/>
              </a:spcBef>
              <a:spcAft>
                <a:spcPts val="0"/>
              </a:spcAft>
              <a:buSzPts val="1300"/>
              <a:buChar char="❖"/>
            </a:pPr>
            <a:r>
              <a:rPr lang="en" dirty="0"/>
              <a:t>After assessing the dataset we can conclude the following:</a:t>
            </a:r>
            <a:endParaRPr dirty="0"/>
          </a:p>
          <a:p>
            <a:pPr marL="914400" lvl="1" indent="-298450" algn="l" rtl="0">
              <a:spcBef>
                <a:spcPts val="0"/>
              </a:spcBef>
              <a:spcAft>
                <a:spcPts val="0"/>
              </a:spcAft>
              <a:buSzPts val="1100"/>
              <a:buChar char="➢"/>
            </a:pPr>
            <a:r>
              <a:rPr lang="en" dirty="0"/>
              <a:t>The more complex the model becomes the stronger the accuracy and recall was returned</a:t>
            </a:r>
            <a:endParaRPr dirty="0"/>
          </a:p>
          <a:p>
            <a:pPr marL="914400" lvl="1" indent="-298450" algn="l" rtl="0">
              <a:spcBef>
                <a:spcPts val="0"/>
              </a:spcBef>
              <a:spcAft>
                <a:spcPts val="0"/>
              </a:spcAft>
              <a:buSzPts val="1100"/>
              <a:buChar char="➢"/>
            </a:pPr>
            <a:r>
              <a:rPr lang="en-US" dirty="0"/>
              <a:t>More data and less missing data could help improve the model.</a:t>
            </a:r>
            <a:endParaRPr dirty="0"/>
          </a:p>
          <a:p>
            <a:pPr marL="914400" lvl="1" indent="-298450" algn="l" rtl="0">
              <a:spcBef>
                <a:spcPts val="0"/>
              </a:spcBef>
              <a:spcAft>
                <a:spcPts val="0"/>
              </a:spcAft>
              <a:buSzPts val="1100"/>
              <a:buChar char="➢"/>
            </a:pPr>
            <a:r>
              <a:rPr lang="en" dirty="0"/>
              <a:t>Predictability and accuracy was great and recall score of 0.76 is pretty good. </a:t>
            </a:r>
          </a:p>
          <a:p>
            <a:pPr marL="914400" lvl="1" indent="-298450" algn="l" rtl="0">
              <a:spcBef>
                <a:spcPts val="0"/>
              </a:spcBef>
              <a:spcAft>
                <a:spcPts val="0"/>
              </a:spcAft>
              <a:buSzPts val="1100"/>
              <a:buChar char="➢"/>
            </a:pPr>
            <a:r>
              <a:rPr lang="en-US" dirty="0"/>
              <a:t>Variables like number of assets or additional properties could play a factor in predicting a loan would default or not.</a:t>
            </a:r>
          </a:p>
          <a:p>
            <a:pPr marL="457200" lvl="0" indent="-311150" algn="l" rtl="0">
              <a:spcBef>
                <a:spcPts val="0"/>
              </a:spcBef>
              <a:spcAft>
                <a:spcPts val="0"/>
              </a:spcAft>
              <a:buSzPts val="1300"/>
              <a:buChar char="❖"/>
            </a:pPr>
            <a:r>
              <a:rPr lang="en" dirty="0"/>
              <a:t>Overall having an Accuracy of 0.946 and a recall of 0.76 from the Gradient Boosting Classifier is good but would prefer a stronger recall.</a:t>
            </a:r>
            <a:endParaRPr dirty="0"/>
          </a:p>
          <a:p>
            <a:pPr marL="457200" lvl="0" indent="-311150" algn="l" rtl="0">
              <a:spcBef>
                <a:spcPts val="0"/>
              </a:spcBef>
              <a:spcAft>
                <a:spcPts val="0"/>
              </a:spcAft>
              <a:buSzPts val="1300"/>
              <a:buChar char="❖"/>
            </a:pPr>
            <a:r>
              <a:rPr lang="en" dirty="0"/>
              <a:t>List of Feature importance of the gradient boosting classifier. </a:t>
            </a:r>
          </a:p>
          <a:p>
            <a:pPr marL="457200" lvl="0" indent="-311150" algn="l" rtl="0">
              <a:spcBef>
                <a:spcPts val="0"/>
              </a:spcBef>
              <a:spcAft>
                <a:spcPts val="0"/>
              </a:spcAft>
              <a:buSzPts val="1300"/>
              <a:buChar char="❖"/>
            </a:pPr>
            <a:r>
              <a:rPr lang="en" dirty="0"/>
              <a:t>With this model, we identified significant variables in predicting home equity loan outcomes which can assist underwriters and banking institutions when approving loan applications.</a:t>
            </a:r>
          </a:p>
          <a:p>
            <a:pPr marL="457200" lvl="0" indent="-311150" algn="l" rtl="0">
              <a:spcBef>
                <a:spcPts val="0"/>
              </a:spcBef>
              <a:spcAft>
                <a:spcPts val="0"/>
              </a:spcAft>
              <a:buSzPts val="1300"/>
              <a:buChar char="❖"/>
            </a:pPr>
            <a:r>
              <a:rPr lang="en" dirty="0"/>
              <a:t>For model deployment, plugging in the specified variables for a specific loan will result in </a:t>
            </a:r>
            <a:r>
              <a:rPr lang="en"/>
              <a:t>a 95.55% </a:t>
            </a:r>
            <a:r>
              <a:rPr lang="en" dirty="0"/>
              <a:t>accuracy of predicting the outcome of the loan, which an underwriter can use to make a decision.</a:t>
            </a:r>
            <a:endParaRPr dirty="0"/>
          </a:p>
        </p:txBody>
      </p:sp>
      <p:pic>
        <p:nvPicPr>
          <p:cNvPr id="3" name="Picture 2" descr="A graph of numbers and letters&#10;&#10;Description automatically generated with medium confidence">
            <a:extLst>
              <a:ext uri="{FF2B5EF4-FFF2-40B4-BE49-F238E27FC236}">
                <a16:creationId xmlns:a16="http://schemas.microsoft.com/office/drawing/2014/main" id="{6D8B79BA-226F-9013-460E-652BD45280BC}"/>
              </a:ext>
            </a:extLst>
          </p:cNvPr>
          <p:cNvPicPr>
            <a:picLocks noChangeAspect="1"/>
          </p:cNvPicPr>
          <p:nvPr/>
        </p:nvPicPr>
        <p:blipFill>
          <a:blip r:embed="rId3"/>
          <a:stretch>
            <a:fillRect/>
          </a:stretch>
        </p:blipFill>
        <p:spPr>
          <a:xfrm>
            <a:off x="311726" y="1305771"/>
            <a:ext cx="4166400" cy="2492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CA8F-CF76-5478-9BBA-25A47848FCA7}"/>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ABF4F516-DDC4-8D6B-A3D6-12B2F8668FC7}"/>
              </a:ext>
            </a:extLst>
          </p:cNvPr>
          <p:cNvSpPr>
            <a:spLocks noGrp="1"/>
          </p:cNvSpPr>
          <p:nvPr>
            <p:ph type="body" idx="1"/>
          </p:nvPr>
        </p:nvSpPr>
        <p:spPr/>
        <p:txBody>
          <a:bodyPr/>
          <a:lstStyle/>
          <a:p>
            <a:pPr>
              <a:buFont typeface="Wingdings" panose="05000000000000000000" pitchFamily="2" charset="2"/>
              <a:buChar char="v"/>
            </a:pPr>
            <a:r>
              <a:rPr lang="en-US" dirty="0"/>
              <a:t>Some limitations to this model include:</a:t>
            </a:r>
          </a:p>
          <a:p>
            <a:pPr lvl="1">
              <a:buFont typeface="Wingdings" panose="05000000000000000000" pitchFamily="2" charset="2"/>
              <a:buChar char="v"/>
            </a:pPr>
            <a:r>
              <a:rPr lang="en-US" dirty="0"/>
              <a:t>Geographical Location/ Housing Markets</a:t>
            </a:r>
          </a:p>
          <a:p>
            <a:pPr lvl="1">
              <a:buFont typeface="Wingdings" panose="05000000000000000000" pitchFamily="2" charset="2"/>
              <a:buChar char="v"/>
            </a:pPr>
            <a:r>
              <a:rPr lang="en-US" dirty="0"/>
              <a:t>Missing Data</a:t>
            </a:r>
          </a:p>
          <a:p>
            <a:pPr lvl="1">
              <a:buFont typeface="Wingdings" panose="05000000000000000000" pitchFamily="2" charset="2"/>
              <a:buChar char="v"/>
            </a:pPr>
            <a:r>
              <a:rPr lang="en-US" dirty="0"/>
              <a:t>Limited Amount of Data</a:t>
            </a:r>
          </a:p>
          <a:p>
            <a:pPr>
              <a:buFont typeface="Wingdings" panose="05000000000000000000" pitchFamily="2" charset="2"/>
              <a:buChar char="v"/>
            </a:pPr>
            <a:r>
              <a:rPr lang="en-US" dirty="0"/>
              <a:t>Specified data on geographical location and housing markets which would lead to model reusability in local markets. </a:t>
            </a:r>
          </a:p>
          <a:p>
            <a:pPr>
              <a:buFont typeface="Wingdings" panose="05000000000000000000" pitchFamily="2" charset="2"/>
              <a:buChar char="v"/>
            </a:pPr>
            <a:r>
              <a:rPr lang="en-US" dirty="0"/>
              <a:t>More data in general could lead to a better model fit which would strengthen results.</a:t>
            </a:r>
          </a:p>
          <a:p>
            <a:pPr>
              <a:buFont typeface="Wingdings" panose="05000000000000000000" pitchFamily="2" charset="2"/>
              <a:buChar char="v"/>
            </a:pPr>
            <a:r>
              <a:rPr lang="en-US" dirty="0"/>
              <a:t>Having fewer missing data could lead to more accurate results and predictability.</a:t>
            </a:r>
          </a:p>
          <a:p>
            <a:pPr>
              <a:buFont typeface="Wingdings" panose="05000000000000000000" pitchFamily="2" charset="2"/>
              <a:buChar char="v"/>
            </a:pPr>
            <a:r>
              <a:rPr lang="en-US" dirty="0"/>
              <a:t>This data applies only to home equity loans and not to residential mortgages.</a:t>
            </a:r>
          </a:p>
        </p:txBody>
      </p:sp>
    </p:spTree>
    <p:extLst>
      <p:ext uri="{BB962C8B-B14F-4D97-AF65-F5344CB8AC3E}">
        <p14:creationId xmlns:p14="http://schemas.microsoft.com/office/powerpoint/2010/main" val="406887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Links</a:t>
            </a:r>
            <a:endParaRPr/>
          </a:p>
        </p:txBody>
      </p:sp>
      <p:sp>
        <p:nvSpPr>
          <p:cNvPr id="138" name="Google Shape;138;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Data-</a:t>
            </a:r>
            <a:r>
              <a:rPr lang="en" u="sng" dirty="0">
                <a:solidFill>
                  <a:schemeClr val="hlink"/>
                </a:solidFill>
                <a:hlinkClick r:id="rId3"/>
              </a:rPr>
              <a:t>https://www.kaggle.com/datasets/ajay1735/hmeq-data/code</a:t>
            </a:r>
            <a:endParaRPr dirty="0"/>
          </a:p>
          <a:p>
            <a:pPr marL="457200" lvl="0" indent="-311150" algn="l" rtl="0">
              <a:spcBef>
                <a:spcPts val="0"/>
              </a:spcBef>
              <a:spcAft>
                <a:spcPts val="0"/>
              </a:spcAft>
              <a:buSzPts val="1300"/>
              <a:buChar char="❖"/>
            </a:pPr>
            <a:r>
              <a:rPr lang="en" dirty="0"/>
              <a:t>Github-</a:t>
            </a:r>
            <a:r>
              <a:rPr lang="en-US" dirty="0"/>
              <a:t>https://github.com/jake052799/ThinkfulProjectsAssessmentsandData/tree/main/Capstone%20Folder/HMEQCapstone2</a:t>
            </a:r>
            <a:endParaRPr dirty="0"/>
          </a:p>
          <a:p>
            <a:pPr marL="457200" lvl="0" indent="-311150" algn="l" rtl="0">
              <a:spcBef>
                <a:spcPts val="0"/>
              </a:spcBef>
              <a:spcAft>
                <a:spcPts val="0"/>
              </a:spcAft>
              <a:buSzPts val="1300"/>
              <a:buChar char="❖"/>
            </a:pPr>
            <a:r>
              <a:rPr lang="en" dirty="0"/>
              <a:t>CodeEX-</a:t>
            </a:r>
            <a:r>
              <a:rPr lang="en" sz="1200" u="sng" dirty="0">
                <a:solidFill>
                  <a:schemeClr val="hlink"/>
                </a:solidFill>
                <a:highlight>
                  <a:srgbClr val="FFFFFF"/>
                </a:highlight>
                <a:latin typeface="Arial"/>
                <a:ea typeface="Arial"/>
                <a:cs typeface="Arial"/>
                <a:sym typeface="Arial"/>
                <a:hlinkClick r:id="rId4"/>
              </a:rPr>
              <a:t>https://machinelearningmastery.com/hyperparameters-for-classification-machine-learning-algorithms/</a:t>
            </a:r>
            <a:endParaRPr lang="en" sz="1200" u="sng" dirty="0">
              <a:solidFill>
                <a:srgbClr val="302C41"/>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sz="1200" u="sng" dirty="0">
                <a:solidFill>
                  <a:srgbClr val="302C41"/>
                </a:solidFill>
                <a:highlight>
                  <a:srgbClr val="FFFFFF"/>
                </a:highlight>
                <a:latin typeface="Arial"/>
                <a:ea typeface="Arial"/>
                <a:cs typeface="Arial"/>
                <a:sym typeface="Arial"/>
              </a:rPr>
              <a:t>Google Doc-</a:t>
            </a:r>
            <a:r>
              <a:rPr lang="en-US" sz="1200" u="sng" dirty="0">
                <a:solidFill>
                  <a:srgbClr val="302C41"/>
                </a:solidFill>
                <a:highlight>
                  <a:srgbClr val="FFFFFF"/>
                </a:highlight>
                <a:latin typeface="Arial"/>
                <a:ea typeface="Arial"/>
                <a:cs typeface="Arial"/>
                <a:sym typeface="Arial"/>
              </a:rPr>
              <a:t>https://colab.research.google.com/drive/1YX1QldcjEngQhNRlBUz9WCapMzi-HDsr?usp=sharing</a:t>
            </a:r>
            <a:endParaRPr lang="en" sz="1200" u="sng" dirty="0">
              <a:solidFill>
                <a:schemeClr val="hlink"/>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C34-CE62-AEEC-0A2F-D4BB29AF2C3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A6A00DE-B728-CD7E-0A98-EA7A91158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904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Summary and Research Question</a:t>
            </a:r>
            <a:endParaRPr dirty="0"/>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dirty="0"/>
              <a:t>Rise in mortgage rates.</a:t>
            </a:r>
            <a:endParaRPr dirty="0"/>
          </a:p>
          <a:p>
            <a:pPr marL="457200" lvl="0" indent="-311150" algn="l" rtl="0">
              <a:spcBef>
                <a:spcPts val="0"/>
              </a:spcBef>
              <a:spcAft>
                <a:spcPts val="0"/>
              </a:spcAft>
              <a:buSzPts val="1300"/>
              <a:buChar char="❖"/>
            </a:pPr>
            <a:r>
              <a:rPr lang="en" dirty="0"/>
              <a:t>Difficulty for cash-out refinance</a:t>
            </a:r>
          </a:p>
          <a:p>
            <a:pPr marL="457200" lvl="0" indent="-311150" algn="l" rtl="0">
              <a:spcBef>
                <a:spcPts val="0"/>
              </a:spcBef>
              <a:spcAft>
                <a:spcPts val="0"/>
              </a:spcAft>
              <a:buSzPts val="1300"/>
              <a:buChar char="❖"/>
            </a:pPr>
            <a:r>
              <a:rPr lang="en" dirty="0"/>
              <a:t>Having the ability to have a home equity line of credit gives people the ability to pull equity out of their home and consolidate credit cards, pay for home improvement, investments, and medical bills etc.</a:t>
            </a:r>
          </a:p>
          <a:p>
            <a:pPr marL="457200" lvl="0" indent="-311150" algn="l" rtl="0">
              <a:spcBef>
                <a:spcPts val="0"/>
              </a:spcBef>
              <a:spcAft>
                <a:spcPts val="0"/>
              </a:spcAft>
              <a:buSzPts val="1300"/>
              <a:buChar char="❖"/>
            </a:pPr>
            <a:r>
              <a:rPr lang="en" dirty="0"/>
              <a:t>The research in question is can we predict the result of loans being paid off or defaulting given the selected variables and can we identify variables that have high prediction power in the dataset.</a:t>
            </a:r>
          </a:p>
        </p:txBody>
      </p:sp>
      <p:pic>
        <p:nvPicPr>
          <p:cNvPr id="1026" name="Picture 2" descr="House With Dollar Sign Images – Browse 30,507 Stock Photos ...">
            <a:extLst>
              <a:ext uri="{FF2B5EF4-FFF2-40B4-BE49-F238E27FC236}">
                <a16:creationId xmlns:a16="http://schemas.microsoft.com/office/drawing/2014/main" id="{4B560CAF-0EFA-145F-A11B-79C36154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71" y="1801046"/>
            <a:ext cx="2699607" cy="2417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571C-C00F-A01C-6440-217271D06722}"/>
              </a:ext>
            </a:extLst>
          </p:cNvPr>
          <p:cNvSpPr>
            <a:spLocks noGrp="1"/>
          </p:cNvSpPr>
          <p:nvPr>
            <p:ph type="title"/>
          </p:nvPr>
        </p:nvSpPr>
        <p:spPr/>
        <p:txBody>
          <a:bodyPr/>
          <a:lstStyle/>
          <a:p>
            <a:r>
              <a:rPr lang="en-US" dirty="0"/>
              <a:t>Dataset Importance and Uses</a:t>
            </a:r>
          </a:p>
        </p:txBody>
      </p:sp>
      <p:sp>
        <p:nvSpPr>
          <p:cNvPr id="3" name="Text Placeholder 2">
            <a:extLst>
              <a:ext uri="{FF2B5EF4-FFF2-40B4-BE49-F238E27FC236}">
                <a16:creationId xmlns:a16="http://schemas.microsoft.com/office/drawing/2014/main" id="{CF4370B7-B16C-E653-089D-F82B38E59424}"/>
              </a:ext>
            </a:extLst>
          </p:cNvPr>
          <p:cNvSpPr>
            <a:spLocks noGrp="1"/>
          </p:cNvSpPr>
          <p:nvPr>
            <p:ph type="body" idx="1"/>
          </p:nvPr>
        </p:nvSpPr>
        <p:spPr/>
        <p:txBody>
          <a:bodyPr/>
          <a:lstStyle/>
          <a:p>
            <a:pPr>
              <a:buFont typeface="Wingdings" panose="05000000000000000000" pitchFamily="2" charset="2"/>
              <a:buChar char="v"/>
            </a:pPr>
            <a:r>
              <a:rPr lang="en-US" dirty="0"/>
              <a:t>Who is this dataset important to.</a:t>
            </a:r>
          </a:p>
          <a:p>
            <a:pPr>
              <a:buFont typeface="Wingdings" panose="05000000000000000000" pitchFamily="2" charset="2"/>
              <a:buChar char="v"/>
            </a:pPr>
            <a:r>
              <a:rPr lang="en-US" dirty="0"/>
              <a:t>Deciding whether to approve a home equity loan application or deny it is crucial because it could lead to foreclosure, which in turn leads to the bank losing money.</a:t>
            </a:r>
          </a:p>
          <a:p>
            <a:pPr>
              <a:buFont typeface="Wingdings" panose="05000000000000000000" pitchFamily="2" charset="2"/>
              <a:buChar char="v"/>
            </a:pPr>
            <a:r>
              <a:rPr lang="en-US" dirty="0"/>
              <a:t>Getting an idea of each features importance to the model will be important for underwriters to assess loan applications effectively and correctly.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854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 and Metrics</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Goal of this project</a:t>
            </a:r>
          </a:p>
          <a:p>
            <a:pPr marL="457200" lvl="0" indent="-311150" algn="l" rtl="0">
              <a:spcBef>
                <a:spcPts val="0"/>
              </a:spcBef>
              <a:spcAft>
                <a:spcPts val="0"/>
              </a:spcAft>
              <a:buSzPts val="1300"/>
              <a:buChar char="❖"/>
            </a:pPr>
            <a:r>
              <a:rPr lang="en" dirty="0"/>
              <a:t>Using accuracy and recall will give an idea how well the model is performing.</a:t>
            </a:r>
            <a:endParaRPr dirty="0"/>
          </a:p>
          <a:p>
            <a:pPr marL="457200" lvl="0" indent="-311150" algn="l" rtl="0">
              <a:spcBef>
                <a:spcPts val="0"/>
              </a:spcBef>
              <a:spcAft>
                <a:spcPts val="0"/>
              </a:spcAft>
              <a:buSzPts val="1300"/>
              <a:buChar char="❖"/>
            </a:pPr>
            <a:r>
              <a:rPr lang="en" dirty="0"/>
              <a:t>The higher the accuracy the more correctly predicted loan classification.</a:t>
            </a:r>
          </a:p>
          <a:p>
            <a:pPr marL="457200" lvl="0" indent="-311150" algn="l" rtl="0">
              <a:spcBef>
                <a:spcPts val="0"/>
              </a:spcBef>
              <a:spcAft>
                <a:spcPts val="0"/>
              </a:spcAft>
              <a:buSzPts val="1300"/>
              <a:buChar char="❖"/>
            </a:pPr>
            <a:r>
              <a:rPr lang="en" dirty="0"/>
              <a:t>The higher the recall the more correctly predicted True positive loans.</a:t>
            </a:r>
            <a:endParaRPr dirty="0"/>
          </a:p>
        </p:txBody>
      </p:sp>
      <p:pic>
        <p:nvPicPr>
          <p:cNvPr id="101" name="Google Shape;101;p18"/>
          <p:cNvPicPr preferRelativeResize="0"/>
          <p:nvPr/>
        </p:nvPicPr>
        <p:blipFill>
          <a:blip r:embed="rId3">
            <a:alphaModFix/>
          </a:blip>
          <a:stretch>
            <a:fillRect/>
          </a:stretch>
        </p:blipFill>
        <p:spPr>
          <a:xfrm>
            <a:off x="311725" y="1413878"/>
            <a:ext cx="3614075" cy="191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Details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Contains 5,960 Rows with 13 independent variables.</a:t>
            </a:r>
            <a:endParaRPr dirty="0"/>
          </a:p>
          <a:p>
            <a:pPr marL="457200" lvl="0" indent="-311150" algn="l" rtl="0">
              <a:spcBef>
                <a:spcPts val="0"/>
              </a:spcBef>
              <a:spcAft>
                <a:spcPts val="0"/>
              </a:spcAft>
              <a:buSzPts val="1300"/>
              <a:buChar char="❖"/>
            </a:pPr>
            <a:r>
              <a:rPr lang="en" dirty="0"/>
              <a:t>The dependent variable ‘BAD’ is if the loan defaulted (1) or was paid off (0).</a:t>
            </a:r>
            <a:endParaRPr dirty="0"/>
          </a:p>
          <a:p>
            <a:pPr marL="457200" lvl="0" indent="-311150" algn="l" rtl="0">
              <a:spcBef>
                <a:spcPts val="0"/>
              </a:spcBef>
              <a:spcAft>
                <a:spcPts val="0"/>
              </a:spcAft>
              <a:buSzPts val="1300"/>
              <a:buChar char="❖"/>
            </a:pPr>
            <a:r>
              <a:rPr lang="en" dirty="0"/>
              <a:t>Data was obtained from Kaggle-</a:t>
            </a:r>
            <a:r>
              <a:rPr lang="en" u="sng" dirty="0">
                <a:solidFill>
                  <a:schemeClr val="hlink"/>
                </a:solidFill>
                <a:hlinkClick r:id="rId3"/>
              </a:rPr>
              <a:t>https://www.kaggle.com/datasets/ajay1735/hmeq-data</a:t>
            </a:r>
            <a:endParaRPr dirty="0"/>
          </a:p>
          <a:p>
            <a:pPr marL="457200" lvl="0" indent="-311150" algn="l" rtl="0">
              <a:spcBef>
                <a:spcPts val="0"/>
              </a:spcBef>
              <a:spcAft>
                <a:spcPts val="0"/>
              </a:spcAft>
              <a:buSzPts val="1300"/>
              <a:buChar char="❖"/>
            </a:pPr>
            <a:r>
              <a:rPr lang="en" dirty="0"/>
              <a:t>About 20% of the data were defaulted loans and 80% were paid off loans.</a:t>
            </a:r>
            <a:endParaRPr dirty="0"/>
          </a:p>
          <a:p>
            <a:pPr marL="457200" lvl="0" indent="-311150" algn="l" rtl="0">
              <a:spcBef>
                <a:spcPts val="0"/>
              </a:spcBef>
              <a:spcAft>
                <a:spcPts val="0"/>
              </a:spcAft>
              <a:buSzPts val="1300"/>
              <a:buChar char="❖"/>
            </a:pPr>
            <a:r>
              <a:rPr lang="en" dirty="0"/>
              <a:t>Description of independent variables can be found on the Kaggle site.</a:t>
            </a:r>
            <a:endParaRPr dirty="0"/>
          </a:p>
        </p:txBody>
      </p:sp>
      <p:pic>
        <p:nvPicPr>
          <p:cNvPr id="73" name="Google Shape;73;p14"/>
          <p:cNvPicPr preferRelativeResize="0"/>
          <p:nvPr/>
        </p:nvPicPr>
        <p:blipFill>
          <a:blip r:embed="rId4">
            <a:alphaModFix/>
          </a:blip>
          <a:stretch>
            <a:fillRect/>
          </a:stretch>
        </p:blipFill>
        <p:spPr>
          <a:xfrm>
            <a:off x="621925" y="1161975"/>
            <a:ext cx="3086100" cy="369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Cleansing and Exploration</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Decided to drop 50 rows where a lot of variables were missing and used data imputer to replace continuous missing values with the mean totaling to over 2000 rows being replaced. </a:t>
            </a:r>
          </a:p>
          <a:p>
            <a:pPr marL="457200" lvl="0" indent="-311150" algn="l" rtl="0">
              <a:spcBef>
                <a:spcPts val="0"/>
              </a:spcBef>
              <a:spcAft>
                <a:spcPts val="0"/>
              </a:spcAft>
              <a:buSzPts val="1300"/>
              <a:buChar char="❖"/>
            </a:pPr>
            <a:r>
              <a:rPr lang="en" dirty="0"/>
              <a:t>Made Derogatory Reports and Delinquents a binary variable to 0 and 1.</a:t>
            </a:r>
          </a:p>
          <a:p>
            <a:pPr lvl="1" indent="-311150">
              <a:buSzPts val="1300"/>
              <a:buChar char="❖"/>
            </a:pPr>
            <a:r>
              <a:rPr lang="en-US" dirty="0"/>
              <a:t>1 b</a:t>
            </a:r>
            <a:r>
              <a:rPr lang="en" dirty="0"/>
              <a:t>eing that they have a least 1 derogatory report or 1 delinquent report and 0 if they did not.</a:t>
            </a:r>
          </a:p>
          <a:p>
            <a:pPr marL="457200" lvl="0" indent="-311150" algn="l" rtl="0">
              <a:spcBef>
                <a:spcPts val="0"/>
              </a:spcBef>
              <a:spcAft>
                <a:spcPts val="0"/>
              </a:spcAft>
              <a:buSzPts val="1300"/>
              <a:buChar char="❖"/>
            </a:pPr>
            <a:r>
              <a:rPr lang="en" dirty="0"/>
              <a:t>Created a loan to value ratio variable as it is used in approving loans.</a:t>
            </a:r>
          </a:p>
          <a:p>
            <a:pPr marL="457200" lvl="0" indent="-311150" algn="l" rtl="0">
              <a:spcBef>
                <a:spcPts val="0"/>
              </a:spcBef>
              <a:spcAft>
                <a:spcPts val="0"/>
              </a:spcAft>
              <a:buSzPts val="1300"/>
              <a:buChar char="❖"/>
            </a:pPr>
            <a:r>
              <a:rPr lang="en" dirty="0"/>
              <a:t>Check for skewness in independent variables which is needed to satisfy the normality assumption when creating a model.</a:t>
            </a:r>
          </a:p>
          <a:p>
            <a:pPr lvl="1" indent="-311150">
              <a:buSzPts val="1300"/>
              <a:buChar char="❖"/>
            </a:pPr>
            <a:r>
              <a:rPr lang="en" dirty="0"/>
              <a:t>The variable value is skewed and I addressed it by performing a winsorization on it, which makes extreme values less extreme.</a:t>
            </a:r>
          </a:p>
          <a:p>
            <a:pPr lvl="1" indent="-311150">
              <a:buSzPts val="1300"/>
              <a:buChar char="❖"/>
            </a:pPr>
            <a:r>
              <a:rPr lang="en" dirty="0"/>
              <a:t>I applied the winsorization on value, clage, debt to income, and mortgage due as they were skewed.</a:t>
            </a:r>
          </a:p>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endParaRPr dirty="0"/>
          </a:p>
        </p:txBody>
      </p:sp>
      <p:pic>
        <p:nvPicPr>
          <p:cNvPr id="3" name="Picture 2" descr="A graph of a graph&#10;&#10;Description automatically generated">
            <a:extLst>
              <a:ext uri="{FF2B5EF4-FFF2-40B4-BE49-F238E27FC236}">
                <a16:creationId xmlns:a16="http://schemas.microsoft.com/office/drawing/2014/main" id="{F76D7387-CAD8-147A-F690-0F244178CB68}"/>
              </a:ext>
            </a:extLst>
          </p:cNvPr>
          <p:cNvPicPr>
            <a:picLocks noChangeAspect="1"/>
          </p:cNvPicPr>
          <p:nvPr/>
        </p:nvPicPr>
        <p:blipFill>
          <a:blip r:embed="rId3"/>
          <a:stretch>
            <a:fillRect/>
          </a:stretch>
        </p:blipFill>
        <p:spPr>
          <a:xfrm>
            <a:off x="311726" y="1755375"/>
            <a:ext cx="3701272" cy="2039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2116-B67D-E780-D4DC-27C0632B0EC7}"/>
              </a:ext>
            </a:extLst>
          </p:cNvPr>
          <p:cNvSpPr>
            <a:spLocks noGrp="1"/>
          </p:cNvSpPr>
          <p:nvPr>
            <p:ph type="title"/>
          </p:nvPr>
        </p:nvSpPr>
        <p:spPr/>
        <p:txBody>
          <a:bodyPr/>
          <a:lstStyle/>
          <a:p>
            <a:r>
              <a:rPr lang="en-US" dirty="0"/>
              <a:t>Data Cleansing and Exploration cont.</a:t>
            </a:r>
          </a:p>
        </p:txBody>
      </p:sp>
      <p:sp>
        <p:nvSpPr>
          <p:cNvPr id="3" name="Text Placeholder 2">
            <a:extLst>
              <a:ext uri="{FF2B5EF4-FFF2-40B4-BE49-F238E27FC236}">
                <a16:creationId xmlns:a16="http://schemas.microsoft.com/office/drawing/2014/main" id="{032C03C6-DFCA-6149-A7A6-89D836FA3A76}"/>
              </a:ext>
            </a:extLst>
          </p:cNvPr>
          <p:cNvSpPr>
            <a:spLocks noGrp="1"/>
          </p:cNvSpPr>
          <p:nvPr>
            <p:ph type="body" idx="1"/>
          </p:nvPr>
        </p:nvSpPr>
        <p:spPr/>
        <p:txBody>
          <a:bodyPr/>
          <a:lstStyle/>
          <a:p>
            <a:r>
              <a:rPr lang="en-US" dirty="0"/>
              <a:t>Replaced categorical missing values with the ‘Other’ as its own type.</a:t>
            </a:r>
          </a:p>
          <a:p>
            <a:r>
              <a:rPr lang="en-US" dirty="0"/>
              <a:t>Totaled number of rows with imputed data and categorical replaced was 5940.</a:t>
            </a:r>
          </a:p>
          <a:p>
            <a:r>
              <a:rPr lang="en-US" dirty="0"/>
              <a:t>EX. </a:t>
            </a:r>
            <a:r>
              <a:rPr lang="en-US" dirty="0" err="1"/>
              <a:t>Winsorized</a:t>
            </a:r>
            <a:r>
              <a:rPr lang="en-US" dirty="0"/>
              <a:t> value compared to normal value.</a:t>
            </a:r>
          </a:p>
          <a:p>
            <a:r>
              <a:rPr lang="en-US" dirty="0"/>
              <a:t>EX. Job and Reason Crosstabs.</a:t>
            </a:r>
          </a:p>
        </p:txBody>
      </p:sp>
      <p:pic>
        <p:nvPicPr>
          <p:cNvPr id="5" name="Picture 4" descr="A close-up of a graph&#10;&#10;Description automatically generated">
            <a:extLst>
              <a:ext uri="{FF2B5EF4-FFF2-40B4-BE49-F238E27FC236}">
                <a16:creationId xmlns:a16="http://schemas.microsoft.com/office/drawing/2014/main" id="{B748369A-AE29-2CD5-6342-A3912B1EDD20}"/>
              </a:ext>
            </a:extLst>
          </p:cNvPr>
          <p:cNvPicPr>
            <a:picLocks noChangeAspect="1"/>
          </p:cNvPicPr>
          <p:nvPr/>
        </p:nvPicPr>
        <p:blipFill>
          <a:blip r:embed="rId2"/>
          <a:stretch>
            <a:fillRect/>
          </a:stretch>
        </p:blipFill>
        <p:spPr>
          <a:xfrm>
            <a:off x="199414" y="1490375"/>
            <a:ext cx="4372586" cy="15194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FECC758-13F0-D36C-A180-DBA2CCCE1132}"/>
              </a:ext>
            </a:extLst>
          </p:cNvPr>
          <p:cNvPicPr>
            <a:picLocks noChangeAspect="1"/>
          </p:cNvPicPr>
          <p:nvPr/>
        </p:nvPicPr>
        <p:blipFill>
          <a:blip r:embed="rId3"/>
          <a:stretch>
            <a:fillRect/>
          </a:stretch>
        </p:blipFill>
        <p:spPr>
          <a:xfrm>
            <a:off x="431183" y="3222966"/>
            <a:ext cx="1733792"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077069-CEDF-F166-50FA-681B764950AA}"/>
              </a:ext>
            </a:extLst>
          </p:cNvPr>
          <p:cNvPicPr>
            <a:picLocks noChangeAspect="1"/>
          </p:cNvPicPr>
          <p:nvPr/>
        </p:nvPicPr>
        <p:blipFill>
          <a:blip r:embed="rId4"/>
          <a:stretch>
            <a:fillRect/>
          </a:stretch>
        </p:blipFill>
        <p:spPr>
          <a:xfrm>
            <a:off x="2958869" y="3222966"/>
            <a:ext cx="1059356" cy="1657581"/>
          </a:xfrm>
          <a:prstGeom prst="rect">
            <a:avLst/>
          </a:prstGeom>
        </p:spPr>
      </p:pic>
    </p:spTree>
    <p:extLst>
      <p:ext uri="{BB962C8B-B14F-4D97-AF65-F5344CB8AC3E}">
        <p14:creationId xmlns:p14="http://schemas.microsoft.com/office/powerpoint/2010/main" val="29185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DE73-D30B-A9C3-F18E-79E28E1BF42E}"/>
              </a:ext>
            </a:extLst>
          </p:cNvPr>
          <p:cNvSpPr>
            <a:spLocks noGrp="1"/>
          </p:cNvSpPr>
          <p:nvPr>
            <p:ph type="title"/>
          </p:nvPr>
        </p:nvSpPr>
        <p:spPr/>
        <p:txBody>
          <a:bodyPr/>
          <a:lstStyle/>
          <a:p>
            <a:r>
              <a:rPr lang="en-US" dirty="0"/>
              <a:t>Data Cleansing and Exploration final.</a:t>
            </a:r>
          </a:p>
        </p:txBody>
      </p:sp>
      <p:sp>
        <p:nvSpPr>
          <p:cNvPr id="3" name="Text Placeholder 2">
            <a:extLst>
              <a:ext uri="{FF2B5EF4-FFF2-40B4-BE49-F238E27FC236}">
                <a16:creationId xmlns:a16="http://schemas.microsoft.com/office/drawing/2014/main" id="{21C90F82-10AB-2C5F-DC19-1F113EBD0F01}"/>
              </a:ext>
            </a:extLst>
          </p:cNvPr>
          <p:cNvSpPr>
            <a:spLocks noGrp="1"/>
          </p:cNvSpPr>
          <p:nvPr>
            <p:ph type="body" idx="1"/>
          </p:nvPr>
        </p:nvSpPr>
        <p:spPr/>
        <p:txBody>
          <a:bodyPr/>
          <a:lstStyle/>
          <a:p>
            <a:pPr>
              <a:buFont typeface="Wingdings" panose="05000000000000000000" pitchFamily="2" charset="2"/>
              <a:buChar char="v"/>
            </a:pPr>
            <a:r>
              <a:rPr lang="en-US" dirty="0"/>
              <a:t>Encoded categorical variables to dummy columns for easier model evaluation.</a:t>
            </a:r>
          </a:p>
          <a:p>
            <a:pPr lvl="1">
              <a:buFont typeface="Wingdings" panose="05000000000000000000" pitchFamily="2" charset="2"/>
              <a:buChar char="v"/>
            </a:pPr>
            <a:r>
              <a:rPr lang="en-US" dirty="0"/>
              <a:t>Reason, Job, and derogatory reports, and delinquencies encoded with prefix and name of value.</a:t>
            </a:r>
          </a:p>
          <a:p>
            <a:pPr>
              <a:buFont typeface="Wingdings" panose="05000000000000000000" pitchFamily="2" charset="2"/>
              <a:buChar char="v"/>
            </a:pPr>
            <a:r>
              <a:rPr lang="en-US" dirty="0"/>
              <a:t>Check final correlation to check which values will most likely be able to predict the </a:t>
            </a:r>
            <a:r>
              <a:rPr lang="en-US"/>
              <a:t>independent variable BAD.</a:t>
            </a:r>
          </a:p>
        </p:txBody>
      </p:sp>
      <p:pic>
        <p:nvPicPr>
          <p:cNvPr id="5" name="Picture 4" descr="A screenshot of a computer&#10;&#10;Description automatically generated">
            <a:extLst>
              <a:ext uri="{FF2B5EF4-FFF2-40B4-BE49-F238E27FC236}">
                <a16:creationId xmlns:a16="http://schemas.microsoft.com/office/drawing/2014/main" id="{B851F8BF-9D3B-A704-4E43-E8AA0A56AC28}"/>
              </a:ext>
            </a:extLst>
          </p:cNvPr>
          <p:cNvPicPr>
            <a:picLocks noChangeAspect="1"/>
          </p:cNvPicPr>
          <p:nvPr/>
        </p:nvPicPr>
        <p:blipFill>
          <a:blip r:embed="rId2"/>
          <a:stretch>
            <a:fillRect/>
          </a:stretch>
        </p:blipFill>
        <p:spPr>
          <a:xfrm>
            <a:off x="311725" y="1611983"/>
            <a:ext cx="1550874" cy="3338427"/>
          </a:xfrm>
          <a:prstGeom prst="rect">
            <a:avLst/>
          </a:prstGeom>
        </p:spPr>
      </p:pic>
      <p:pic>
        <p:nvPicPr>
          <p:cNvPr id="6" name="Picture 5" descr="A graph with blue and orange squares&#10;&#10;Description automatically generated">
            <a:extLst>
              <a:ext uri="{FF2B5EF4-FFF2-40B4-BE49-F238E27FC236}">
                <a16:creationId xmlns:a16="http://schemas.microsoft.com/office/drawing/2014/main" id="{F2E17597-184A-3628-0996-B31AD72F2187}"/>
              </a:ext>
            </a:extLst>
          </p:cNvPr>
          <p:cNvPicPr>
            <a:picLocks noChangeAspect="1"/>
          </p:cNvPicPr>
          <p:nvPr/>
        </p:nvPicPr>
        <p:blipFill>
          <a:blip r:embed="rId3"/>
          <a:stretch>
            <a:fillRect/>
          </a:stretch>
        </p:blipFill>
        <p:spPr>
          <a:xfrm>
            <a:off x="1907390" y="1611983"/>
            <a:ext cx="2899802" cy="3338427"/>
          </a:xfrm>
          <a:prstGeom prst="rect">
            <a:avLst/>
          </a:prstGeom>
        </p:spPr>
      </p:pic>
    </p:spTree>
    <p:extLst>
      <p:ext uri="{BB962C8B-B14F-4D97-AF65-F5344CB8AC3E}">
        <p14:creationId xmlns:p14="http://schemas.microsoft.com/office/powerpoint/2010/main" val="30561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Significant Variables</a:t>
            </a:r>
            <a:endParaRPr/>
          </a:p>
          <a:p>
            <a:pPr marL="0" lvl="0" indent="0" algn="l" rtl="0">
              <a:spcBef>
                <a:spcPts val="0"/>
              </a:spcBef>
              <a:spcAft>
                <a:spcPts val="0"/>
              </a:spcAft>
              <a:buNone/>
            </a:pPr>
            <a:r>
              <a:rPr lang="en"/>
              <a:t>In the Model</a:t>
            </a:r>
            <a:endParaRPr/>
          </a:p>
        </p:txBody>
      </p:sp>
      <p:sp>
        <p:nvSpPr>
          <p:cNvPr id="93" name="Google Shape;93;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Significant encoded categorical variables using dummy variables which include: Job type, Reason, derogatory reports, and delinquent credit cards.</a:t>
            </a:r>
          </a:p>
          <a:p>
            <a:pPr marL="457200" lvl="0" indent="-311150" algn="l" rtl="0">
              <a:spcBef>
                <a:spcPts val="0"/>
              </a:spcBef>
              <a:spcAft>
                <a:spcPts val="0"/>
              </a:spcAft>
              <a:buSzPts val="1300"/>
              <a:buChar char="❖"/>
            </a:pPr>
            <a:r>
              <a:rPr lang="en" dirty="0"/>
              <a:t>Significant continuous variables include: Debt to Income, clage, loan, Years of job, value, NINQ, and mortgage due.</a:t>
            </a:r>
          </a:p>
        </p:txBody>
      </p:sp>
      <p:pic>
        <p:nvPicPr>
          <p:cNvPr id="3" name="Picture 2">
            <a:extLst>
              <a:ext uri="{FF2B5EF4-FFF2-40B4-BE49-F238E27FC236}">
                <a16:creationId xmlns:a16="http://schemas.microsoft.com/office/drawing/2014/main" id="{20E3E4B8-24E1-BC79-C47B-9A0545B018D6}"/>
              </a:ext>
            </a:extLst>
          </p:cNvPr>
          <p:cNvPicPr>
            <a:picLocks noChangeAspect="1"/>
          </p:cNvPicPr>
          <p:nvPr/>
        </p:nvPicPr>
        <p:blipFill>
          <a:blip r:embed="rId3"/>
          <a:stretch>
            <a:fillRect/>
          </a:stretch>
        </p:blipFill>
        <p:spPr>
          <a:xfrm>
            <a:off x="311725" y="2649927"/>
            <a:ext cx="8412889" cy="561345"/>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2951</TotalTime>
  <Words>1231</Words>
  <Application>Microsoft Office PowerPoint</Application>
  <PresentationFormat>On-screen Show (16:9)</PresentationFormat>
  <Paragraphs>94</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Wingdings</vt:lpstr>
      <vt:lpstr>Arial</vt:lpstr>
      <vt:lpstr>Merriweather</vt:lpstr>
      <vt:lpstr>Roboto</vt:lpstr>
      <vt:lpstr>Paradigm</vt:lpstr>
      <vt:lpstr>Home Equity Loan Default Prediction: A Machine Learning Approach </vt:lpstr>
      <vt:lpstr>Summary and Research Question</vt:lpstr>
      <vt:lpstr>Dataset Importance and Uses</vt:lpstr>
      <vt:lpstr>Goal and Metrics</vt:lpstr>
      <vt:lpstr>Dataset Details</vt:lpstr>
      <vt:lpstr>Data Cleansing and Exploration</vt:lpstr>
      <vt:lpstr>Data Cleansing and Exploration cont.</vt:lpstr>
      <vt:lpstr>Data Cleansing and Exploration final.</vt:lpstr>
      <vt:lpstr>Significant Variables In the Model</vt:lpstr>
      <vt:lpstr>Logistic Regression</vt:lpstr>
      <vt:lpstr>SVM</vt:lpstr>
      <vt:lpstr>Random Forest Classifier</vt:lpstr>
      <vt:lpstr>Gradient Boosting Classifier</vt:lpstr>
      <vt:lpstr>Key Takeaways</vt:lpstr>
      <vt:lpstr>Limitations</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Equity Loan Default Prediction: A Machine Learning Approach </dc:title>
  <cp:lastModifiedBy>Jacob Stys</cp:lastModifiedBy>
  <cp:revision>1</cp:revision>
  <dcterms:modified xsi:type="dcterms:W3CDTF">2023-12-10T20:52:29Z</dcterms:modified>
</cp:coreProperties>
</file>