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8"/>
  </p:notesMasterIdLst>
  <p:sldIdLst>
    <p:sldId id="256" r:id="rId2"/>
    <p:sldId id="263" r:id="rId3"/>
    <p:sldId id="259" r:id="rId4"/>
    <p:sldId id="260" r:id="rId5"/>
    <p:sldId id="297" r:id="rId6"/>
    <p:sldId id="298" r:id="rId7"/>
    <p:sldId id="299" r:id="rId8"/>
    <p:sldId id="300" r:id="rId9"/>
    <p:sldId id="272" r:id="rId10"/>
    <p:sldId id="268" r:id="rId11"/>
    <p:sldId id="301" r:id="rId12"/>
    <p:sldId id="302" r:id="rId13"/>
    <p:sldId id="303" r:id="rId14"/>
    <p:sldId id="305" r:id="rId15"/>
    <p:sldId id="306" r:id="rId16"/>
    <p:sldId id="307" r:id="rId17"/>
    <p:sldId id="308" r:id="rId18"/>
    <p:sldId id="309" r:id="rId19"/>
    <p:sldId id="261" r:id="rId20"/>
    <p:sldId id="310" r:id="rId21"/>
    <p:sldId id="315" r:id="rId22"/>
    <p:sldId id="312" r:id="rId23"/>
    <p:sldId id="313" r:id="rId24"/>
    <p:sldId id="314" r:id="rId25"/>
    <p:sldId id="316" r:id="rId26"/>
    <p:sldId id="278" r:id="rId27"/>
  </p:sldIdLst>
  <p:sldSz cx="9144000" cy="5143500" type="screen16x9"/>
  <p:notesSz cx="6858000" cy="9144000"/>
  <p:embeddedFontLst>
    <p:embeddedFont>
      <p:font typeface="Fira Sans Extra Condensed Medium" panose="020B0604020202020204" charset="0"/>
      <p:regular r:id="rId29"/>
      <p:bold r:id="rId30"/>
      <p:italic r:id="rId31"/>
      <p:boldItalic r:id="rId32"/>
    </p:embeddedFont>
    <p:embeddedFont>
      <p:font typeface="Cambria Math" panose="02040503050406030204" pitchFamily="18" charset="0"/>
      <p:regular r:id="rId33"/>
    </p:embeddedFont>
    <p:embeddedFont>
      <p:font typeface="Maven Pro" panose="020B0604020202020204" charset="0"/>
      <p:regular r:id="rId34"/>
      <p:bold r:id="rId35"/>
    </p:embeddedFont>
    <p:embeddedFont>
      <p:font typeface="Advent Pro SemiBold" panose="020B0604020202020204" charset="0"/>
      <p:regular r:id="rId36"/>
      <p:bold r:id="rId37"/>
    </p:embeddedFont>
    <p:embeddedFont>
      <p:font typeface="Share Tech" panose="020B0604020202020204" charset="0"/>
      <p:regular r:id="rId38"/>
    </p:embeddedFont>
    <p:embeddedFont>
      <p:font typeface="Fira Sans Condensed Medium" panose="020B0604020202020204" charset="0"/>
      <p:regular r:id="rId39"/>
      <p:bold r:id="rId40"/>
      <p:italic r:id="rId41"/>
      <p:boldItalic r:id="rId42"/>
    </p:embeddedFont>
    <p:embeddedFont>
      <p:font typeface="Advent Pro Medium" panose="020B0604020202020204" charset="0"/>
      <p:regular r:id="rId43"/>
      <p:bold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CC"/>
    <a:srgbClr val="E898AC"/>
    <a:srgbClr val="FF9973"/>
    <a:srgbClr val="F649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0D8F7D-B948-4A0D-A884-793020885EF9}">
  <a:tblStyle styleId="{BD0D8F7D-B948-4A0D-A884-793020885E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sorterViewPr>
    <p:cViewPr>
      <p:scale>
        <a:sx n="110" d="100"/>
        <a:sy n="110" d="100"/>
      </p:scale>
      <p:origin x="0" y="-23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9" r:id="rId8"/>
    <p:sldLayoutId id="2147483663" r:id="rId9"/>
    <p:sldLayoutId id="2147483664" r:id="rId10"/>
    <p:sldLayoutId id="2147483665" r:id="rId11"/>
    <p:sldLayoutId id="2147483667" r:id="rId12"/>
    <p:sldLayoutId id="214748366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424540" y="2241816"/>
            <a:ext cx="3826324" cy="5375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latin typeface="Maven Pro" panose="020B0604020202020204" charset="0"/>
                <a:cs typeface="Times New Roman" panose="02020603050405020304" pitchFamily="18" charset="0"/>
              </a:rPr>
              <a:t>Giảng </a:t>
            </a:r>
            <a:r>
              <a:rPr lang="en" dirty="0" smtClean="0">
                <a:latin typeface="Maven Pro" panose="020B0604020202020204" charset="0"/>
                <a:cs typeface="Times New Roman" panose="02020603050405020304" pitchFamily="18" charset="0"/>
              </a:rPr>
              <a:t>viên</a:t>
            </a:r>
            <a:r>
              <a:rPr lang="en" sz="1600" dirty="0" smtClean="0">
                <a:latin typeface="Maven Pro" panose="020B0604020202020204" charset="0"/>
                <a:cs typeface="Times New Roman" panose="02020603050405020304" pitchFamily="18" charset="0"/>
              </a:rPr>
              <a:t>: Nguyễn Thị Hồng Minh</a:t>
            </a:r>
            <a:endParaRPr sz="1600" dirty="0">
              <a:latin typeface="Maven Pro" panose="020B0604020202020204" charset="0"/>
              <a:cs typeface="Times New Roman" panose="02020603050405020304" pitchFamily="18" charset="0"/>
            </a:endParaRPr>
          </a:p>
        </p:txBody>
      </p:sp>
      <p:sp>
        <p:nvSpPr>
          <p:cNvPr id="435" name="Google Shape;435;p25"/>
          <p:cNvSpPr txBox="1">
            <a:spLocks noGrp="1"/>
          </p:cNvSpPr>
          <p:nvPr>
            <p:ph type="ctrTitle"/>
          </p:nvPr>
        </p:nvSpPr>
        <p:spPr>
          <a:xfrm>
            <a:off x="1547263" y="916293"/>
            <a:ext cx="6020700" cy="13474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Maven Pro" panose="020B0604020202020204" charset="0"/>
                <a:cs typeface="Times New Roman" panose="02020603050405020304" pitchFamily="18" charset="0"/>
              </a:rPr>
              <a:t>Thiết kế đánh giá thuật toán</a:t>
            </a:r>
            <a:endParaRPr dirty="0">
              <a:latin typeface="Maven Pro" panose="020B0604020202020204" charset="0"/>
              <a:cs typeface="Times New Roman" panose="02020603050405020304" pitchFamily="18" charset="0"/>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765407" y="2860806"/>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p:cNvSpPr txBox="1">
            <a:spLocks/>
          </p:cNvSpPr>
          <p:nvPr/>
        </p:nvSpPr>
        <p:spPr>
          <a:xfrm>
            <a:off x="2648289" y="2719133"/>
            <a:ext cx="4351546" cy="14295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a:r>
              <a:rPr lang="en-US" dirty="0" err="1" smtClean="0">
                <a:latin typeface="Maven Pro" panose="020B0604020202020204" charset="0"/>
                <a:cs typeface="Times New Roman" panose="02020603050405020304" pitchFamily="18" charset="0"/>
              </a:rPr>
              <a:t>Thành</a:t>
            </a:r>
            <a:r>
              <a:rPr lang="en-US" dirty="0" smtClean="0">
                <a:latin typeface="Maven Pro" panose="020B0604020202020204" charset="0"/>
                <a:cs typeface="Times New Roman" panose="02020603050405020304" pitchFamily="18" charset="0"/>
              </a:rPr>
              <a:t> </a:t>
            </a:r>
            <a:r>
              <a:rPr lang="en-US" dirty="0" err="1" smtClean="0">
                <a:latin typeface="Maven Pro" panose="020B0604020202020204" charset="0"/>
                <a:cs typeface="Times New Roman" panose="02020603050405020304" pitchFamily="18" charset="0"/>
              </a:rPr>
              <a:t>viên</a:t>
            </a:r>
            <a:r>
              <a:rPr lang="en-US" dirty="0" smtClean="0">
                <a:latin typeface="Maven Pro" panose="020B0604020202020204" charset="0"/>
                <a:cs typeface="Times New Roman" panose="02020603050405020304" pitchFamily="18" charset="0"/>
              </a:rPr>
              <a:t> </a:t>
            </a:r>
            <a:r>
              <a:rPr lang="en-US" dirty="0" err="1" smtClean="0">
                <a:latin typeface="Maven Pro" panose="020B0604020202020204" charset="0"/>
                <a:cs typeface="Times New Roman" panose="02020603050405020304" pitchFamily="18" charset="0"/>
              </a:rPr>
              <a:t>nhóm</a:t>
            </a:r>
            <a:r>
              <a:rPr lang="en-US" dirty="0" smtClean="0">
                <a:latin typeface="Maven Pro" panose="020B0604020202020204" charset="0"/>
                <a:cs typeface="Times New Roman" panose="02020603050405020304" pitchFamily="18" charset="0"/>
              </a:rPr>
              <a:t>:</a:t>
            </a:r>
          </a:p>
          <a:p>
            <a:pPr marL="0" indent="0" algn="l"/>
            <a:r>
              <a:rPr lang="en-US" dirty="0" smtClean="0">
                <a:latin typeface="Maven Pro" panose="020B0604020202020204" charset="0"/>
                <a:cs typeface="Times New Roman" panose="02020603050405020304" pitchFamily="18" charset="0"/>
              </a:rPr>
              <a:t>1. </a:t>
            </a:r>
            <a:r>
              <a:rPr lang="en-US" dirty="0" err="1" smtClean="0">
                <a:latin typeface="Maven Pro" panose="020B0604020202020204" charset="0"/>
                <a:cs typeface="Times New Roman" panose="02020603050405020304" pitchFamily="18" charset="0"/>
              </a:rPr>
              <a:t>Nguyễn</a:t>
            </a:r>
            <a:r>
              <a:rPr lang="en-US" dirty="0" smtClean="0">
                <a:latin typeface="Maven Pro" panose="020B0604020202020204" charset="0"/>
                <a:cs typeface="Times New Roman" panose="02020603050405020304" pitchFamily="18" charset="0"/>
              </a:rPr>
              <a:t> </a:t>
            </a:r>
            <a:r>
              <a:rPr lang="en-US" dirty="0" err="1" smtClean="0">
                <a:latin typeface="Maven Pro" panose="020B0604020202020204" charset="0"/>
                <a:cs typeface="Times New Roman" panose="02020603050405020304" pitchFamily="18" charset="0"/>
              </a:rPr>
              <a:t>Đỗ</a:t>
            </a:r>
            <a:r>
              <a:rPr lang="en-US" dirty="0" smtClean="0">
                <a:latin typeface="Maven Pro" panose="020B0604020202020204" charset="0"/>
                <a:cs typeface="Times New Roman" panose="02020603050405020304" pitchFamily="18" charset="0"/>
              </a:rPr>
              <a:t> </a:t>
            </a:r>
            <a:r>
              <a:rPr lang="en-US" dirty="0" err="1" smtClean="0">
                <a:latin typeface="Maven Pro" panose="020B0604020202020204" charset="0"/>
                <a:cs typeface="Times New Roman" panose="02020603050405020304" pitchFamily="18" charset="0"/>
              </a:rPr>
              <a:t>Khôi</a:t>
            </a:r>
            <a:r>
              <a:rPr lang="en-US" dirty="0" smtClean="0">
                <a:latin typeface="Maven Pro" panose="020B0604020202020204" charset="0"/>
                <a:cs typeface="Times New Roman" panose="02020603050405020304" pitchFamily="18" charset="0"/>
              </a:rPr>
              <a:t> </a:t>
            </a:r>
            <a:r>
              <a:rPr lang="en-US" sz="1600" dirty="0" err="1" smtClean="0">
                <a:latin typeface="Maven Pro" panose="020B0604020202020204" charset="0"/>
                <a:cs typeface="Times New Roman" panose="02020603050405020304" pitchFamily="18" charset="0"/>
              </a:rPr>
              <a:t>Nguyên</a:t>
            </a:r>
            <a:r>
              <a:rPr lang="en-US" dirty="0" smtClean="0">
                <a:latin typeface="Maven Pro" panose="020B0604020202020204" charset="0"/>
                <a:cs typeface="Times New Roman" panose="02020603050405020304" pitchFamily="18" charset="0"/>
              </a:rPr>
              <a:t>: 18001169</a:t>
            </a:r>
          </a:p>
          <a:p>
            <a:pPr marL="0" indent="0" algn="l"/>
            <a:r>
              <a:rPr lang="en-US" dirty="0" smtClean="0">
                <a:latin typeface="Maven Pro" panose="020B0604020202020204" charset="0"/>
                <a:cs typeface="Times New Roman" panose="02020603050405020304" pitchFamily="18" charset="0"/>
              </a:rPr>
              <a:t>2. </a:t>
            </a:r>
            <a:r>
              <a:rPr lang="en-US" dirty="0" err="1" smtClean="0">
                <a:latin typeface="Maven Pro" panose="020B0604020202020204" charset="0"/>
                <a:cs typeface="Times New Roman" panose="02020603050405020304" pitchFamily="18" charset="0"/>
              </a:rPr>
              <a:t>Phạm</a:t>
            </a:r>
            <a:r>
              <a:rPr lang="en-US" dirty="0" smtClean="0">
                <a:latin typeface="Maven Pro" panose="020B0604020202020204" charset="0"/>
                <a:cs typeface="Times New Roman" panose="02020603050405020304" pitchFamily="18" charset="0"/>
              </a:rPr>
              <a:t> </a:t>
            </a:r>
            <a:r>
              <a:rPr lang="en-US" dirty="0" err="1" smtClean="0">
                <a:latin typeface="Maven Pro" panose="020B0604020202020204" charset="0"/>
                <a:cs typeface="Times New Roman" panose="02020603050405020304" pitchFamily="18" charset="0"/>
              </a:rPr>
              <a:t>Ngọc</a:t>
            </a:r>
            <a:r>
              <a:rPr lang="en-US" dirty="0" smtClean="0">
                <a:latin typeface="Maven Pro" panose="020B0604020202020204" charset="0"/>
                <a:cs typeface="Times New Roman" panose="02020603050405020304" pitchFamily="18" charset="0"/>
              </a:rPr>
              <a:t> </a:t>
            </a:r>
            <a:r>
              <a:rPr lang="en-US" dirty="0" err="1" smtClean="0">
                <a:latin typeface="Maven Pro" panose="020B0604020202020204" charset="0"/>
                <a:cs typeface="Times New Roman" panose="02020603050405020304" pitchFamily="18" charset="0"/>
              </a:rPr>
              <a:t>Sơn</a:t>
            </a:r>
            <a:r>
              <a:rPr lang="en-US" dirty="0" smtClean="0">
                <a:latin typeface="Maven Pro" panose="020B0604020202020204" charset="0"/>
                <a:cs typeface="Times New Roman" panose="02020603050405020304" pitchFamily="18" charset="0"/>
              </a:rPr>
              <a:t>: 18001185</a:t>
            </a:r>
          </a:p>
          <a:p>
            <a:pPr marL="0" indent="0" algn="l"/>
            <a:r>
              <a:rPr lang="en-US" dirty="0" smtClean="0">
                <a:latin typeface="Maven Pro" panose="020B0604020202020204" charset="0"/>
                <a:cs typeface="Times New Roman" panose="02020603050405020304" pitchFamily="18" charset="0"/>
              </a:rPr>
              <a:t>3. </a:t>
            </a:r>
            <a:r>
              <a:rPr lang="en-US" dirty="0" err="1" smtClean="0">
                <a:latin typeface="Maven Pro" panose="020B0604020202020204" charset="0"/>
                <a:cs typeface="Times New Roman" panose="02020603050405020304" pitchFamily="18" charset="0"/>
              </a:rPr>
              <a:t>Nguyễn</a:t>
            </a:r>
            <a:r>
              <a:rPr lang="en-US" dirty="0" smtClean="0">
                <a:latin typeface="Maven Pro" panose="020B0604020202020204" charset="0"/>
                <a:cs typeface="Times New Roman" panose="02020603050405020304" pitchFamily="18" charset="0"/>
              </a:rPr>
              <a:t> </a:t>
            </a:r>
            <a:r>
              <a:rPr lang="en-US" dirty="0" err="1" smtClean="0">
                <a:latin typeface="Maven Pro" panose="020B0604020202020204" charset="0"/>
                <a:cs typeface="Times New Roman" panose="02020603050405020304" pitchFamily="18" charset="0"/>
              </a:rPr>
              <a:t>Văn</a:t>
            </a:r>
            <a:r>
              <a:rPr lang="en-US" dirty="0" smtClean="0">
                <a:latin typeface="Maven Pro" panose="020B0604020202020204" charset="0"/>
                <a:cs typeface="Times New Roman" panose="02020603050405020304" pitchFamily="18" charset="0"/>
              </a:rPr>
              <a:t> Nam: 18001165</a:t>
            </a:r>
            <a:endParaRPr lang="en-US" dirty="0">
              <a:latin typeface="Maven Pro" panose="020B060402020202020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fade">
                                      <p:cBhvr>
                                        <p:cTn id="7" dur="500"/>
                                        <p:tgtEl>
                                          <p:spTgt spid="4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4">
                                            <p:txEl>
                                              <p:pRg st="0" end="0"/>
                                            </p:txEl>
                                          </p:spTgt>
                                        </p:tgtEl>
                                        <p:attrNameLst>
                                          <p:attrName>style.visibility</p:attrName>
                                        </p:attrNameLst>
                                      </p:cBhvr>
                                      <p:to>
                                        <p:strVal val="visible"/>
                                      </p:to>
                                    </p:set>
                                    <p:animEffect transition="in" filter="fade">
                                      <p:cBhvr>
                                        <p:cTn id="12" dur="500"/>
                                        <p:tgtEl>
                                          <p:spTgt spid="4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build="p"/>
      <p:bldP spid="435"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b="1" dirty="0" smtClean="0">
                <a:effectLst>
                  <a:glow rad="228600">
                    <a:schemeClr val="accent3">
                      <a:satMod val="175000"/>
                      <a:alpha val="40000"/>
                    </a:schemeClr>
                  </a:glow>
                </a:effectLst>
              </a:rPr>
              <a:t>Các ví dụ</a:t>
            </a:r>
            <a:endParaRPr sz="8000" b="1" dirty="0">
              <a:solidFill>
                <a:schemeClr val="accent3"/>
              </a:solidFill>
              <a:effectLst>
                <a:glow rad="228600">
                  <a:schemeClr val="accent3">
                    <a:satMod val="175000"/>
                    <a:alpha val="40000"/>
                  </a:schemeClr>
                </a:glo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474" y="1348377"/>
            <a:ext cx="1351224" cy="577800"/>
          </a:xfrm>
        </p:spPr>
        <p:txBody>
          <a:bodyPr/>
          <a:lstStyle/>
          <a:p>
            <a:r>
              <a:rPr lang="en-US" sz="2000" b="1" u="sng" dirty="0" err="1" smtClean="0">
                <a:solidFill>
                  <a:schemeClr val="accent1">
                    <a:lumMod val="40000"/>
                    <a:lumOff val="60000"/>
                  </a:schemeClr>
                </a:solidFill>
                <a:latin typeface="Maven Pro" panose="020B0604020202020204" charset="0"/>
              </a:rPr>
              <a:t>Đề</a:t>
            </a:r>
            <a:r>
              <a:rPr lang="en-US" sz="2000" b="1" u="sng" dirty="0" smtClean="0">
                <a:solidFill>
                  <a:schemeClr val="accent1">
                    <a:lumMod val="40000"/>
                    <a:lumOff val="60000"/>
                  </a:schemeClr>
                </a:solidFill>
                <a:latin typeface="Maven Pro" panose="020B0604020202020204" charset="0"/>
              </a:rPr>
              <a:t> </a:t>
            </a:r>
            <a:r>
              <a:rPr lang="en-US" sz="2000" b="1" u="sng" dirty="0" err="1" smtClean="0">
                <a:solidFill>
                  <a:schemeClr val="accent1">
                    <a:lumMod val="40000"/>
                    <a:lumOff val="60000"/>
                  </a:schemeClr>
                </a:solidFill>
                <a:latin typeface="Maven Pro" panose="020B0604020202020204" charset="0"/>
              </a:rPr>
              <a:t>bài</a:t>
            </a:r>
            <a:endParaRPr lang="en-US" sz="2000" b="1" u="sng" dirty="0">
              <a:solidFill>
                <a:schemeClr val="accent1">
                  <a:lumMod val="40000"/>
                  <a:lumOff val="60000"/>
                </a:schemeClr>
              </a:solidFill>
              <a:latin typeface="Maven Pro" panose="020B0604020202020204" charset="0"/>
            </a:endParaRPr>
          </a:p>
        </p:txBody>
      </p:sp>
      <p:sp>
        <p:nvSpPr>
          <p:cNvPr id="3" name="Subtitle 2"/>
          <p:cNvSpPr>
            <a:spLocks noGrp="1"/>
          </p:cNvSpPr>
          <p:nvPr>
            <p:ph type="subTitle" idx="4294967295"/>
          </p:nvPr>
        </p:nvSpPr>
        <p:spPr>
          <a:xfrm>
            <a:off x="489381" y="321259"/>
            <a:ext cx="8120371" cy="793750"/>
          </a:xfrm>
        </p:spPr>
        <p:txBody>
          <a:bodyPr/>
          <a:lstStyle/>
          <a:p>
            <a:pPr marL="114300" indent="0" algn="ctr">
              <a:buNone/>
            </a:pPr>
            <a:r>
              <a:rPr lang="en-US" sz="2200" b="1" dirty="0" smtClean="0">
                <a:effectLst>
                  <a:glow rad="63500">
                    <a:schemeClr val="accent3">
                      <a:satMod val="175000"/>
                      <a:alpha val="40000"/>
                    </a:schemeClr>
                  </a:glow>
                </a:effectLst>
              </a:rPr>
              <a:t>Maximum </a:t>
            </a:r>
            <a:r>
              <a:rPr lang="en-US" sz="2200" b="1" dirty="0">
                <a:effectLst>
                  <a:glow rad="63500">
                    <a:schemeClr val="accent3">
                      <a:satMod val="175000"/>
                      <a:alpha val="40000"/>
                    </a:schemeClr>
                  </a:glow>
                </a:effectLst>
              </a:rPr>
              <a:t>difference of zeros and ones in binary string </a:t>
            </a:r>
            <a:endParaRPr lang="en-US" sz="2200" b="1" dirty="0" smtClean="0">
              <a:effectLst>
                <a:glow rad="63500">
                  <a:schemeClr val="accent3">
                    <a:satMod val="175000"/>
                    <a:alpha val="40000"/>
                  </a:schemeClr>
                </a:glow>
              </a:effectLst>
            </a:endParaRPr>
          </a:p>
          <a:p>
            <a:pPr marL="114300" indent="0" algn="ctr">
              <a:buNone/>
            </a:pPr>
            <a:r>
              <a:rPr lang="en-US" dirty="0" smtClean="0"/>
              <a:t>(</a:t>
            </a:r>
            <a:r>
              <a:rPr lang="en-US" dirty="0" err="1"/>
              <a:t>Bài</a:t>
            </a:r>
            <a:r>
              <a:rPr lang="en-US" dirty="0"/>
              <a:t> </a:t>
            </a:r>
            <a:r>
              <a:rPr lang="en-US" dirty="0" err="1"/>
              <a:t>toán</a:t>
            </a:r>
            <a:r>
              <a:rPr lang="en-US" dirty="0"/>
              <a:t> </a:t>
            </a:r>
            <a:r>
              <a:rPr lang="en-US" dirty="0" err="1"/>
              <a:t>tìm</a:t>
            </a:r>
            <a:r>
              <a:rPr lang="en-US" dirty="0"/>
              <a:t> </a:t>
            </a:r>
            <a:r>
              <a:rPr lang="en-US" dirty="0" err="1"/>
              <a:t>hiệu</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số</a:t>
            </a:r>
            <a:r>
              <a:rPr lang="en-US" dirty="0"/>
              <a:t> 0 </a:t>
            </a:r>
            <a:r>
              <a:rPr lang="en-US" dirty="0" err="1"/>
              <a:t>và</a:t>
            </a:r>
            <a:r>
              <a:rPr lang="en-US" dirty="0"/>
              <a:t> 1 </a:t>
            </a:r>
            <a:r>
              <a:rPr lang="en-US" dirty="0" err="1"/>
              <a:t>trong</a:t>
            </a:r>
            <a:r>
              <a:rPr lang="en-US" dirty="0"/>
              <a:t> </a:t>
            </a:r>
            <a:r>
              <a:rPr lang="en-US" dirty="0" err="1"/>
              <a:t>một</a:t>
            </a:r>
            <a:r>
              <a:rPr lang="en-US" dirty="0"/>
              <a:t> </a:t>
            </a:r>
            <a:r>
              <a:rPr lang="en-US" dirty="0" err="1"/>
              <a:t>chuỗi</a:t>
            </a:r>
            <a:r>
              <a:rPr lang="en-US" dirty="0"/>
              <a:t> </a:t>
            </a:r>
            <a:r>
              <a:rPr lang="en-US" dirty="0" err="1"/>
              <a:t>nhị</a:t>
            </a:r>
            <a:r>
              <a:rPr lang="en-US" dirty="0"/>
              <a:t> </a:t>
            </a:r>
            <a:r>
              <a:rPr lang="en-US" dirty="0" err="1"/>
              <a:t>phân</a:t>
            </a:r>
            <a:r>
              <a:rPr lang="en-US" dirty="0"/>
              <a:t>)</a:t>
            </a:r>
          </a:p>
        </p:txBody>
      </p:sp>
      <p:sp>
        <p:nvSpPr>
          <p:cNvPr id="4" name="TextBox 3"/>
          <p:cNvSpPr txBox="1"/>
          <p:nvPr/>
        </p:nvSpPr>
        <p:spPr>
          <a:xfrm>
            <a:off x="1997410" y="3011454"/>
            <a:ext cx="6856076" cy="2062103"/>
          </a:xfrm>
          <a:prstGeom prst="rect">
            <a:avLst/>
          </a:prstGeom>
          <a:noFill/>
        </p:spPr>
        <p:txBody>
          <a:bodyPr wrap="square" rtlCol="0">
            <a:spAutoFit/>
          </a:bodyPr>
          <a:lstStyle/>
          <a:p>
            <a:pPr marL="285750" indent="-285750" algn="just">
              <a:buClr>
                <a:schemeClr val="bg1"/>
              </a:buClr>
              <a:buFont typeface="Wingdings" panose="05000000000000000000" pitchFamily="2" charset="2"/>
              <a:buChar char="§"/>
            </a:pPr>
            <a:r>
              <a:rPr lang="en-US" sz="1600" dirty="0" smtClean="0">
                <a:solidFill>
                  <a:schemeClr val="bg1"/>
                </a:solidFill>
                <a:latin typeface="Maven Pro" panose="020B0604020202020204" charset="0"/>
              </a:rPr>
              <a:t>1</a:t>
            </a:r>
            <a:r>
              <a:rPr lang="en-US" sz="1600" dirty="0">
                <a:solidFill>
                  <a:schemeClr val="bg1"/>
                </a:solidFill>
                <a:latin typeface="Maven Pro" panose="020B0604020202020204" charset="0"/>
              </a:rPr>
              <a:t>:</a:t>
            </a:r>
          </a:p>
          <a:p>
            <a:pPr marL="720000" indent="-285750" algn="just">
              <a:buClr>
                <a:schemeClr val="bg1"/>
              </a:buClr>
              <a:buFont typeface="Arial" panose="020B0604020202020204" pitchFamily="34" charset="0"/>
              <a:buChar char="•"/>
            </a:pPr>
            <a:r>
              <a:rPr lang="en-US" sz="1600" dirty="0" smtClean="0">
                <a:solidFill>
                  <a:schemeClr val="bg1"/>
                </a:solidFill>
                <a:latin typeface="Maven Pro" panose="020B0604020202020204" charset="0"/>
              </a:rPr>
              <a:t>Input</a:t>
            </a:r>
            <a:r>
              <a:rPr lang="en-US" sz="1600" dirty="0">
                <a:solidFill>
                  <a:schemeClr val="bg1"/>
                </a:solidFill>
                <a:latin typeface="Maven Pro" panose="020B0604020202020204" charset="0"/>
              </a:rPr>
              <a:t>: 100001100011</a:t>
            </a:r>
          </a:p>
          <a:p>
            <a:pPr marL="720000" indent="-285750" algn="just">
              <a:buClr>
                <a:schemeClr val="bg1"/>
              </a:buClr>
              <a:buFont typeface="Arial" panose="020B0604020202020204" pitchFamily="34" charset="0"/>
              <a:buChar char="•"/>
            </a:pPr>
            <a:r>
              <a:rPr lang="en-US" sz="1600" dirty="0" smtClean="0">
                <a:solidFill>
                  <a:schemeClr val="bg1"/>
                </a:solidFill>
                <a:latin typeface="Maven Pro" panose="020B0604020202020204" charset="0"/>
              </a:rPr>
              <a:t>Output</a:t>
            </a:r>
            <a:r>
              <a:rPr lang="en-US" sz="1600" dirty="0">
                <a:solidFill>
                  <a:schemeClr val="bg1"/>
                </a:solidFill>
                <a:latin typeface="Maven Pro" panose="020B0604020202020204" charset="0"/>
              </a:rPr>
              <a:t>: 5 </a:t>
            </a:r>
          </a:p>
          <a:p>
            <a:pPr marL="720000" indent="-285750" algn="just">
              <a:buClr>
                <a:schemeClr val="bg1"/>
              </a:buClr>
              <a:buFont typeface="Arial" panose="020B0604020202020204" pitchFamily="34" charset="0"/>
              <a:buChar char="•"/>
            </a:pPr>
            <a:r>
              <a:rPr lang="en-US" sz="1600" dirty="0" err="1" smtClean="0">
                <a:solidFill>
                  <a:schemeClr val="bg1"/>
                </a:solidFill>
                <a:latin typeface="Maven Pro" panose="020B0604020202020204" charset="0"/>
              </a:rPr>
              <a:t>Giải</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thích</a:t>
            </a:r>
            <a:r>
              <a:rPr lang="en-US" sz="1600" dirty="0">
                <a:solidFill>
                  <a:schemeClr val="bg1"/>
                </a:solidFill>
                <a:latin typeface="Maven Pro" panose="020B0604020202020204" charset="0"/>
              </a:rPr>
              <a:t>: (100001100011) </a:t>
            </a:r>
            <a:r>
              <a:rPr lang="en-US" sz="1600" dirty="0" err="1">
                <a:solidFill>
                  <a:schemeClr val="bg1"/>
                </a:solidFill>
                <a:latin typeface="Maven Pro" panose="020B0604020202020204" charset="0"/>
              </a:rPr>
              <a:t>bao</a:t>
            </a:r>
            <a:r>
              <a:rPr lang="en-US" sz="1600" dirty="0">
                <a:solidFill>
                  <a:schemeClr val="bg1"/>
                </a:solidFill>
                <a:latin typeface="Maven Pro" panose="020B0604020202020204" charset="0"/>
              </a:rPr>
              <a:t> </a:t>
            </a:r>
            <a:r>
              <a:rPr lang="en-US" sz="1600" dirty="0" err="1" smtClean="0">
                <a:solidFill>
                  <a:schemeClr val="bg1"/>
                </a:solidFill>
                <a:latin typeface="Maven Pro" panose="020B0604020202020204" charset="0"/>
              </a:rPr>
              <a:t>gồm</a:t>
            </a:r>
            <a:r>
              <a:rPr lang="en-US" sz="1600" dirty="0" smtClean="0">
                <a:solidFill>
                  <a:schemeClr val="bg1"/>
                </a:solidFill>
                <a:latin typeface="Maven Pro" panose="020B0604020202020204" charset="0"/>
              </a:rPr>
              <a:t> </a:t>
            </a:r>
            <a:r>
              <a:rPr lang="en-US" sz="1600" dirty="0">
                <a:solidFill>
                  <a:schemeClr val="bg1"/>
                </a:solidFill>
                <a:latin typeface="Maven Pro" panose="020B0604020202020204" charset="0"/>
              </a:rPr>
              <a:t>7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0, 2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1 =&gt; 5</a:t>
            </a:r>
          </a:p>
          <a:p>
            <a:pPr marL="285750" indent="-285750" algn="just">
              <a:buClr>
                <a:schemeClr val="bg1"/>
              </a:buClr>
              <a:buFont typeface="Wingdings" panose="05000000000000000000" pitchFamily="2" charset="2"/>
              <a:buChar char="§"/>
            </a:pPr>
            <a:r>
              <a:rPr lang="en-US" sz="1600" dirty="0" smtClean="0">
                <a:solidFill>
                  <a:schemeClr val="bg1"/>
                </a:solidFill>
                <a:latin typeface="Maven Pro" panose="020B0604020202020204" charset="0"/>
              </a:rPr>
              <a:t>2</a:t>
            </a:r>
            <a:r>
              <a:rPr lang="en-US" sz="1600" dirty="0">
                <a:solidFill>
                  <a:schemeClr val="bg1"/>
                </a:solidFill>
                <a:latin typeface="Maven Pro" panose="020B0604020202020204" charset="0"/>
              </a:rPr>
              <a:t>:</a:t>
            </a:r>
          </a:p>
          <a:p>
            <a:pPr marL="720000" indent="-285750" algn="just">
              <a:buClr>
                <a:schemeClr val="bg1"/>
              </a:buClr>
              <a:buFont typeface="Arial" panose="020B0604020202020204" pitchFamily="34" charset="0"/>
              <a:buChar char="•"/>
            </a:pPr>
            <a:r>
              <a:rPr lang="en-US" sz="1600" dirty="0" smtClean="0">
                <a:solidFill>
                  <a:schemeClr val="bg1"/>
                </a:solidFill>
                <a:latin typeface="Maven Pro" panose="020B0604020202020204" charset="0"/>
              </a:rPr>
              <a:t>Input</a:t>
            </a:r>
            <a:r>
              <a:rPr lang="en-US" sz="1600" dirty="0">
                <a:solidFill>
                  <a:schemeClr val="bg1"/>
                </a:solidFill>
                <a:latin typeface="Maven Pro" panose="020B0604020202020204" charset="0"/>
              </a:rPr>
              <a:t>: 111111111</a:t>
            </a:r>
          </a:p>
          <a:p>
            <a:pPr marL="720000" indent="-285750" algn="just">
              <a:buClr>
                <a:schemeClr val="bg1"/>
              </a:buClr>
              <a:buFont typeface="Arial" panose="020B0604020202020204" pitchFamily="34" charset="0"/>
              <a:buChar char="•"/>
            </a:pPr>
            <a:r>
              <a:rPr lang="en-US" sz="1600" dirty="0" smtClean="0">
                <a:solidFill>
                  <a:schemeClr val="bg1"/>
                </a:solidFill>
                <a:latin typeface="Maven Pro" panose="020B0604020202020204" charset="0"/>
              </a:rPr>
              <a:t>Output</a:t>
            </a:r>
            <a:r>
              <a:rPr lang="en-US" sz="1600" dirty="0">
                <a:solidFill>
                  <a:schemeClr val="bg1"/>
                </a:solidFill>
                <a:latin typeface="Maven Pro" panose="020B0604020202020204" charset="0"/>
              </a:rPr>
              <a:t>: -1</a:t>
            </a:r>
          </a:p>
          <a:p>
            <a:pPr algn="just"/>
            <a:endParaRPr lang="en-US" sz="1600" dirty="0">
              <a:solidFill>
                <a:schemeClr val="bg1"/>
              </a:solidFill>
              <a:latin typeface="Maven Pro" panose="020B0604020202020204" charset="0"/>
            </a:endParaRPr>
          </a:p>
        </p:txBody>
      </p:sp>
      <p:sp>
        <p:nvSpPr>
          <p:cNvPr id="5" name="Flowchart: Alternate Process 4"/>
          <p:cNvSpPr/>
          <p:nvPr/>
        </p:nvSpPr>
        <p:spPr>
          <a:xfrm>
            <a:off x="960504" y="1926176"/>
            <a:ext cx="7649248" cy="817023"/>
          </a:xfrm>
          <a:prstGeom prst="flowChartAlternateProcess">
            <a:avLst/>
          </a:prstGeom>
          <a:solidFill>
            <a:srgbClr val="00CFCC">
              <a:alpha val="30000"/>
            </a:srgbClr>
          </a:solidFill>
          <a:ln>
            <a:solidFill>
              <a:srgbClr val="00C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1600" dirty="0">
                <a:solidFill>
                  <a:schemeClr val="bg1"/>
                </a:solidFill>
                <a:latin typeface="Maven Pro" panose="020B0604020202020204" charset="0"/>
              </a:rPr>
              <a:t>Cho </a:t>
            </a:r>
            <a:r>
              <a:rPr lang="en-US" sz="1600" dirty="0" err="1">
                <a:solidFill>
                  <a:schemeClr val="bg1"/>
                </a:solidFill>
                <a:latin typeface="Maven Pro" panose="020B0604020202020204" charset="0"/>
              </a:rPr>
              <a:t>một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nhị</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phân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Nhiệm</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vụ</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tìm</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ra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được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hiệu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lớn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nhất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của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0 </a:t>
            </a:r>
            <a:r>
              <a:rPr lang="en-US" sz="1600" dirty="0" err="1">
                <a:solidFill>
                  <a:schemeClr val="bg1"/>
                </a:solidFill>
                <a:latin typeface="Maven Pro" panose="020B0604020202020204" charset="0"/>
              </a:rPr>
              <a:t>và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1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tự</a:t>
            </a:r>
            <a:r>
              <a:rPr lang="en-US" sz="1600" dirty="0">
                <a:solidFill>
                  <a:schemeClr val="bg1"/>
                </a:solidFill>
                <a:latin typeface="Maven Pro" panose="020B0604020202020204" charset="0"/>
              </a:rPr>
              <a:t> 0 –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tự</a:t>
            </a:r>
            <a:r>
              <a:rPr lang="en-US" sz="1600" dirty="0">
                <a:solidFill>
                  <a:schemeClr val="bg1"/>
                </a:solidFill>
                <a:latin typeface="Maven Pro" panose="020B0604020202020204" charset="0"/>
              </a:rPr>
              <a:t> 1). </a:t>
            </a:r>
            <a:r>
              <a:rPr lang="en-US" sz="1600" dirty="0" err="1">
                <a:solidFill>
                  <a:schemeClr val="bg1"/>
                </a:solidFill>
                <a:latin typeface="Maven Pro" panose="020B0604020202020204" charset="0"/>
              </a:rPr>
              <a:t>Trong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trường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hợp</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tất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giá</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trị</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1 </a:t>
            </a:r>
            <a:r>
              <a:rPr lang="en-US" sz="1600" dirty="0" err="1">
                <a:solidFill>
                  <a:schemeClr val="bg1"/>
                </a:solidFill>
                <a:latin typeface="Maven Pro" panose="020B0604020202020204" charset="0"/>
              </a:rPr>
              <a:t>thì</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về</a:t>
            </a:r>
            <a:r>
              <a:rPr lang="en-US" sz="1600" dirty="0">
                <a:solidFill>
                  <a:schemeClr val="bg1"/>
                </a:solidFill>
                <a:latin typeface="Maven Pro" panose="020B0604020202020204" charset="0"/>
              </a:rPr>
              <a:t> -1.</a:t>
            </a:r>
          </a:p>
        </p:txBody>
      </p:sp>
      <p:sp>
        <p:nvSpPr>
          <p:cNvPr id="6" name="Title 1"/>
          <p:cNvSpPr txBox="1">
            <a:spLocks/>
          </p:cNvSpPr>
          <p:nvPr/>
        </p:nvSpPr>
        <p:spPr>
          <a:xfrm>
            <a:off x="889920" y="2722554"/>
            <a:ext cx="135122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000" b="1" dirty="0" err="1" smtClean="0">
                <a:solidFill>
                  <a:schemeClr val="accent6">
                    <a:lumMod val="20000"/>
                    <a:lumOff val="80000"/>
                  </a:schemeClr>
                </a:solidFill>
                <a:latin typeface="Maven Pro" panose="020B0604020202020204" charset="0"/>
              </a:rPr>
              <a:t>Ví</a:t>
            </a:r>
            <a:r>
              <a:rPr lang="en-US" sz="2000" b="1" dirty="0" smtClean="0">
                <a:solidFill>
                  <a:schemeClr val="accent6">
                    <a:lumMod val="20000"/>
                    <a:lumOff val="80000"/>
                  </a:schemeClr>
                </a:solidFill>
                <a:latin typeface="Maven Pro" panose="020B0604020202020204" charset="0"/>
              </a:rPr>
              <a:t> </a:t>
            </a:r>
            <a:r>
              <a:rPr lang="en-US" sz="2000" b="1" dirty="0" err="1" smtClean="0">
                <a:solidFill>
                  <a:schemeClr val="accent6">
                    <a:lumMod val="20000"/>
                    <a:lumOff val="80000"/>
                  </a:schemeClr>
                </a:solidFill>
                <a:latin typeface="Maven Pro" panose="020B0604020202020204" charset="0"/>
              </a:rPr>
              <a:t>dụ</a:t>
            </a:r>
            <a:endParaRPr lang="en-US" sz="2000" b="1" dirty="0">
              <a:solidFill>
                <a:schemeClr val="accent6">
                  <a:lumMod val="20000"/>
                  <a:lumOff val="80000"/>
                </a:schemeClr>
              </a:solidFill>
              <a:latin typeface="Maven Pro" panose="020B0604020202020204" charset="0"/>
            </a:endParaRPr>
          </a:p>
        </p:txBody>
      </p:sp>
    </p:spTree>
    <p:extLst>
      <p:ext uri="{BB962C8B-B14F-4D97-AF65-F5344CB8AC3E}">
        <p14:creationId xmlns:p14="http://schemas.microsoft.com/office/powerpoint/2010/main" val="23429557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6067" y="2472581"/>
            <a:ext cx="4433079" cy="792600"/>
          </a:xfrm>
        </p:spPr>
        <p:txBody>
          <a:bodyPr/>
          <a:lstStyle/>
          <a:p>
            <a:pPr marL="0" indent="342900" algn="just">
              <a:buSzPct val="100000"/>
              <a:buFont typeface="Wingdings" panose="05000000000000000000" pitchFamily="2" charset="2"/>
              <a:buChar char="Ø"/>
            </a:pPr>
            <a:r>
              <a:rPr lang="en-US" sz="1600" dirty="0" smtClean="0"/>
              <a:t>K</a:t>
            </a:r>
            <a:r>
              <a:rPr lang="vi-VN" sz="1600" dirty="0" smtClean="0"/>
              <a:t>hai </a:t>
            </a:r>
            <a:r>
              <a:rPr lang="vi-VN" sz="1600" dirty="0"/>
              <a:t>báo một mảng 2 chiều có kích thước n x 2, trong đó n là độ dài của chuỗi nhị phân đã cho, giả sử dp [n] [2] sao cho:</a:t>
            </a:r>
          </a:p>
          <a:p>
            <a:pPr marL="360000" indent="285750" algn="just">
              <a:buSzPct val="100000"/>
              <a:buFont typeface="Courier New" panose="02070309020205020404" pitchFamily="49" charset="0"/>
              <a:buChar char="o"/>
            </a:pPr>
            <a:r>
              <a:rPr lang="vi-VN" sz="1600" dirty="0" smtClean="0"/>
              <a:t>dp </a:t>
            </a:r>
            <a:r>
              <a:rPr lang="vi-VN" sz="1600" dirty="0"/>
              <a:t>[i] [0] xác định giá trị lớn nhất cho đến  chỉ mục i, khi chúng ta bỏ qua phần tử chỉ mục thứ i . </a:t>
            </a:r>
          </a:p>
          <a:p>
            <a:pPr marL="360000" indent="285750" algn="just">
              <a:buSzPct val="100000"/>
              <a:buFont typeface="Courier New" panose="02070309020205020404" pitchFamily="49" charset="0"/>
              <a:buChar char="o"/>
            </a:pPr>
            <a:r>
              <a:rPr lang="vi-VN" sz="1600" dirty="0" smtClean="0"/>
              <a:t>dp </a:t>
            </a:r>
            <a:r>
              <a:rPr lang="vi-VN" sz="1600" dirty="0"/>
              <a:t>[i] [1] xác định giá trị lớn nhất cho đến chỉ mục thứ i sau khi lấy  phần tử chỉ số thứ i .</a:t>
            </a:r>
          </a:p>
          <a:p>
            <a:pPr algn="just"/>
            <a:endParaRPr lang="en-US" sz="1600" dirty="0"/>
          </a:p>
        </p:txBody>
      </p:sp>
      <p:sp>
        <p:nvSpPr>
          <p:cNvPr id="4" name="Pentagon 3"/>
          <p:cNvSpPr/>
          <p:nvPr/>
        </p:nvSpPr>
        <p:spPr>
          <a:xfrm>
            <a:off x="-1" y="491778"/>
            <a:ext cx="7484249" cy="576303"/>
          </a:xfrm>
          <a:prstGeom prst="homePlate">
            <a:avLst/>
          </a:prstGeom>
          <a:solidFill>
            <a:schemeClr val="accent6">
              <a:lumMod val="40000"/>
              <a:lumOff val="60000"/>
              <a:alpha val="49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491778"/>
            <a:ext cx="6530535" cy="608186"/>
          </a:xfrm>
        </p:spPr>
        <p:txBody>
          <a:bodyPr/>
          <a:lstStyle/>
          <a:p>
            <a:r>
              <a:rPr lang="en-US" sz="3200" b="1" dirty="0" err="1" smtClean="0">
                <a:effectLst>
                  <a:glow rad="101600">
                    <a:schemeClr val="bg2">
                      <a:alpha val="60000"/>
                    </a:schemeClr>
                  </a:glow>
                </a:effectLst>
                <a:latin typeface="Maven Pro" panose="020B0604020202020204" charset="0"/>
              </a:rPr>
              <a:t>Phân</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tích</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hướng</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làm</a:t>
            </a:r>
            <a:endParaRPr lang="en-US" sz="3200" b="1" dirty="0">
              <a:effectLst>
                <a:glow rad="101600">
                  <a:schemeClr val="bg2">
                    <a:alpha val="60000"/>
                  </a:schemeClr>
                </a:glow>
              </a:effectLst>
              <a:latin typeface="Maven Pro" panose="020B0604020202020204" charset="0"/>
            </a:endParaRPr>
          </a:p>
        </p:txBody>
      </p:sp>
      <p:sp>
        <p:nvSpPr>
          <p:cNvPr id="5" name="Google Shape;510;p28"/>
          <p:cNvSpPr/>
          <p:nvPr/>
        </p:nvSpPr>
        <p:spPr>
          <a:xfrm>
            <a:off x="5364063" y="2481943"/>
            <a:ext cx="3303528" cy="2362148"/>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5">
              <a:lumMod val="50000"/>
            </a:schemeClr>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p:cNvSpPr txBox="1"/>
          <p:nvPr/>
        </p:nvSpPr>
        <p:spPr>
          <a:xfrm>
            <a:off x="5502072" y="2796988"/>
            <a:ext cx="3027510" cy="1815882"/>
          </a:xfrm>
          <a:prstGeom prst="rect">
            <a:avLst/>
          </a:prstGeom>
          <a:noFill/>
        </p:spPr>
        <p:txBody>
          <a:bodyPr wrap="square" rtlCol="0">
            <a:spAutoFit/>
          </a:bodyPr>
          <a:lstStyle/>
          <a:p>
            <a:pPr algn="just"/>
            <a:r>
              <a:rPr lang="vi-VN" sz="1600" dirty="0">
                <a:solidFill>
                  <a:schemeClr val="bg1"/>
                </a:solidFill>
                <a:latin typeface="Maven Pro" panose="020B0604020202020204" charset="0"/>
              </a:rPr>
              <a:t>Do đó, chúng ta có thể suy ra dp [i] [] là: </a:t>
            </a:r>
          </a:p>
          <a:p>
            <a:pPr marL="285750" indent="-285750" algn="just">
              <a:buClr>
                <a:schemeClr val="bg1"/>
              </a:buClr>
              <a:buFont typeface="Courier New" panose="02070309020205020404" pitchFamily="49" charset="0"/>
              <a:buChar char="o"/>
            </a:pPr>
            <a:r>
              <a:rPr lang="vi-VN" sz="1600" dirty="0" smtClean="0">
                <a:solidFill>
                  <a:schemeClr val="bg1"/>
                </a:solidFill>
                <a:latin typeface="Maven Pro" panose="020B0604020202020204" charset="0"/>
              </a:rPr>
              <a:t>dp </a:t>
            </a:r>
            <a:r>
              <a:rPr lang="vi-VN" sz="1600" dirty="0">
                <a:solidFill>
                  <a:schemeClr val="bg1"/>
                </a:solidFill>
                <a:latin typeface="Maven Pro" panose="020B0604020202020204" charset="0"/>
              </a:rPr>
              <a:t>[i] [0] = max (dp [i + 1] [0], dp [i + 1] [1] + arr [i]) </a:t>
            </a:r>
          </a:p>
          <a:p>
            <a:pPr marL="285750" indent="-285750" algn="just">
              <a:buClr>
                <a:schemeClr val="bg1"/>
              </a:buClr>
              <a:buFont typeface="Courier New" panose="02070309020205020404" pitchFamily="49" charset="0"/>
              <a:buChar char="o"/>
            </a:pPr>
            <a:r>
              <a:rPr lang="vi-VN" sz="1600" dirty="0" smtClean="0">
                <a:solidFill>
                  <a:schemeClr val="bg1"/>
                </a:solidFill>
                <a:latin typeface="Maven Pro" panose="020B0604020202020204" charset="0"/>
              </a:rPr>
              <a:t>dp </a:t>
            </a:r>
            <a:r>
              <a:rPr lang="vi-VN" sz="1600" dirty="0">
                <a:solidFill>
                  <a:schemeClr val="bg1"/>
                </a:solidFill>
                <a:latin typeface="Maven Pro" panose="020B0604020202020204" charset="0"/>
              </a:rPr>
              <a:t>[ i] [1] = max (dp [i + 1] [1] + arr [i], 0)</a:t>
            </a:r>
          </a:p>
          <a:p>
            <a:endParaRPr lang="en-US" sz="1600" dirty="0">
              <a:solidFill>
                <a:schemeClr val="bg1"/>
              </a:solidFill>
              <a:latin typeface="Maven Pro" panose="020B0604020202020204" charset="0"/>
            </a:endParaRPr>
          </a:p>
        </p:txBody>
      </p:sp>
      <p:sp>
        <p:nvSpPr>
          <p:cNvPr id="9" name="TextBox 8"/>
          <p:cNvSpPr txBox="1"/>
          <p:nvPr/>
        </p:nvSpPr>
        <p:spPr>
          <a:xfrm>
            <a:off x="646067" y="1343170"/>
            <a:ext cx="6685109" cy="1138773"/>
          </a:xfrm>
          <a:prstGeom prst="rect">
            <a:avLst/>
          </a:prstGeom>
          <a:noFill/>
        </p:spPr>
        <p:txBody>
          <a:bodyPr wrap="square" rtlCol="0">
            <a:spAutoFit/>
          </a:bodyPr>
          <a:lstStyle/>
          <a:p>
            <a:pPr marL="285750" indent="-285750" algn="just">
              <a:buClr>
                <a:schemeClr val="bg1"/>
              </a:buClr>
              <a:buSzPct val="100000"/>
              <a:buFont typeface="Wingdings" panose="05000000000000000000" pitchFamily="2" charset="2"/>
              <a:buChar char="Ø"/>
            </a:pPr>
            <a:r>
              <a:rPr lang="vi-VN" sz="1800" b="1" dirty="0">
                <a:solidFill>
                  <a:schemeClr val="bg1"/>
                </a:solidFill>
                <a:latin typeface="Maven Pro" panose="020B0604020202020204" charset="0"/>
              </a:rPr>
              <a:t>Ý tưởng</a:t>
            </a:r>
            <a:r>
              <a:rPr lang="en-US" sz="1800" b="1" dirty="0">
                <a:solidFill>
                  <a:schemeClr val="bg1"/>
                </a:solidFill>
                <a:latin typeface="Maven Pro" panose="020B0604020202020204" charset="0"/>
              </a:rPr>
              <a:t>:</a:t>
            </a:r>
            <a:r>
              <a:rPr lang="vi-VN" sz="1800" b="1" dirty="0">
                <a:solidFill>
                  <a:schemeClr val="bg1"/>
                </a:solidFill>
                <a:latin typeface="Maven Pro" panose="020B0604020202020204" charset="0"/>
              </a:rPr>
              <a:t> </a:t>
            </a:r>
            <a:r>
              <a:rPr lang="vi-VN" sz="1800" dirty="0">
                <a:solidFill>
                  <a:schemeClr val="bg1"/>
                </a:solidFill>
                <a:latin typeface="Maven Pro" panose="020B0604020202020204" charset="0"/>
              </a:rPr>
              <a:t>sử dụng Lập trình động</a:t>
            </a:r>
            <a:r>
              <a:rPr lang="en-US" sz="1800" dirty="0">
                <a:solidFill>
                  <a:schemeClr val="bg1"/>
                </a:solidFill>
                <a:latin typeface="Maven Pro" panose="020B0604020202020204" charset="0"/>
              </a:rPr>
              <a:t>.</a:t>
            </a:r>
          </a:p>
          <a:p>
            <a:pPr marL="285750" indent="-285750" algn="just">
              <a:buClr>
                <a:schemeClr val="bg1"/>
              </a:buClr>
              <a:buSzPct val="100000"/>
              <a:buFont typeface="Wingdings" panose="05000000000000000000" pitchFamily="2" charset="2"/>
              <a:buChar char="Ø"/>
            </a:pPr>
            <a:r>
              <a:rPr lang="en-US" sz="1800" dirty="0">
                <a:solidFill>
                  <a:schemeClr val="bg1"/>
                </a:solidFill>
                <a:latin typeface="Maven Pro" panose="020B0604020202020204" charset="0"/>
              </a:rPr>
              <a:t>C</a:t>
            </a:r>
            <a:r>
              <a:rPr lang="vi-VN" sz="1600" dirty="0">
                <a:solidFill>
                  <a:schemeClr val="bg1"/>
                </a:solidFill>
                <a:latin typeface="Maven Pro" panose="020B0604020202020204" charset="0"/>
              </a:rPr>
              <a:t>huyển đổi chuỗi nhị phân đã cho thành mảng số nguyên có giá trị 1 và -1, gọi là mảng arr [].</a:t>
            </a:r>
            <a:endParaRPr lang="en-US" sz="1600" dirty="0"/>
          </a:p>
          <a:p>
            <a:endParaRPr lang="en-US" sz="1600" dirty="0"/>
          </a:p>
        </p:txBody>
      </p:sp>
    </p:spTree>
    <p:extLst>
      <p:ext uri="{BB962C8B-B14F-4D97-AF65-F5344CB8AC3E}">
        <p14:creationId xmlns:p14="http://schemas.microsoft.com/office/powerpoint/2010/main" val="69391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8620" y="1321469"/>
            <a:ext cx="8006762" cy="792600"/>
          </a:xfrm>
        </p:spPr>
        <p:txBody>
          <a:bodyPr/>
          <a:lstStyle/>
          <a:p>
            <a:pPr marL="0" indent="0" algn="just">
              <a:spcAft>
                <a:spcPts val="600"/>
              </a:spcAft>
              <a:buSzPct val="100000"/>
            </a:pPr>
            <a:endParaRPr lang="en-US" sz="1600" dirty="0"/>
          </a:p>
        </p:txBody>
      </p:sp>
      <p:sp>
        <p:nvSpPr>
          <p:cNvPr id="4" name="Pentagon 3"/>
          <p:cNvSpPr/>
          <p:nvPr/>
        </p:nvSpPr>
        <p:spPr>
          <a:xfrm>
            <a:off x="-1" y="491778"/>
            <a:ext cx="7484249" cy="576303"/>
          </a:xfrm>
          <a:prstGeom prst="homePlate">
            <a:avLst/>
          </a:prstGeom>
          <a:solidFill>
            <a:srgbClr val="E898AC">
              <a:alpha val="49000"/>
            </a:srgbClr>
          </a:solidFill>
          <a:ln>
            <a:solidFill>
              <a:srgbClr val="E89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491778"/>
            <a:ext cx="6530535" cy="608186"/>
          </a:xfrm>
        </p:spPr>
        <p:txBody>
          <a:bodyPr/>
          <a:lstStyle/>
          <a:p>
            <a:r>
              <a:rPr lang="en-US" sz="3200" b="1" dirty="0" err="1" smtClean="0">
                <a:effectLst>
                  <a:glow rad="101600">
                    <a:schemeClr val="bg2">
                      <a:alpha val="60000"/>
                    </a:schemeClr>
                  </a:glow>
                </a:effectLst>
                <a:latin typeface="Maven Pro" panose="020B0604020202020204" charset="0"/>
              </a:rPr>
              <a:t>Thiết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kế</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thuật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toán</a:t>
            </a:r>
            <a:endParaRPr lang="en-US" sz="3200" b="1" dirty="0">
              <a:effectLst>
                <a:glow rad="101600">
                  <a:schemeClr val="bg2">
                    <a:alpha val="60000"/>
                  </a:schemeClr>
                </a:glow>
              </a:effectLst>
              <a:latin typeface="Maven Pro" panose="020B06040202020202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20" y="1321469"/>
            <a:ext cx="2671757" cy="31632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958" y="1321469"/>
            <a:ext cx="2925134" cy="316326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974" y="1321469"/>
            <a:ext cx="2567736" cy="3163269"/>
          </a:xfrm>
          <a:prstGeom prst="rect">
            <a:avLst/>
          </a:prstGeom>
        </p:spPr>
      </p:pic>
    </p:spTree>
    <p:extLst>
      <p:ext uri="{BB962C8B-B14F-4D97-AF65-F5344CB8AC3E}">
        <p14:creationId xmlns:p14="http://schemas.microsoft.com/office/powerpoint/2010/main" val="23967069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 y="491778"/>
            <a:ext cx="7484249" cy="576303"/>
          </a:xfrm>
          <a:prstGeom prst="homePlate">
            <a:avLst/>
          </a:prstGeom>
          <a:solidFill>
            <a:srgbClr val="00CFCC">
              <a:alpha val="49000"/>
            </a:srgbClr>
          </a:solidFill>
          <a:ln>
            <a:solidFill>
              <a:srgbClr val="00C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2316735" y="491778"/>
            <a:ext cx="2850776" cy="6081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3200" b="1" dirty="0" err="1" smtClean="0">
                <a:effectLst>
                  <a:glow rad="101600">
                    <a:schemeClr val="bg2">
                      <a:alpha val="60000"/>
                    </a:schemeClr>
                  </a:glow>
                </a:effectLst>
                <a:latin typeface="Maven Pro" panose="020B0604020202020204" charset="0"/>
              </a:rPr>
              <a:t>Kết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quả</a:t>
            </a:r>
            <a:endParaRPr lang="en-US" sz="3200" b="1" dirty="0">
              <a:effectLst>
                <a:glow rad="101600">
                  <a:schemeClr val="bg2">
                    <a:alpha val="60000"/>
                  </a:schemeClr>
                </a:glow>
              </a:effectLst>
              <a:latin typeface="Maven Pro" panose="020B0604020202020204" charset="0"/>
            </a:endParaRPr>
          </a:p>
        </p:txBody>
      </p:sp>
      <p:sp>
        <p:nvSpPr>
          <p:cNvPr id="17" name="Rectangle 16"/>
          <p:cNvSpPr/>
          <p:nvPr/>
        </p:nvSpPr>
        <p:spPr>
          <a:xfrm>
            <a:off x="0" y="1099964"/>
            <a:ext cx="3969329" cy="2339102"/>
          </a:xfrm>
          <a:prstGeom prst="rect">
            <a:avLst/>
          </a:prstGeom>
        </p:spPr>
        <p:txBody>
          <a:bodyPr wrap="square">
            <a:spAutoFit/>
          </a:bodyPr>
          <a:lstStyle/>
          <a:p>
            <a:pPr marL="457200" lvl="1" algn="just">
              <a:spcBef>
                <a:spcPts val="10"/>
              </a:spcBef>
              <a:spcAft>
                <a:spcPts val="840"/>
              </a:spcAft>
            </a:pPr>
            <a:r>
              <a:rPr lang="en-US" dirty="0" smtClean="0">
                <a:solidFill>
                  <a:schemeClr val="bg1"/>
                </a:solidFill>
                <a:latin typeface="Maven Pro" panose="020B0604020202020204" charset="0"/>
                <a:ea typeface="Times New Roman" panose="02020603050405020304" pitchFamily="18" charset="0"/>
              </a:rPr>
              <a:t>- Input</a:t>
            </a:r>
            <a:r>
              <a:rPr lang="en-US" dirty="0">
                <a:solidFill>
                  <a:schemeClr val="bg1"/>
                </a:solidFill>
                <a:latin typeface="Maven Pro" panose="020B0604020202020204" charset="0"/>
                <a:ea typeface="Times New Roman" panose="02020603050405020304" pitchFamily="18" charset="0"/>
              </a:rPr>
              <a:t>: 100110</a:t>
            </a:r>
            <a:endParaRPr lang="en-US" sz="1200" dirty="0">
              <a:solidFill>
                <a:schemeClr val="bg1"/>
              </a:solidFill>
              <a:latin typeface="Maven Pro" panose="020B0604020202020204" charset="0"/>
              <a:ea typeface="Times New Roman" panose="02020603050405020304" pitchFamily="18" charset="0"/>
            </a:endParaRPr>
          </a:p>
          <a:p>
            <a:pPr marL="457200" lvl="1" algn="just">
              <a:spcBef>
                <a:spcPts val="10"/>
              </a:spcBef>
              <a:spcAft>
                <a:spcPts val="840"/>
              </a:spcAft>
            </a:pPr>
            <a:r>
              <a:rPr lang="en-US" dirty="0" smtClean="0">
                <a:solidFill>
                  <a:schemeClr val="bg1"/>
                </a:solidFill>
                <a:latin typeface="Maven Pro" panose="020B0604020202020204" charset="0"/>
                <a:ea typeface="Times New Roman" panose="02020603050405020304" pitchFamily="18" charset="0"/>
              </a:rPr>
              <a:t>- </a:t>
            </a:r>
            <a:r>
              <a:rPr lang="en-US" dirty="0" err="1" smtClean="0">
                <a:solidFill>
                  <a:schemeClr val="bg1"/>
                </a:solidFill>
                <a:latin typeface="Maven Pro" panose="020B0604020202020204" charset="0"/>
                <a:ea typeface="Times New Roman" panose="02020603050405020304" pitchFamily="18" charset="0"/>
              </a:rPr>
              <a:t>Xử</a:t>
            </a:r>
            <a:r>
              <a:rPr lang="en-US" dirty="0" smtClean="0">
                <a:solidFill>
                  <a:schemeClr val="bg1"/>
                </a:solidFill>
                <a:latin typeface="Maven Pro" panose="020B0604020202020204" charset="0"/>
                <a:ea typeface="Times New Roman" panose="02020603050405020304" pitchFamily="18" charset="0"/>
              </a:rPr>
              <a:t> </a:t>
            </a:r>
            <a:r>
              <a:rPr lang="en-US" dirty="0" err="1" smtClean="0">
                <a:solidFill>
                  <a:schemeClr val="bg1"/>
                </a:solidFill>
                <a:latin typeface="Maven Pro" panose="020B0604020202020204" charset="0"/>
                <a:ea typeface="Times New Roman" panose="02020603050405020304" pitchFamily="18" charset="0"/>
              </a:rPr>
              <a:t>lý</a:t>
            </a:r>
            <a:endParaRPr lang="en-US" dirty="0" smtClean="0">
              <a:solidFill>
                <a:schemeClr val="bg1"/>
              </a:solidFill>
              <a:latin typeface="Maven Pro" panose="020B0604020202020204" charset="0"/>
              <a:ea typeface="Times New Roman" panose="02020603050405020304" pitchFamily="18" charset="0"/>
            </a:endParaRPr>
          </a:p>
          <a:p>
            <a:pPr marL="457200" lvl="1" algn="just">
              <a:spcBef>
                <a:spcPts val="10"/>
              </a:spcBef>
              <a:spcAft>
                <a:spcPts val="840"/>
              </a:spcAft>
            </a:pPr>
            <a:r>
              <a:rPr lang="en-US" dirty="0" smtClean="0">
                <a:solidFill>
                  <a:schemeClr val="bg1"/>
                </a:solidFill>
                <a:latin typeface="Maven Pro" panose="020B0604020202020204" charset="0"/>
                <a:ea typeface="Times New Roman" panose="02020603050405020304" pitchFamily="18" charset="0"/>
              </a:rPr>
              <a:t> 	+) s </a:t>
            </a:r>
            <a:r>
              <a:rPr lang="en-US" dirty="0">
                <a:solidFill>
                  <a:schemeClr val="bg1"/>
                </a:solidFill>
                <a:latin typeface="Maven Pro" panose="020B0604020202020204" charset="0"/>
                <a:ea typeface="Times New Roman" panose="02020603050405020304" pitchFamily="18" charset="0"/>
              </a:rPr>
              <a:t>= “100110”</a:t>
            </a:r>
            <a:endParaRPr lang="en-US" sz="1200" dirty="0">
              <a:solidFill>
                <a:schemeClr val="bg1"/>
              </a:solidFill>
              <a:latin typeface="Maven Pro" panose="020B0604020202020204" charset="0"/>
              <a:ea typeface="Times New Roman" panose="02020603050405020304" pitchFamily="18" charset="0"/>
            </a:endParaRPr>
          </a:p>
          <a:p>
            <a:pPr marL="914400" lvl="2" algn="just">
              <a:spcBef>
                <a:spcPts val="10"/>
              </a:spcBef>
              <a:spcAft>
                <a:spcPts val="840"/>
              </a:spcAft>
            </a:pPr>
            <a:r>
              <a:rPr lang="en-US" dirty="0" smtClean="0">
                <a:solidFill>
                  <a:schemeClr val="bg1"/>
                </a:solidFill>
                <a:latin typeface="Maven Pro" panose="020B0604020202020204" charset="0"/>
                <a:ea typeface="Times New Roman" panose="02020603050405020304" pitchFamily="18" charset="0"/>
              </a:rPr>
              <a:t>+) n </a:t>
            </a:r>
            <a:r>
              <a:rPr lang="en-US" dirty="0">
                <a:solidFill>
                  <a:schemeClr val="bg1"/>
                </a:solidFill>
                <a:latin typeface="Maven Pro" panose="020B0604020202020204" charset="0"/>
                <a:ea typeface="Times New Roman" panose="02020603050405020304" pitchFamily="18" charset="0"/>
              </a:rPr>
              <a:t>= </a:t>
            </a:r>
            <a:r>
              <a:rPr lang="en-US" dirty="0" smtClean="0">
                <a:solidFill>
                  <a:schemeClr val="bg1"/>
                </a:solidFill>
                <a:latin typeface="Maven Pro" panose="020B0604020202020204" charset="0"/>
                <a:ea typeface="Times New Roman" panose="02020603050405020304" pitchFamily="18" charset="0"/>
              </a:rPr>
              <a:t>6</a:t>
            </a:r>
          </a:p>
          <a:p>
            <a:pPr marL="914400" lvl="2" algn="just">
              <a:spcBef>
                <a:spcPts val="10"/>
              </a:spcBef>
              <a:spcAft>
                <a:spcPts val="840"/>
              </a:spcAft>
            </a:pPr>
            <a:r>
              <a:rPr lang="en-US" sz="1200" dirty="0" smtClean="0">
                <a:solidFill>
                  <a:schemeClr val="bg1"/>
                </a:solidFill>
                <a:effectLst/>
                <a:latin typeface="Maven Pro" panose="020B0604020202020204" charset="0"/>
                <a:ea typeface="Times New Roman" panose="02020603050405020304" pitchFamily="18" charset="0"/>
              </a:rPr>
              <a:t>+)  </a:t>
            </a:r>
            <a:r>
              <a:rPr lang="en-US" dirty="0" err="1" smtClean="0">
                <a:solidFill>
                  <a:schemeClr val="bg1"/>
                </a:solidFill>
                <a:latin typeface="Maven Pro" panose="020B0604020202020204" charset="0"/>
              </a:rPr>
              <a:t>arr</a:t>
            </a:r>
            <a:r>
              <a:rPr lang="en-US" dirty="0">
                <a:solidFill>
                  <a:schemeClr val="bg1"/>
                </a:solidFill>
                <a:latin typeface="Maven Pro" panose="020B0604020202020204" charset="0"/>
              </a:rPr>
              <a:t>[] = {1, -1, -1, 1, 1, -1</a:t>
            </a:r>
            <a:r>
              <a:rPr lang="en-US" dirty="0" smtClean="0">
                <a:solidFill>
                  <a:schemeClr val="bg1"/>
                </a:solidFill>
                <a:latin typeface="Maven Pro" panose="020B0604020202020204" charset="0"/>
              </a:rPr>
              <a:t>}</a:t>
            </a:r>
          </a:p>
          <a:p>
            <a:pPr marL="914400" lvl="2" algn="just">
              <a:spcBef>
                <a:spcPts val="600"/>
              </a:spcBef>
              <a:spcAft>
                <a:spcPts val="840"/>
              </a:spcAft>
            </a:pPr>
            <a:r>
              <a:rPr lang="en-US" dirty="0">
                <a:solidFill>
                  <a:schemeClr val="bg1"/>
                </a:solidFill>
              </a:rPr>
              <a:t>	</a:t>
            </a:r>
            <a:r>
              <a:rPr lang="en-US" dirty="0" smtClean="0">
                <a:solidFill>
                  <a:schemeClr val="bg1"/>
                </a:solidFill>
              </a:rPr>
              <a:t>	</a:t>
            </a:r>
            <a:r>
              <a:rPr lang="vi-VN" dirty="0"/>
              <a:t>	</a:t>
            </a:r>
            <a:endParaRPr lang="en-US" dirty="0">
              <a:solidFill>
                <a:schemeClr val="bg1"/>
              </a:solidFill>
            </a:endParaRPr>
          </a:p>
          <a:p>
            <a:pPr marL="914400" lvl="2" algn="just">
              <a:spcBef>
                <a:spcPts val="600"/>
              </a:spcBef>
              <a:spcAft>
                <a:spcPts val="840"/>
              </a:spcAft>
            </a:pP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3275929" y="1669717"/>
            <a:ext cx="4208319" cy="2215991"/>
          </a:xfrm>
          <a:prstGeom prst="rect">
            <a:avLst/>
          </a:prstGeom>
        </p:spPr>
        <p:txBody>
          <a:bodyPr wrap="square">
            <a:spAutoFit/>
          </a:bodyPr>
          <a:lstStyle/>
          <a:p>
            <a:pPr marL="914400" lvl="2" algn="just">
              <a:spcBef>
                <a:spcPts val="10"/>
              </a:spcBef>
              <a:spcAft>
                <a:spcPts val="840"/>
              </a:spcAft>
            </a:pPr>
            <a:r>
              <a:rPr lang="en-US" dirty="0">
                <a:solidFill>
                  <a:schemeClr val="bg1"/>
                </a:solidFill>
                <a:latin typeface="Maven Pro" panose="020B0604020202020204" charset="0"/>
              </a:rPr>
              <a:t>+) </a:t>
            </a:r>
            <a:r>
              <a:rPr lang="vi-VN" dirty="0">
                <a:solidFill>
                  <a:schemeClr val="bg1"/>
                </a:solidFill>
                <a:latin typeface="Maven Pro" panose="020B0604020202020204" charset="0"/>
              </a:rPr>
              <a:t>dp[n][] =  </a:t>
            </a:r>
            <a:r>
              <a:rPr lang="en-US" dirty="0">
                <a:solidFill>
                  <a:schemeClr val="bg1"/>
                </a:solidFill>
                <a:latin typeface="Maven Pro" panose="020B0604020202020204" charset="0"/>
              </a:rPr>
              <a:t>	</a:t>
            </a:r>
            <a:r>
              <a:rPr lang="en-US" dirty="0" smtClean="0">
                <a:solidFill>
                  <a:schemeClr val="bg1"/>
                </a:solidFill>
                <a:latin typeface="Maven Pro" panose="020B0604020202020204" charset="0"/>
              </a:rPr>
              <a:t>  1          0</a:t>
            </a:r>
          </a:p>
          <a:p>
            <a:pPr marL="914400" lvl="2" algn="just">
              <a:spcBef>
                <a:spcPts val="10"/>
              </a:spcBef>
              <a:spcAft>
                <a:spcPts val="840"/>
              </a:spcAft>
            </a:pPr>
            <a:r>
              <a:rPr lang="en-US" dirty="0">
                <a:solidFill>
                  <a:schemeClr val="bg1"/>
                </a:solidFill>
                <a:latin typeface="Maven Pro" panose="020B0604020202020204" charset="0"/>
              </a:rPr>
              <a:t>	</a:t>
            </a:r>
            <a:r>
              <a:rPr lang="en-US" dirty="0" smtClean="0">
                <a:solidFill>
                  <a:schemeClr val="bg1"/>
                </a:solidFill>
                <a:latin typeface="Maven Pro" panose="020B0604020202020204" charset="0"/>
              </a:rPr>
              <a:t>       2	  0          1</a:t>
            </a:r>
          </a:p>
          <a:p>
            <a:pPr marL="914400" lvl="2" algn="just">
              <a:spcBef>
                <a:spcPts val="10"/>
              </a:spcBef>
              <a:spcAft>
                <a:spcPts val="840"/>
              </a:spcAft>
            </a:pPr>
            <a:r>
              <a:rPr lang="en-US" dirty="0">
                <a:solidFill>
                  <a:schemeClr val="bg1"/>
                </a:solidFill>
                <a:latin typeface="Maven Pro" panose="020B0604020202020204" charset="0"/>
              </a:rPr>
              <a:t>	</a:t>
            </a:r>
            <a:r>
              <a:rPr lang="en-US" dirty="0" smtClean="0">
                <a:solidFill>
                  <a:schemeClr val="bg1"/>
                </a:solidFill>
                <a:latin typeface="Maven Pro" panose="020B0604020202020204" charset="0"/>
              </a:rPr>
              <a:t>       2	  1          2</a:t>
            </a:r>
          </a:p>
          <a:p>
            <a:pPr marL="914400" lvl="2" algn="just">
              <a:spcBef>
                <a:spcPts val="10"/>
              </a:spcBef>
              <a:spcAft>
                <a:spcPts val="840"/>
              </a:spcAft>
            </a:pPr>
            <a:r>
              <a:rPr lang="en-US" dirty="0" err="1" smtClean="0">
                <a:solidFill>
                  <a:schemeClr val="bg1"/>
                </a:solidFill>
                <a:latin typeface="Maven Pro" panose="020B0604020202020204" charset="0"/>
              </a:rPr>
              <a:t>Kết</a:t>
            </a:r>
            <a:r>
              <a:rPr lang="en-US" dirty="0" smtClean="0">
                <a:solidFill>
                  <a:schemeClr val="bg1"/>
                </a:solidFill>
                <a:latin typeface="Maven Pro" panose="020B0604020202020204" charset="0"/>
              </a:rPr>
              <a:t> </a:t>
            </a:r>
            <a:r>
              <a:rPr lang="en-US" dirty="0" err="1" smtClean="0">
                <a:solidFill>
                  <a:schemeClr val="bg1"/>
                </a:solidFill>
                <a:latin typeface="Maven Pro" panose="020B0604020202020204" charset="0"/>
              </a:rPr>
              <a:t>quả</a:t>
            </a:r>
            <a:r>
              <a:rPr lang="en-US" dirty="0">
                <a:solidFill>
                  <a:schemeClr val="bg1"/>
                </a:solidFill>
                <a:latin typeface="Maven Pro" panose="020B0604020202020204" charset="0"/>
              </a:rPr>
              <a:t>	</a:t>
            </a:r>
            <a:r>
              <a:rPr lang="en-US" dirty="0" smtClean="0">
                <a:solidFill>
                  <a:schemeClr val="bg1"/>
                </a:solidFill>
                <a:latin typeface="Maven Pro" panose="020B0604020202020204" charset="0"/>
              </a:rPr>
              <a:t>       2 	  2          3</a:t>
            </a:r>
          </a:p>
          <a:p>
            <a:pPr marL="914400" lvl="2" algn="just">
              <a:spcBef>
                <a:spcPts val="10"/>
              </a:spcBef>
              <a:spcAft>
                <a:spcPts val="840"/>
              </a:spcAft>
            </a:pPr>
            <a:r>
              <a:rPr lang="en-US" dirty="0">
                <a:solidFill>
                  <a:schemeClr val="bg1"/>
                </a:solidFill>
                <a:latin typeface="Maven Pro" panose="020B0604020202020204" charset="0"/>
              </a:rPr>
              <a:t>	</a:t>
            </a:r>
            <a:r>
              <a:rPr lang="en-US" dirty="0" smtClean="0">
                <a:solidFill>
                  <a:schemeClr val="bg1"/>
                </a:solidFill>
                <a:latin typeface="Maven Pro" panose="020B0604020202020204" charset="0"/>
              </a:rPr>
              <a:t>       1	  1          4</a:t>
            </a:r>
          </a:p>
          <a:p>
            <a:pPr marL="914400" lvl="2" algn="just">
              <a:spcBef>
                <a:spcPts val="10"/>
              </a:spcBef>
              <a:spcAft>
                <a:spcPts val="840"/>
              </a:spcAft>
            </a:pPr>
            <a:r>
              <a:rPr lang="en-US" dirty="0">
                <a:solidFill>
                  <a:schemeClr val="bg1"/>
                </a:solidFill>
                <a:latin typeface="Maven Pro" panose="020B0604020202020204" charset="0"/>
              </a:rPr>
              <a:t>	</a:t>
            </a:r>
            <a:r>
              <a:rPr lang="en-US" dirty="0" smtClean="0">
                <a:solidFill>
                  <a:schemeClr val="bg1"/>
                </a:solidFill>
                <a:latin typeface="Maven Pro" panose="020B0604020202020204" charset="0"/>
              </a:rPr>
              <a:t>       0	  0          5</a:t>
            </a:r>
          </a:p>
          <a:p>
            <a:pPr marL="914400" lvl="2" algn="just">
              <a:spcBef>
                <a:spcPts val="10"/>
              </a:spcBef>
              <a:spcAft>
                <a:spcPts val="840"/>
              </a:spcAft>
            </a:pPr>
            <a:r>
              <a:rPr lang="en-US" dirty="0">
                <a:solidFill>
                  <a:schemeClr val="bg1"/>
                </a:solidFill>
                <a:latin typeface="Maven Pro" panose="020B0604020202020204" charset="0"/>
              </a:rPr>
              <a:t>	 </a:t>
            </a:r>
            <a:r>
              <a:rPr lang="en-US" dirty="0" smtClean="0">
                <a:solidFill>
                  <a:schemeClr val="bg1"/>
                </a:solidFill>
                <a:latin typeface="Maven Pro" panose="020B0604020202020204" charset="0"/>
              </a:rPr>
              <a:t>      0	  1</a:t>
            </a:r>
            <a:endParaRPr lang="en-US" dirty="0">
              <a:solidFill>
                <a:schemeClr val="bg1"/>
              </a:solidFill>
              <a:latin typeface="Maven Pro" panose="020B0604020202020204" charset="0"/>
            </a:endParaRPr>
          </a:p>
        </p:txBody>
      </p:sp>
      <p:sp>
        <p:nvSpPr>
          <p:cNvPr id="20" name="Left Brace 19"/>
          <p:cNvSpPr/>
          <p:nvPr/>
        </p:nvSpPr>
        <p:spPr>
          <a:xfrm>
            <a:off x="5326932" y="1754208"/>
            <a:ext cx="76341" cy="1768312"/>
          </a:xfrm>
          <a:prstGeom prst="lef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p:cNvSpPr/>
          <p:nvPr/>
        </p:nvSpPr>
        <p:spPr>
          <a:xfrm>
            <a:off x="6500554" y="1756065"/>
            <a:ext cx="45719" cy="1766454"/>
          </a:xfrm>
          <a:prstGeom prst="righ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5437563" y="1669717"/>
            <a:ext cx="342900" cy="346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24" name="Straight Arrow Connector 23"/>
          <p:cNvCxnSpPr>
            <a:endCxn id="22" idx="3"/>
          </p:cNvCxnSpPr>
          <p:nvPr/>
        </p:nvCxnSpPr>
        <p:spPr>
          <a:xfrm flipV="1">
            <a:off x="4603173" y="1965148"/>
            <a:ext cx="884607" cy="673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452254" y="3930458"/>
            <a:ext cx="4572000" cy="823559"/>
          </a:xfrm>
          <a:prstGeom prst="rect">
            <a:avLst/>
          </a:prstGeom>
        </p:spPr>
        <p:txBody>
          <a:bodyPr>
            <a:spAutoFit/>
          </a:bodyPr>
          <a:lstStyle/>
          <a:p>
            <a:pPr marL="457200" lvl="1">
              <a:lnSpc>
                <a:spcPct val="106000"/>
              </a:lnSpc>
            </a:pPr>
            <a:r>
              <a:rPr lang="en-US" dirty="0" smtClean="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vi-VN" dirty="0" smtClean="0">
                <a:solidFill>
                  <a:schemeClr val="bg1"/>
                </a:solidFill>
                <a:latin typeface="Maven Pro" panose="020B0604020202020204" charset="0"/>
                <a:ea typeface="Times New Roman" panose="02020603050405020304" pitchFamily="18" charset="0"/>
                <a:cs typeface="Times New Roman" panose="02020603050405020304" pitchFamily="18" charset="0"/>
              </a:rPr>
              <a:t>Output</a:t>
            </a:r>
            <a:r>
              <a:rPr lang="vi-VN" dirty="0">
                <a:solidFill>
                  <a:schemeClr val="bg1"/>
                </a:solidFill>
                <a:latin typeface="Maven Pro" panose="020B0604020202020204" charset="0"/>
                <a:ea typeface="Times New Roman" panose="02020603050405020304" pitchFamily="18" charset="0"/>
                <a:cs typeface="Times New Roman" panose="02020603050405020304" pitchFamily="18" charset="0"/>
              </a:rPr>
              <a:t>: 2 </a:t>
            </a:r>
            <a:endParaRPr lang="en-US" dirty="0">
              <a:solidFill>
                <a:schemeClr val="bg1"/>
              </a:solidFill>
              <a:latin typeface="Maven Pro" panose="020B0604020202020204" charset="0"/>
              <a:ea typeface="Times New Roman" panose="02020603050405020304" pitchFamily="18" charset="0"/>
              <a:cs typeface="Times New Roman" panose="02020603050405020304" pitchFamily="18" charset="0"/>
            </a:endParaRPr>
          </a:p>
          <a:p>
            <a:pPr marL="914400" lvl="2">
              <a:lnSpc>
                <a:spcPct val="106000"/>
              </a:lnSpc>
              <a:spcAft>
                <a:spcPts val="800"/>
              </a:spcAft>
            </a:pPr>
            <a:r>
              <a:rPr lang="vi-VN" dirty="0">
                <a:solidFill>
                  <a:schemeClr val="bg1"/>
                </a:solidFill>
                <a:latin typeface="Maven Pro" panose="020B0604020202020204" charset="0"/>
                <a:ea typeface="Calibri" panose="020F0502020204030204" pitchFamily="34" charset="0"/>
                <a:cs typeface="Times New Roman" panose="02020603050405020304" pitchFamily="18" charset="0"/>
              </a:rPr>
              <a:t>1</a:t>
            </a:r>
            <a:r>
              <a:rPr lang="vi-VN" u="sng" dirty="0">
                <a:solidFill>
                  <a:srgbClr val="FF0000"/>
                </a:solidFill>
                <a:highlight>
                  <a:srgbClr val="FFFF00"/>
                </a:highlight>
                <a:latin typeface="Maven Pro" panose="020B0604020202020204" charset="0"/>
                <a:ea typeface="Calibri" panose="020F0502020204030204" pitchFamily="34" charset="0"/>
                <a:cs typeface="Times New Roman" panose="02020603050405020304" pitchFamily="18" charset="0"/>
              </a:rPr>
              <a:t>00</a:t>
            </a:r>
            <a:r>
              <a:rPr lang="vi-VN" dirty="0">
                <a:solidFill>
                  <a:schemeClr val="bg1"/>
                </a:solidFill>
                <a:latin typeface="Maven Pro" panose="020B0604020202020204" charset="0"/>
                <a:ea typeface="Calibri" panose="020F0502020204030204" pitchFamily="34" charset="0"/>
                <a:cs typeface="Times New Roman" panose="02020603050405020304" pitchFamily="18" charset="0"/>
              </a:rPr>
              <a:t>110: 2 số 0, 0 số 1 =&gt; </a:t>
            </a:r>
            <a:r>
              <a:rPr lang="vi-VN" dirty="0" smtClean="0">
                <a:solidFill>
                  <a:schemeClr val="bg1"/>
                </a:solidFill>
                <a:latin typeface="Maven Pro" panose="020B0604020202020204" charset="0"/>
                <a:ea typeface="Calibri" panose="020F0502020204030204" pitchFamily="34" charset="0"/>
                <a:cs typeface="Times New Roman" panose="02020603050405020304" pitchFamily="18" charset="0"/>
              </a:rPr>
              <a:t>2-0=2</a:t>
            </a:r>
            <a:endParaRPr lang="en-US" dirty="0" smtClean="0">
              <a:solidFill>
                <a:schemeClr val="bg1"/>
              </a:solidFill>
              <a:latin typeface="Maven Pro" panose="020B0604020202020204" charset="0"/>
              <a:ea typeface="Calibri" panose="020F0502020204030204" pitchFamily="34" charset="0"/>
              <a:cs typeface="Times New Roman" panose="02020603050405020304" pitchFamily="18" charset="0"/>
            </a:endParaRPr>
          </a:p>
          <a:p>
            <a:pPr marL="914400" lvl="2">
              <a:lnSpc>
                <a:spcPct val="106000"/>
              </a:lnSpc>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004283" y="4478038"/>
            <a:ext cx="3776180" cy="320729"/>
          </a:xfrm>
          <a:prstGeom prst="rect">
            <a:avLst/>
          </a:prstGeom>
        </p:spPr>
        <p:txBody>
          <a:bodyPr wrap="square">
            <a:spAutoFit/>
          </a:bodyPr>
          <a:lstStyle/>
          <a:p>
            <a:pPr marL="914400" lvl="2">
              <a:lnSpc>
                <a:spcPct val="106000"/>
              </a:lnSpc>
              <a:spcAft>
                <a:spcPts val="800"/>
              </a:spcAft>
            </a:pPr>
            <a:r>
              <a:rPr lang="en-US" dirty="0" smtClean="0">
                <a:solidFill>
                  <a:schemeClr val="bg1"/>
                </a:solidFill>
                <a:latin typeface="Maven Pro" panose="020B0604020202020204" charset="0"/>
                <a:ea typeface="Calibri" panose="020F0502020204030204" pitchFamily="34" charset="0"/>
                <a:cs typeface="Times New Roman" panose="02020603050405020304" pitchFamily="18" charset="0"/>
              </a:rPr>
              <a:t>- </a:t>
            </a:r>
            <a:r>
              <a:rPr lang="en-US" dirty="0" err="1" smtClean="0">
                <a:solidFill>
                  <a:schemeClr val="bg1"/>
                </a:solidFill>
                <a:latin typeface="Maven Pro" panose="020B0604020202020204" charset="0"/>
                <a:ea typeface="Calibri" panose="020F0502020204030204" pitchFamily="34" charset="0"/>
                <a:cs typeface="Times New Roman" panose="02020603050405020304" pitchFamily="18" charset="0"/>
              </a:rPr>
              <a:t>Độ</a:t>
            </a:r>
            <a:r>
              <a:rPr lang="en-US" dirty="0" smtClean="0">
                <a:solidFill>
                  <a:schemeClr val="bg1"/>
                </a:solidFill>
                <a:latin typeface="Maven Pro" panose="020B0604020202020204" charset="0"/>
                <a:ea typeface="Calibri" panose="020F0502020204030204" pitchFamily="34" charset="0"/>
                <a:cs typeface="Times New Roman" panose="02020603050405020304" pitchFamily="18" charset="0"/>
              </a:rPr>
              <a:t> </a:t>
            </a:r>
            <a:r>
              <a:rPr lang="en-US" dirty="0" err="1">
                <a:solidFill>
                  <a:schemeClr val="bg1"/>
                </a:solidFill>
                <a:latin typeface="Maven Pro" panose="020B0604020202020204" charset="0"/>
                <a:ea typeface="Calibri" panose="020F0502020204030204" pitchFamily="34" charset="0"/>
                <a:cs typeface="Times New Roman" panose="02020603050405020304" pitchFamily="18" charset="0"/>
              </a:rPr>
              <a:t>phức</a:t>
            </a:r>
            <a:r>
              <a:rPr lang="en-US" dirty="0">
                <a:solidFill>
                  <a:schemeClr val="bg1"/>
                </a:solidFill>
                <a:latin typeface="Maven Pro" panose="020B0604020202020204" charset="0"/>
                <a:ea typeface="Calibri" panose="020F0502020204030204" pitchFamily="34" charset="0"/>
                <a:cs typeface="Times New Roman" panose="02020603050405020304" pitchFamily="18" charset="0"/>
              </a:rPr>
              <a:t> </a:t>
            </a:r>
            <a:r>
              <a:rPr lang="en-US" dirty="0" err="1">
                <a:solidFill>
                  <a:schemeClr val="bg1"/>
                </a:solidFill>
                <a:latin typeface="Maven Pro" panose="020B0604020202020204" charset="0"/>
                <a:ea typeface="Calibri" panose="020F0502020204030204" pitchFamily="34" charset="0"/>
                <a:cs typeface="Times New Roman" panose="02020603050405020304" pitchFamily="18" charset="0"/>
              </a:rPr>
              <a:t>tạp</a:t>
            </a:r>
            <a:r>
              <a:rPr lang="en-US" dirty="0">
                <a:solidFill>
                  <a:schemeClr val="bg1"/>
                </a:solidFill>
                <a:latin typeface="Maven Pro" panose="020B0604020202020204" charset="0"/>
                <a:ea typeface="Calibri" panose="020F0502020204030204" pitchFamily="34" charset="0"/>
                <a:cs typeface="Times New Roman" panose="02020603050405020304" pitchFamily="18" charset="0"/>
              </a:rPr>
              <a:t> </a:t>
            </a:r>
            <a:r>
              <a:rPr lang="en-US" dirty="0" err="1">
                <a:solidFill>
                  <a:schemeClr val="bg1"/>
                </a:solidFill>
                <a:latin typeface="Maven Pro" panose="020B0604020202020204" charset="0"/>
                <a:ea typeface="Calibri" panose="020F0502020204030204" pitchFamily="34" charset="0"/>
                <a:cs typeface="Times New Roman" panose="02020603050405020304" pitchFamily="18" charset="0"/>
              </a:rPr>
              <a:t>thời</a:t>
            </a:r>
            <a:r>
              <a:rPr lang="en-US" dirty="0">
                <a:solidFill>
                  <a:schemeClr val="bg1"/>
                </a:solidFill>
                <a:latin typeface="Maven Pro" panose="020B0604020202020204" charset="0"/>
                <a:ea typeface="Calibri" panose="020F0502020204030204" pitchFamily="34" charset="0"/>
                <a:cs typeface="Times New Roman" panose="02020603050405020304" pitchFamily="18" charset="0"/>
              </a:rPr>
              <a:t> </a:t>
            </a:r>
            <a:r>
              <a:rPr lang="en-US" dirty="0" err="1">
                <a:solidFill>
                  <a:schemeClr val="bg1"/>
                </a:solidFill>
                <a:latin typeface="Maven Pro" panose="020B0604020202020204" charset="0"/>
                <a:ea typeface="Calibri" panose="020F0502020204030204" pitchFamily="34" charset="0"/>
                <a:cs typeface="Times New Roman" panose="02020603050405020304" pitchFamily="18" charset="0"/>
              </a:rPr>
              <a:t>gian</a:t>
            </a:r>
            <a:r>
              <a:rPr lang="en-US" dirty="0">
                <a:solidFill>
                  <a:schemeClr val="bg1"/>
                </a:solidFill>
                <a:latin typeface="Maven Pro" panose="020B0604020202020204" charset="0"/>
                <a:ea typeface="Calibri" panose="020F0502020204030204" pitchFamily="34" charset="0"/>
                <a:cs typeface="Times New Roman" panose="02020603050405020304" pitchFamily="18" charset="0"/>
              </a:rPr>
              <a:t> O(n)</a:t>
            </a:r>
            <a:r>
              <a:rPr lang="vi-VN" dirty="0">
                <a:latin typeface="Times New Roman" panose="02020603050405020304" pitchFamily="18"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36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par>
                                <p:cTn id="19" presetID="16" presetClass="entr" presetSubtype="21"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arn(inVertical)">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animBg="1"/>
      <p:bldP spid="21" grpId="0" animBg="1"/>
      <p:bldP spid="22" grpId="0" animBg="1"/>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018394" y="138313"/>
            <a:ext cx="7234257" cy="875980"/>
          </a:xfrm>
        </p:spPr>
        <p:txBody>
          <a:bodyPr/>
          <a:lstStyle/>
          <a:p>
            <a:pPr algn="ctr"/>
            <a:r>
              <a:rPr lang="sv-SE" b="1" dirty="0" smtClean="0">
                <a:effectLst>
                  <a:glow rad="101600">
                    <a:schemeClr val="accent3">
                      <a:satMod val="175000"/>
                      <a:alpha val="40000"/>
                    </a:schemeClr>
                  </a:glow>
                </a:effectLst>
              </a:rPr>
              <a:t>Palindrome </a:t>
            </a:r>
            <a:r>
              <a:rPr lang="sv-SE" b="1" dirty="0">
                <a:effectLst>
                  <a:glow rad="101600">
                    <a:schemeClr val="accent3">
                      <a:satMod val="175000"/>
                      <a:alpha val="40000"/>
                    </a:schemeClr>
                  </a:glow>
                </a:effectLst>
              </a:rPr>
              <a:t>partitioning </a:t>
            </a:r>
            <a:r>
              <a:rPr lang="sv-SE" dirty="0" smtClean="0"/>
              <a:t/>
            </a:r>
            <a:br>
              <a:rPr lang="sv-SE" dirty="0" smtClean="0"/>
            </a:br>
            <a:r>
              <a:rPr lang="sv-SE" sz="2000" dirty="0" smtClean="0"/>
              <a:t>(</a:t>
            </a:r>
            <a:r>
              <a:rPr lang="sv-SE" sz="2000" dirty="0"/>
              <a:t>Phân vùng palindrome)</a:t>
            </a:r>
            <a:endParaRPr lang="en-US" sz="2000" dirty="0"/>
          </a:p>
        </p:txBody>
      </p:sp>
      <p:sp>
        <p:nvSpPr>
          <p:cNvPr id="9" name="Rectangle 8"/>
          <p:cNvSpPr/>
          <p:nvPr/>
        </p:nvSpPr>
        <p:spPr>
          <a:xfrm>
            <a:off x="0" y="1598279"/>
            <a:ext cx="9143999" cy="979714"/>
          </a:xfrm>
          <a:prstGeom prst="rect">
            <a:avLst/>
          </a:prstGeom>
          <a:solidFill>
            <a:srgbClr val="00CFCC">
              <a:alpha val="19000"/>
            </a:srgbClr>
          </a:solidFill>
          <a:ln>
            <a:solidFill>
              <a:srgbClr val="00C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p:txBody>
      </p:sp>
      <p:sp>
        <p:nvSpPr>
          <p:cNvPr id="10" name="TextBox 9"/>
          <p:cNvSpPr txBox="1"/>
          <p:nvPr/>
        </p:nvSpPr>
        <p:spPr>
          <a:xfrm>
            <a:off x="591670" y="1671278"/>
            <a:ext cx="7960658" cy="1077218"/>
          </a:xfrm>
          <a:prstGeom prst="rect">
            <a:avLst/>
          </a:prstGeom>
          <a:noFill/>
        </p:spPr>
        <p:txBody>
          <a:bodyPr wrap="square" rtlCol="0">
            <a:spAutoFit/>
          </a:bodyPr>
          <a:lstStyle/>
          <a:p>
            <a:pPr lvl="0" algn="just"/>
            <a:r>
              <a:rPr lang="en-US" sz="1600" dirty="0">
                <a:solidFill>
                  <a:schemeClr val="bg1"/>
                </a:solidFill>
                <a:latin typeface="Maven Pro" panose="020B0604020202020204" charset="0"/>
              </a:rPr>
              <a:t>Cho </a:t>
            </a:r>
            <a:r>
              <a:rPr lang="en-US" sz="1600" dirty="0" err="1">
                <a:solidFill>
                  <a:schemeClr val="bg1"/>
                </a:solidFill>
                <a:latin typeface="Maven Pro" panose="020B0604020202020204" charset="0"/>
              </a:rPr>
              <a:t>một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chữ</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Một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phân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vùng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của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phân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vùng</a:t>
            </a:r>
            <a:r>
              <a:rPr lang="en-US" sz="1600" dirty="0">
                <a:solidFill>
                  <a:schemeClr val="bg1"/>
                </a:solidFill>
                <a:latin typeface="Maven Pro" panose="020B0604020202020204" charset="0"/>
              </a:rPr>
              <a:t> palindrome </a:t>
            </a:r>
            <a:r>
              <a:rPr lang="en-US" sz="1600" dirty="0" err="1">
                <a:solidFill>
                  <a:schemeClr val="bg1"/>
                </a:solidFill>
                <a:latin typeface="Maven Pro" panose="020B0604020202020204" charset="0"/>
              </a:rPr>
              <a:t>nếu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như</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tất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của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phân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vùng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palindrome. </a:t>
            </a:r>
            <a:r>
              <a:rPr lang="en-US" sz="1600" dirty="0" err="1">
                <a:solidFill>
                  <a:schemeClr val="bg1"/>
                </a:solidFill>
                <a:latin typeface="Maven Pro" panose="020B0604020202020204" charset="0"/>
              </a:rPr>
              <a:t>Nếu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palindrome </a:t>
            </a:r>
            <a:r>
              <a:rPr lang="en-US" sz="1600" dirty="0" err="1">
                <a:solidFill>
                  <a:schemeClr val="bg1"/>
                </a:solidFill>
                <a:latin typeface="Maven Pro" panose="020B0604020202020204" charset="0"/>
              </a:rPr>
              <a:t>thì</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về</a:t>
            </a:r>
            <a:r>
              <a:rPr lang="en-US" sz="1600" dirty="0">
                <a:solidFill>
                  <a:schemeClr val="bg1"/>
                </a:solidFill>
                <a:latin typeface="Maven Pro" panose="020B0604020202020204" charset="0"/>
              </a:rPr>
              <a:t> 0. Ta </a:t>
            </a:r>
            <a:r>
              <a:rPr lang="en-US" sz="1600" dirty="0" err="1">
                <a:solidFill>
                  <a:schemeClr val="bg1"/>
                </a:solidFill>
                <a:latin typeface="Maven Pro" panose="020B0604020202020204" charset="0"/>
              </a:rPr>
              <a:t>cần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tìm</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lần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cắt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phân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vùng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nhỏ</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nhất</a:t>
            </a:r>
            <a:r>
              <a:rPr lang="en-US" sz="1600" dirty="0">
                <a:solidFill>
                  <a:schemeClr val="bg1"/>
                </a:solidFill>
                <a:latin typeface="Maven Pro" panose="020B0604020202020204" charset="0"/>
              </a:rPr>
              <a:t>.</a:t>
            </a:r>
          </a:p>
          <a:p>
            <a:pPr algn="just"/>
            <a:endParaRPr lang="en-US" sz="1600" dirty="0"/>
          </a:p>
        </p:txBody>
      </p:sp>
      <p:sp>
        <p:nvSpPr>
          <p:cNvPr id="11" name="TextBox 10"/>
          <p:cNvSpPr txBox="1"/>
          <p:nvPr/>
        </p:nvSpPr>
        <p:spPr>
          <a:xfrm>
            <a:off x="2328263" y="2650992"/>
            <a:ext cx="5732287" cy="2308324"/>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1600" dirty="0" smtClean="0">
                <a:solidFill>
                  <a:schemeClr val="bg1"/>
                </a:solidFill>
                <a:latin typeface="Maven Pro" panose="020B0604020202020204" charset="0"/>
              </a:rPr>
              <a:t>1</a:t>
            </a:r>
            <a:endParaRPr lang="en-US" sz="1600" dirty="0">
              <a:solidFill>
                <a:schemeClr val="bg1"/>
              </a:solidFill>
              <a:latin typeface="Maven Pro" panose="020B0604020202020204" charset="0"/>
            </a:endParaRPr>
          </a:p>
          <a:p>
            <a:pPr marL="720000" indent="-285750">
              <a:buClr>
                <a:schemeClr val="bg1"/>
              </a:buClr>
              <a:buFont typeface="Arial" panose="020B0604020202020204" pitchFamily="34" charset="0"/>
              <a:buChar char="•"/>
            </a:pPr>
            <a:r>
              <a:rPr lang="en-US" sz="1600" dirty="0" smtClean="0">
                <a:solidFill>
                  <a:schemeClr val="bg1"/>
                </a:solidFill>
                <a:latin typeface="Maven Pro" panose="020B0604020202020204" charset="0"/>
              </a:rPr>
              <a:t>Input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ababbbabbababa</a:t>
            </a:r>
            <a:r>
              <a:rPr lang="en-US" sz="1600" dirty="0">
                <a:solidFill>
                  <a:schemeClr val="bg1"/>
                </a:solidFill>
                <a:latin typeface="Maven Pro" panose="020B0604020202020204" charset="0"/>
              </a:rPr>
              <a:t>"</a:t>
            </a:r>
          </a:p>
          <a:p>
            <a:pPr marL="720000" indent="-285750">
              <a:buClr>
                <a:schemeClr val="bg1"/>
              </a:buClr>
              <a:buFont typeface="Arial" panose="020B0604020202020204" pitchFamily="34" charset="0"/>
              <a:buChar char="•"/>
            </a:pPr>
            <a:r>
              <a:rPr lang="en-US" sz="1600" dirty="0" smtClean="0">
                <a:solidFill>
                  <a:schemeClr val="bg1"/>
                </a:solidFill>
                <a:latin typeface="Maven Pro" panose="020B0604020202020204" charset="0"/>
              </a:rPr>
              <a:t>Output</a:t>
            </a:r>
            <a:r>
              <a:rPr lang="en-US" sz="1600" dirty="0">
                <a:solidFill>
                  <a:schemeClr val="bg1"/>
                </a:solidFill>
                <a:latin typeface="Maven Pro" panose="020B0604020202020204" charset="0"/>
              </a:rPr>
              <a:t>: 3</a:t>
            </a:r>
          </a:p>
          <a:p>
            <a:pPr marL="720000" indent="-285750">
              <a:buClr>
                <a:schemeClr val="bg1"/>
              </a:buClr>
              <a:buFont typeface="Arial" panose="020B0604020202020204" pitchFamily="34" charset="0"/>
              <a:buChar char="•"/>
            </a:pPr>
            <a:r>
              <a:rPr lang="en-US" sz="1600" dirty="0" err="1" smtClean="0">
                <a:solidFill>
                  <a:schemeClr val="bg1"/>
                </a:solidFill>
                <a:latin typeface="Maven Pro" panose="020B0604020202020204" charset="0"/>
              </a:rPr>
              <a:t>Giải</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thích</a:t>
            </a:r>
            <a:r>
              <a:rPr lang="en-US" sz="1600" dirty="0">
                <a:solidFill>
                  <a:schemeClr val="bg1"/>
                </a:solidFill>
                <a:latin typeface="Maven Pro" panose="020B0604020202020204" charset="0"/>
              </a:rPr>
              <a:t>: a | </a:t>
            </a:r>
            <a:r>
              <a:rPr lang="en-US" sz="1600" dirty="0" err="1">
                <a:solidFill>
                  <a:schemeClr val="bg1"/>
                </a:solidFill>
                <a:latin typeface="Maven Pro" panose="020B0604020202020204" charset="0"/>
              </a:rPr>
              <a:t>babbbab</a:t>
            </a:r>
            <a:r>
              <a:rPr lang="en-US" sz="1600" dirty="0">
                <a:solidFill>
                  <a:schemeClr val="bg1"/>
                </a:solidFill>
                <a:latin typeface="Maven Pro" panose="020B0604020202020204" charset="0"/>
              </a:rPr>
              <a:t> | b | </a:t>
            </a:r>
            <a:r>
              <a:rPr lang="en-US" sz="1600" dirty="0" err="1">
                <a:solidFill>
                  <a:schemeClr val="bg1"/>
                </a:solidFill>
                <a:latin typeface="Maven Pro" panose="020B0604020202020204" charset="0"/>
              </a:rPr>
              <a:t>ababa</a:t>
            </a:r>
            <a:r>
              <a:rPr lang="en-US" sz="1600" dirty="0">
                <a:solidFill>
                  <a:schemeClr val="bg1"/>
                </a:solidFill>
                <a:latin typeface="Maven Pro" panose="020B0604020202020204" charset="0"/>
              </a:rPr>
              <a:t> (3 </a:t>
            </a:r>
            <a:r>
              <a:rPr lang="en-US" sz="1600" dirty="0" err="1">
                <a:solidFill>
                  <a:schemeClr val="bg1"/>
                </a:solidFill>
                <a:latin typeface="Maven Pro" panose="020B0604020202020204" charset="0"/>
              </a:rPr>
              <a:t>lần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tách</a:t>
            </a:r>
            <a:r>
              <a:rPr lang="en-US" sz="1600" dirty="0">
                <a:solidFill>
                  <a:schemeClr val="bg1"/>
                </a:solidFill>
                <a:latin typeface="Maven Pro" panose="020B0604020202020204" charset="0"/>
              </a:rPr>
              <a:t>)</a:t>
            </a:r>
          </a:p>
          <a:p>
            <a:pPr marL="285750" indent="-285750">
              <a:buClr>
                <a:schemeClr val="bg1"/>
              </a:buClr>
              <a:buFont typeface="Wingdings" panose="05000000000000000000" pitchFamily="2" charset="2"/>
              <a:buChar char="§"/>
            </a:pPr>
            <a:r>
              <a:rPr lang="en-US" sz="1600" dirty="0" smtClean="0">
                <a:solidFill>
                  <a:schemeClr val="bg1"/>
                </a:solidFill>
                <a:latin typeface="Maven Pro" panose="020B0604020202020204" charset="0"/>
              </a:rPr>
              <a:t>2</a:t>
            </a:r>
            <a:endParaRPr lang="en-US" sz="1600" dirty="0">
              <a:solidFill>
                <a:schemeClr val="bg1"/>
              </a:solidFill>
              <a:latin typeface="Maven Pro" panose="020B0604020202020204" charset="0"/>
            </a:endParaRPr>
          </a:p>
          <a:p>
            <a:pPr marL="720000" indent="-285750">
              <a:buClr>
                <a:schemeClr val="bg1"/>
              </a:buClr>
              <a:buFont typeface="Arial" panose="020B0604020202020204" pitchFamily="34" charset="0"/>
              <a:buChar char="•"/>
            </a:pPr>
            <a:r>
              <a:rPr lang="en-US" sz="1600" dirty="0" smtClean="0">
                <a:solidFill>
                  <a:schemeClr val="bg1"/>
                </a:solidFill>
                <a:latin typeface="Maven Pro" panose="020B0604020202020204" charset="0"/>
              </a:rPr>
              <a:t>Input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abbba</a:t>
            </a:r>
            <a:r>
              <a:rPr lang="en-US" sz="1600" dirty="0">
                <a:solidFill>
                  <a:schemeClr val="bg1"/>
                </a:solidFill>
                <a:latin typeface="Maven Pro" panose="020B0604020202020204" charset="0"/>
              </a:rPr>
              <a:t>”</a:t>
            </a:r>
          </a:p>
          <a:p>
            <a:pPr marL="720000" indent="-285750">
              <a:buClr>
                <a:schemeClr val="bg1"/>
              </a:buClr>
              <a:buFont typeface="Arial" panose="020B0604020202020204" pitchFamily="34" charset="0"/>
              <a:buChar char="•"/>
            </a:pPr>
            <a:r>
              <a:rPr lang="en-US" sz="1600" dirty="0" smtClean="0">
                <a:solidFill>
                  <a:schemeClr val="bg1"/>
                </a:solidFill>
                <a:latin typeface="Maven Pro" panose="020B0604020202020204" charset="0"/>
              </a:rPr>
              <a:t>Output</a:t>
            </a:r>
            <a:r>
              <a:rPr lang="en-US" sz="1600" dirty="0">
                <a:solidFill>
                  <a:schemeClr val="bg1"/>
                </a:solidFill>
                <a:latin typeface="Maven Pro" panose="020B0604020202020204" charset="0"/>
              </a:rPr>
              <a:t>: 0</a:t>
            </a:r>
          </a:p>
          <a:p>
            <a:pPr marL="720000" indent="-285750">
              <a:buClr>
                <a:schemeClr val="bg1"/>
              </a:buClr>
              <a:buFont typeface="Arial" panose="020B0604020202020204" pitchFamily="34" charset="0"/>
              <a:buChar char="•"/>
            </a:pPr>
            <a:r>
              <a:rPr lang="en-US" sz="1600" dirty="0" err="1" smtClean="0">
                <a:solidFill>
                  <a:schemeClr val="bg1"/>
                </a:solidFill>
                <a:latin typeface="Maven Pro" panose="020B0604020202020204" charset="0"/>
              </a:rPr>
              <a:t>Giải</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thích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abbba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một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palindrome</a:t>
            </a:r>
          </a:p>
          <a:p>
            <a:pPr marL="285750" indent="-285750">
              <a:buClr>
                <a:schemeClr val="bg1"/>
              </a:buClr>
              <a:buFont typeface="Wingdings" panose="05000000000000000000" pitchFamily="2" charset="2"/>
              <a:buChar char="§"/>
            </a:pPr>
            <a:endParaRPr lang="en-US" sz="1600" dirty="0">
              <a:solidFill>
                <a:schemeClr val="bg1"/>
              </a:solidFill>
              <a:latin typeface="Maven Pro" panose="020B0604020202020204" charset="0"/>
            </a:endParaRPr>
          </a:p>
        </p:txBody>
      </p:sp>
      <p:sp>
        <p:nvSpPr>
          <p:cNvPr id="12" name="Title 1"/>
          <p:cNvSpPr txBox="1">
            <a:spLocks/>
          </p:cNvSpPr>
          <p:nvPr/>
        </p:nvSpPr>
        <p:spPr>
          <a:xfrm>
            <a:off x="1172982" y="2532595"/>
            <a:ext cx="135122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000" b="1" dirty="0" err="1" smtClean="0">
                <a:solidFill>
                  <a:schemeClr val="accent6">
                    <a:lumMod val="20000"/>
                    <a:lumOff val="80000"/>
                  </a:schemeClr>
                </a:solidFill>
                <a:latin typeface="Maven Pro" panose="020B0604020202020204" charset="0"/>
              </a:rPr>
              <a:t>Ví</a:t>
            </a:r>
            <a:r>
              <a:rPr lang="en-US" sz="2000" b="1" dirty="0" smtClean="0">
                <a:solidFill>
                  <a:schemeClr val="accent6">
                    <a:lumMod val="20000"/>
                    <a:lumOff val="80000"/>
                  </a:schemeClr>
                </a:solidFill>
                <a:latin typeface="Maven Pro" panose="020B0604020202020204" charset="0"/>
              </a:rPr>
              <a:t> </a:t>
            </a:r>
            <a:r>
              <a:rPr lang="en-US" sz="2000" b="1" dirty="0" err="1" smtClean="0">
                <a:solidFill>
                  <a:schemeClr val="accent6">
                    <a:lumMod val="20000"/>
                    <a:lumOff val="80000"/>
                  </a:schemeClr>
                </a:solidFill>
                <a:latin typeface="Maven Pro" panose="020B0604020202020204" charset="0"/>
              </a:rPr>
              <a:t>dụ</a:t>
            </a:r>
            <a:endParaRPr lang="en-US" sz="2000" b="1" dirty="0">
              <a:solidFill>
                <a:schemeClr val="accent6">
                  <a:lumMod val="20000"/>
                  <a:lumOff val="80000"/>
                </a:schemeClr>
              </a:solidFill>
              <a:latin typeface="Maven Pro" panose="020B0604020202020204" charset="0"/>
            </a:endParaRPr>
          </a:p>
        </p:txBody>
      </p:sp>
      <p:sp>
        <p:nvSpPr>
          <p:cNvPr id="13" name="Title 1"/>
          <p:cNvSpPr txBox="1">
            <a:spLocks/>
          </p:cNvSpPr>
          <p:nvPr/>
        </p:nvSpPr>
        <p:spPr>
          <a:xfrm>
            <a:off x="422474" y="1056979"/>
            <a:ext cx="135122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000" b="1" u="sng" dirty="0" err="1" smtClean="0">
                <a:solidFill>
                  <a:schemeClr val="accent1">
                    <a:lumMod val="40000"/>
                    <a:lumOff val="60000"/>
                  </a:schemeClr>
                </a:solidFill>
                <a:latin typeface="Maven Pro" panose="020B0604020202020204" charset="0"/>
              </a:rPr>
              <a:t>Đề</a:t>
            </a:r>
            <a:r>
              <a:rPr lang="en-US" sz="2000" b="1" u="sng" dirty="0" smtClean="0">
                <a:solidFill>
                  <a:schemeClr val="accent1">
                    <a:lumMod val="40000"/>
                    <a:lumOff val="60000"/>
                  </a:schemeClr>
                </a:solidFill>
                <a:latin typeface="Maven Pro" panose="020B0604020202020204" charset="0"/>
              </a:rPr>
              <a:t> </a:t>
            </a:r>
            <a:r>
              <a:rPr lang="en-US" sz="2000" b="1" u="sng" dirty="0" err="1" smtClean="0">
                <a:solidFill>
                  <a:schemeClr val="accent1">
                    <a:lumMod val="40000"/>
                    <a:lumOff val="60000"/>
                  </a:schemeClr>
                </a:solidFill>
                <a:latin typeface="Maven Pro" panose="020B0604020202020204" charset="0"/>
              </a:rPr>
              <a:t>bài</a:t>
            </a:r>
            <a:endParaRPr lang="en-US" sz="2000" b="1" u="sng" dirty="0">
              <a:solidFill>
                <a:schemeClr val="accent1">
                  <a:lumMod val="40000"/>
                  <a:lumOff val="60000"/>
                </a:schemeClr>
              </a:solidFill>
              <a:latin typeface="Maven Pro" panose="020B0604020202020204" charset="0"/>
            </a:endParaRPr>
          </a:p>
        </p:txBody>
      </p:sp>
    </p:spTree>
    <p:extLst>
      <p:ext uri="{BB962C8B-B14F-4D97-AF65-F5344CB8AC3E}">
        <p14:creationId xmlns:p14="http://schemas.microsoft.com/office/powerpoint/2010/main" val="91439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13970"/>
            <a:ext cx="9144000" cy="3380975"/>
          </a:xfrm>
          <a:prstGeom prst="rect">
            <a:avLst/>
          </a:prstGeom>
          <a:solidFill>
            <a:srgbClr val="FF9973">
              <a:alpha val="16000"/>
            </a:srgbClr>
          </a:solidFill>
          <a:ln>
            <a:solidFill>
              <a:srgbClr val="FF9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78038" y="482597"/>
            <a:ext cx="3638130" cy="577800"/>
          </a:xfrm>
        </p:spPr>
        <p:txBody>
          <a:bodyPr/>
          <a:lstStyle/>
          <a:p>
            <a:pPr algn="ctr"/>
            <a:r>
              <a:rPr lang="en-US" b="1" dirty="0" err="1" smtClean="0">
                <a:effectLst>
                  <a:glow rad="139700">
                    <a:schemeClr val="accent3">
                      <a:satMod val="175000"/>
                      <a:alpha val="40000"/>
                    </a:schemeClr>
                  </a:glow>
                </a:effectLst>
              </a:rPr>
              <a:t>Phân</a:t>
            </a:r>
            <a:r>
              <a:rPr lang="en-US" b="1" dirty="0" smtClean="0">
                <a:effectLst>
                  <a:glow rad="139700">
                    <a:schemeClr val="accent3">
                      <a:satMod val="175000"/>
                      <a:alpha val="40000"/>
                    </a:schemeClr>
                  </a:glow>
                </a:effectLst>
              </a:rPr>
              <a:t> </a:t>
            </a:r>
            <a:r>
              <a:rPr lang="en-US" b="1" dirty="0" err="1" smtClean="0">
                <a:effectLst>
                  <a:glow rad="139700">
                    <a:schemeClr val="accent3">
                      <a:satMod val="175000"/>
                      <a:alpha val="40000"/>
                    </a:schemeClr>
                  </a:glow>
                </a:effectLst>
              </a:rPr>
              <a:t>tích</a:t>
            </a:r>
            <a:r>
              <a:rPr lang="en-US" b="1" dirty="0" smtClean="0">
                <a:effectLst>
                  <a:glow rad="139700">
                    <a:schemeClr val="accent3">
                      <a:satMod val="175000"/>
                      <a:alpha val="40000"/>
                    </a:schemeClr>
                  </a:glow>
                </a:effectLst>
              </a:rPr>
              <a:t> </a:t>
            </a:r>
            <a:r>
              <a:rPr lang="en-US" b="1" dirty="0" err="1" smtClean="0">
                <a:effectLst>
                  <a:glow rad="139700">
                    <a:schemeClr val="accent3">
                      <a:satMod val="175000"/>
                      <a:alpha val="40000"/>
                    </a:schemeClr>
                  </a:glow>
                </a:effectLst>
              </a:rPr>
              <a:t>hướng</a:t>
            </a:r>
            <a:r>
              <a:rPr lang="en-US" b="1" dirty="0" smtClean="0">
                <a:effectLst>
                  <a:glow rad="139700">
                    <a:schemeClr val="accent3">
                      <a:satMod val="175000"/>
                      <a:alpha val="40000"/>
                    </a:schemeClr>
                  </a:glow>
                </a:effectLst>
              </a:rPr>
              <a:t> </a:t>
            </a:r>
            <a:r>
              <a:rPr lang="en-US" b="1" dirty="0" err="1" smtClean="0">
                <a:effectLst>
                  <a:glow rad="139700">
                    <a:schemeClr val="accent3">
                      <a:satMod val="175000"/>
                      <a:alpha val="40000"/>
                    </a:schemeClr>
                  </a:glow>
                </a:effectLst>
              </a:rPr>
              <a:t>làm</a:t>
            </a:r>
            <a:endParaRPr lang="en-US" b="1" dirty="0">
              <a:effectLst>
                <a:glow rad="139700">
                  <a:schemeClr val="accent3">
                    <a:satMod val="175000"/>
                    <a:alpha val="40000"/>
                  </a:schemeClr>
                </a:glow>
              </a:effectLst>
            </a:endParaRPr>
          </a:p>
        </p:txBody>
      </p:sp>
      <p:sp>
        <p:nvSpPr>
          <p:cNvPr id="4" name="TextBox 3"/>
          <p:cNvSpPr txBox="1"/>
          <p:nvPr/>
        </p:nvSpPr>
        <p:spPr>
          <a:xfrm>
            <a:off x="576302" y="1313970"/>
            <a:ext cx="8229600" cy="3508653"/>
          </a:xfrm>
          <a:prstGeom prst="rect">
            <a:avLst/>
          </a:prstGeom>
          <a:noFill/>
        </p:spPr>
        <p:txBody>
          <a:bodyPr wrap="square" rtlCol="0">
            <a:spAutoFit/>
          </a:bodyPr>
          <a:lstStyle/>
          <a:p>
            <a:pPr lvl="0" indent="285750" algn="just">
              <a:spcAft>
                <a:spcPts val="600"/>
              </a:spcAft>
              <a:buClr>
                <a:schemeClr val="bg1"/>
              </a:buClr>
              <a:buFont typeface="Wingdings" panose="05000000000000000000" pitchFamily="2" charset="2"/>
              <a:buChar char="ü"/>
            </a:pPr>
            <a:r>
              <a:rPr lang="en-US" sz="1600" dirty="0" err="1">
                <a:solidFill>
                  <a:schemeClr val="bg1"/>
                </a:solidFill>
                <a:latin typeface="Maven Pro" panose="020B0604020202020204" charset="0"/>
              </a:rPr>
              <a:t>Sử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dụng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phương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pháp</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quy</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hoạch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động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để</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giải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quyết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vấn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đề</a:t>
            </a:r>
            <a:endParaRPr lang="en-US" sz="1600" dirty="0">
              <a:solidFill>
                <a:schemeClr val="bg1"/>
              </a:solidFill>
              <a:latin typeface="Maven Pro" panose="020B0604020202020204" charset="0"/>
            </a:endParaRPr>
          </a:p>
          <a:p>
            <a:pPr lvl="0" indent="285750" algn="just">
              <a:spcAft>
                <a:spcPts val="600"/>
              </a:spcAft>
              <a:buClr>
                <a:schemeClr val="bg1"/>
              </a:buClr>
              <a:buFont typeface="Wingdings" panose="05000000000000000000" pitchFamily="2" charset="2"/>
              <a:buChar char="ü"/>
            </a:pPr>
            <a:r>
              <a:rPr lang="en-US" sz="1600" dirty="0">
                <a:solidFill>
                  <a:schemeClr val="bg1"/>
                </a:solidFill>
                <a:latin typeface="Maven Pro" panose="020B0604020202020204" charset="0"/>
              </a:rPr>
              <a:t>Ta </a:t>
            </a:r>
            <a:r>
              <a:rPr lang="en-US" sz="1600" dirty="0" err="1">
                <a:solidFill>
                  <a:schemeClr val="bg1"/>
                </a:solidFill>
                <a:latin typeface="Maven Pro" panose="020B0604020202020204" charset="0"/>
              </a:rPr>
              <a:t>tạo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một</a:t>
            </a:r>
            <a:r>
              <a:rPr lang="en-US" sz="1600" dirty="0">
                <a:solidFill>
                  <a:schemeClr val="bg1"/>
                </a:solidFill>
                <a:latin typeface="Maven Pro" panose="020B0604020202020204" charset="0"/>
              </a:rPr>
              <a:t> ma </a:t>
            </a:r>
            <a:r>
              <a:rPr lang="en-US" sz="1600" dirty="0" err="1">
                <a:solidFill>
                  <a:schemeClr val="bg1"/>
                </a:solidFill>
                <a:latin typeface="Maven Pro" panose="020B0604020202020204" charset="0"/>
              </a:rPr>
              <a:t>trận</a:t>
            </a:r>
            <a:r>
              <a:rPr lang="en-US" sz="1600" dirty="0">
                <a:solidFill>
                  <a:schemeClr val="bg1"/>
                </a:solidFill>
                <a:latin typeface="Maven Pro" panose="020B0604020202020204" charset="0"/>
              </a:rPr>
              <a:t> 2 </a:t>
            </a:r>
            <a:r>
              <a:rPr lang="en-US" sz="1600" dirty="0" err="1">
                <a:solidFill>
                  <a:schemeClr val="bg1"/>
                </a:solidFill>
                <a:latin typeface="Maven Pro" panose="020B0604020202020204" charset="0"/>
              </a:rPr>
              <a:t>chiều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để</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lưu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thông</a:t>
            </a:r>
            <a:r>
              <a:rPr lang="en-US" sz="1600" dirty="0">
                <a:solidFill>
                  <a:schemeClr val="bg1"/>
                </a:solidFill>
                <a:latin typeface="Maven Pro" panose="020B0604020202020204" charset="0"/>
              </a:rPr>
              <a:t> tin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ta </a:t>
            </a:r>
            <a:r>
              <a:rPr lang="en-US" sz="1600" dirty="0" err="1">
                <a:solidFill>
                  <a:schemeClr val="bg1"/>
                </a:solidFill>
                <a:latin typeface="Maven Pro" panose="020B0604020202020204" charset="0"/>
              </a:rPr>
              <a:t>biết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một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có</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phải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palindrome hay </a:t>
            </a:r>
            <a:r>
              <a:rPr lang="en-US" sz="1600" dirty="0" err="1">
                <a:solidFill>
                  <a:schemeClr val="bg1"/>
                </a:solidFill>
                <a:latin typeface="Maven Pro" panose="020B0604020202020204" charset="0"/>
              </a:rPr>
              <a:t>không</a:t>
            </a:r>
            <a:r>
              <a:rPr lang="en-US" sz="1600" dirty="0">
                <a:solidFill>
                  <a:schemeClr val="bg1"/>
                </a:solidFill>
                <a:latin typeface="Maven Pro" panose="020B0604020202020204" charset="0"/>
              </a:rPr>
              <a:t>.</a:t>
            </a:r>
          </a:p>
          <a:p>
            <a:pPr lvl="0" indent="285750" algn="just">
              <a:spcAft>
                <a:spcPts val="600"/>
              </a:spcAft>
              <a:buClr>
                <a:schemeClr val="bg1"/>
              </a:buClr>
              <a:buFont typeface="Wingdings" panose="05000000000000000000" pitchFamily="2" charset="2"/>
              <a:buChar char="ü"/>
            </a:pPr>
            <a:r>
              <a:rPr lang="en-US" sz="1600" dirty="0" err="1">
                <a:solidFill>
                  <a:schemeClr val="bg1"/>
                </a:solidFill>
                <a:latin typeface="Maven Pro" panose="020B0604020202020204" charset="0"/>
              </a:rPr>
              <a:t>Nếu</a:t>
            </a:r>
            <a:r>
              <a:rPr lang="en-US" sz="1600" dirty="0">
                <a:solidFill>
                  <a:schemeClr val="bg1"/>
                </a:solidFill>
                <a:latin typeface="Maven Pro" panose="020B0604020202020204" charset="0"/>
              </a:rPr>
              <a:t> DP[</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][j] == 1 </a:t>
            </a:r>
            <a:r>
              <a:rPr lang="en-US" sz="1600" dirty="0" err="1">
                <a:solidFill>
                  <a:schemeClr val="bg1"/>
                </a:solidFill>
                <a:latin typeface="Maven Pro" panose="020B0604020202020204" charset="0"/>
              </a:rPr>
              <a:t>nghĩa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từ</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đến</a:t>
            </a:r>
            <a:r>
              <a:rPr lang="en-US" sz="1600" dirty="0">
                <a:solidFill>
                  <a:schemeClr val="bg1"/>
                </a:solidFill>
                <a:latin typeface="Maven Pro" panose="020B0604020202020204" charset="0"/>
              </a:rPr>
              <a:t> j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palindrome, </a:t>
            </a:r>
            <a:r>
              <a:rPr lang="en-US" sz="1600" dirty="0" err="1">
                <a:solidFill>
                  <a:schemeClr val="bg1"/>
                </a:solidFill>
                <a:latin typeface="Maven Pro" panose="020B0604020202020204" charset="0"/>
              </a:rPr>
              <a:t>ngược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lại</a:t>
            </a:r>
            <a:r>
              <a:rPr lang="en-US" sz="1600" dirty="0">
                <a:solidFill>
                  <a:schemeClr val="bg1"/>
                </a:solidFill>
                <a:latin typeface="Maven Pro" panose="020B0604020202020204" charset="0"/>
              </a:rPr>
              <a:t> DP[</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][j] == 0.</a:t>
            </a:r>
          </a:p>
          <a:p>
            <a:pPr lvl="0" indent="285750" algn="just">
              <a:spcAft>
                <a:spcPts val="600"/>
              </a:spcAft>
              <a:buClr>
                <a:schemeClr val="bg1"/>
              </a:buClr>
              <a:buFont typeface="Wingdings" panose="05000000000000000000" pitchFamily="2" charset="2"/>
              <a:buChar char="ü"/>
            </a:pPr>
            <a:r>
              <a:rPr lang="en-US" sz="1600" dirty="0" err="1">
                <a:solidFill>
                  <a:schemeClr val="bg1"/>
                </a:solidFill>
                <a:latin typeface="Maven Pro" panose="020B0604020202020204" charset="0"/>
              </a:rPr>
              <a:t>Để</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tính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lần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cắt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nhỏ</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nhất</a:t>
            </a:r>
            <a:r>
              <a:rPr lang="en-US" sz="1600" dirty="0">
                <a:solidFill>
                  <a:schemeClr val="bg1"/>
                </a:solidFill>
                <a:latin typeface="Maven Pro" panose="020B0604020202020204" charset="0"/>
              </a:rPr>
              <a:t>, ta </a:t>
            </a:r>
            <a:r>
              <a:rPr lang="en-US" sz="1600" dirty="0" err="1">
                <a:solidFill>
                  <a:schemeClr val="bg1"/>
                </a:solidFill>
                <a:latin typeface="Maven Pro" panose="020B0604020202020204" charset="0"/>
              </a:rPr>
              <a:t>tạo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một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mảng</a:t>
            </a:r>
            <a:r>
              <a:rPr lang="en-US" sz="1600" dirty="0">
                <a:solidFill>
                  <a:schemeClr val="bg1"/>
                </a:solidFill>
                <a:latin typeface="Maven Pro" panose="020B0604020202020204" charset="0"/>
              </a:rPr>
              <a:t> 1 </a:t>
            </a:r>
            <a:r>
              <a:rPr lang="en-US" sz="1600" dirty="0" err="1">
                <a:solidFill>
                  <a:schemeClr val="bg1"/>
                </a:solidFill>
                <a:latin typeface="Maven Pro" panose="020B0604020202020204" charset="0"/>
              </a:rPr>
              <a:t>chiều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lưu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trữ</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thông</a:t>
            </a:r>
            <a:r>
              <a:rPr lang="en-US" sz="1600" dirty="0">
                <a:solidFill>
                  <a:schemeClr val="bg1"/>
                </a:solidFill>
                <a:latin typeface="Maven Pro" panose="020B0604020202020204" charset="0"/>
              </a:rPr>
              <a:t> tin </a:t>
            </a:r>
            <a:r>
              <a:rPr lang="en-US" sz="1600" dirty="0" err="1">
                <a:solidFill>
                  <a:schemeClr val="bg1"/>
                </a:solidFill>
                <a:latin typeface="Maven Pro" panose="020B0604020202020204" charset="0"/>
              </a:rPr>
              <a:t>về</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lần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cắt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trước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đó</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từ</a:t>
            </a:r>
            <a:r>
              <a:rPr lang="en-US" sz="1600" dirty="0">
                <a:solidFill>
                  <a:schemeClr val="bg1"/>
                </a:solidFill>
                <a:latin typeface="Maven Pro" panose="020B0604020202020204" charset="0"/>
              </a:rPr>
              <a:t> [0 –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a:t>
            </a:r>
          </a:p>
          <a:p>
            <a:pPr lvl="0" indent="285750" algn="just">
              <a:spcAft>
                <a:spcPts val="600"/>
              </a:spcAft>
              <a:buClr>
                <a:schemeClr val="bg1"/>
              </a:buClr>
              <a:buFont typeface="Wingdings" panose="05000000000000000000" pitchFamily="2" charset="2"/>
              <a:buChar char="ü"/>
            </a:pPr>
            <a:r>
              <a:rPr lang="en-US" sz="1600" dirty="0" err="1">
                <a:solidFill>
                  <a:schemeClr val="bg1"/>
                </a:solidFill>
                <a:latin typeface="Maven Pro" panose="020B0604020202020204" charset="0"/>
              </a:rPr>
              <a:t>Nếu</a:t>
            </a:r>
            <a:r>
              <a:rPr lang="en-US" sz="1600" dirty="0">
                <a:solidFill>
                  <a:schemeClr val="bg1"/>
                </a:solidFill>
                <a:latin typeface="Maven Pro" panose="020B0604020202020204" charset="0"/>
              </a:rPr>
              <a:t> DP[0][</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 1, cuts[</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 0, </a:t>
            </a:r>
            <a:r>
              <a:rPr lang="en-US" sz="1600" dirty="0" err="1">
                <a:solidFill>
                  <a:schemeClr val="bg1"/>
                </a:solidFill>
                <a:latin typeface="Maven Pro" panose="020B0604020202020204" charset="0"/>
              </a:rPr>
              <a:t>ngược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lại</a:t>
            </a:r>
            <a:r>
              <a:rPr lang="en-US" sz="1600" dirty="0">
                <a:solidFill>
                  <a:schemeClr val="bg1"/>
                </a:solidFill>
                <a:latin typeface="Maven Pro" panose="020B0604020202020204" charset="0"/>
              </a:rPr>
              <a:t> ta </a:t>
            </a:r>
            <a:r>
              <a:rPr lang="en-US" sz="1600" dirty="0" err="1">
                <a:solidFill>
                  <a:schemeClr val="bg1"/>
                </a:solidFill>
                <a:latin typeface="Maven Pro" panose="020B0604020202020204" charset="0"/>
              </a:rPr>
              <a:t>kiểm</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từ</a:t>
            </a:r>
            <a:r>
              <a:rPr lang="en-US" sz="1600" dirty="0">
                <a:solidFill>
                  <a:schemeClr val="bg1"/>
                </a:solidFill>
                <a:latin typeface="Maven Pro" panose="020B0604020202020204" charset="0"/>
              </a:rPr>
              <a:t> j + 1 </a:t>
            </a:r>
            <a:r>
              <a:rPr lang="en-US" sz="1600" dirty="0" err="1">
                <a:solidFill>
                  <a:schemeClr val="bg1"/>
                </a:solidFill>
                <a:latin typeface="Maven Pro" panose="020B0604020202020204" charset="0"/>
              </a:rPr>
              <a:t>tới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có</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phải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palindrome </a:t>
            </a:r>
            <a:r>
              <a:rPr lang="en-US" sz="1600" dirty="0" err="1">
                <a:solidFill>
                  <a:schemeClr val="bg1"/>
                </a:solidFill>
                <a:latin typeface="Maven Pro" panose="020B0604020202020204" charset="0"/>
              </a:rPr>
              <a:t>không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với</a:t>
            </a:r>
            <a:r>
              <a:rPr lang="en-US" sz="1600" dirty="0">
                <a:solidFill>
                  <a:schemeClr val="bg1"/>
                </a:solidFill>
                <a:latin typeface="Maven Pro" panose="020B0604020202020204" charset="0"/>
              </a:rPr>
              <a:t> 0 ≤ j &lt;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a:t>
            </a:r>
          </a:p>
          <a:p>
            <a:pPr lvl="0" indent="285750" algn="just">
              <a:spcAft>
                <a:spcPts val="600"/>
              </a:spcAft>
              <a:buClr>
                <a:schemeClr val="bg1"/>
              </a:buClr>
              <a:buFont typeface="Wingdings" panose="05000000000000000000" pitchFamily="2" charset="2"/>
              <a:buChar char="ü"/>
            </a:pPr>
            <a:r>
              <a:rPr lang="en-US" sz="1600" dirty="0" err="1">
                <a:solidFill>
                  <a:schemeClr val="bg1"/>
                </a:solidFill>
                <a:latin typeface="Maven Pro" panose="020B0604020202020204" charset="0"/>
              </a:rPr>
              <a:t>Sau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đó</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chúng</a:t>
            </a:r>
            <a:r>
              <a:rPr lang="en-US" sz="1600" dirty="0">
                <a:solidFill>
                  <a:schemeClr val="bg1"/>
                </a:solidFill>
                <a:latin typeface="Maven Pro" panose="020B0604020202020204" charset="0"/>
              </a:rPr>
              <a:t> ta </a:t>
            </a:r>
            <a:r>
              <a:rPr lang="en-US" sz="1600" dirty="0" err="1">
                <a:solidFill>
                  <a:schemeClr val="bg1"/>
                </a:solidFill>
                <a:latin typeface="Maven Pro" panose="020B0604020202020204" charset="0"/>
              </a:rPr>
              <a:t>cần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cập</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nhật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đường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cắt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thiểu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từ</a:t>
            </a:r>
            <a:r>
              <a:rPr lang="en-US" sz="1600" dirty="0">
                <a:solidFill>
                  <a:schemeClr val="bg1"/>
                </a:solidFill>
                <a:latin typeface="Maven Pro" panose="020B0604020202020204" charset="0"/>
              </a:rPr>
              <a:t> 0 </a:t>
            </a:r>
            <a:r>
              <a:rPr lang="en-US" sz="1600" dirty="0" err="1">
                <a:solidFill>
                  <a:schemeClr val="bg1"/>
                </a:solidFill>
                <a:latin typeface="Maven Pro" panose="020B0604020202020204" charset="0"/>
              </a:rPr>
              <a:t>đến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bằng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sử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dụng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đường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cắt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thiểu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có</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thể</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chúng</a:t>
            </a:r>
            <a:r>
              <a:rPr lang="en-US" sz="1600" dirty="0">
                <a:solidFill>
                  <a:schemeClr val="bg1"/>
                </a:solidFill>
                <a:latin typeface="Maven Pro" panose="020B0604020202020204" charset="0"/>
              </a:rPr>
              <a:t> ta </a:t>
            </a:r>
            <a:r>
              <a:rPr lang="en-US" sz="1600" dirty="0" err="1">
                <a:solidFill>
                  <a:schemeClr val="bg1"/>
                </a:solidFill>
                <a:latin typeface="Maven Pro" panose="020B0604020202020204" charset="0"/>
              </a:rPr>
              <a:t>tìm</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thấy</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còn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lại</a:t>
            </a:r>
            <a:r>
              <a:rPr lang="en-US" sz="1600" dirty="0">
                <a:solidFill>
                  <a:schemeClr val="bg1"/>
                </a:solidFill>
                <a:latin typeface="Maven Pro" panose="020B0604020202020204" charset="0"/>
              </a:rPr>
              <a:t>.</a:t>
            </a:r>
          </a:p>
          <a:p>
            <a:pPr indent="285750" algn="just">
              <a:spcAft>
                <a:spcPts val="600"/>
              </a:spcAft>
              <a:buClr>
                <a:schemeClr val="bg1"/>
              </a:buClr>
              <a:buFont typeface="Wingdings" panose="05000000000000000000" pitchFamily="2" charset="2"/>
              <a:buChar char="ü"/>
            </a:pPr>
            <a:endParaRPr lang="en-US" sz="1600" dirty="0">
              <a:solidFill>
                <a:schemeClr val="bg1"/>
              </a:solidFill>
              <a:latin typeface="Maven Pro" panose="020B0604020202020204" charset="0"/>
            </a:endParaRPr>
          </a:p>
        </p:txBody>
      </p:sp>
    </p:spTree>
    <p:extLst>
      <p:ext uri="{BB962C8B-B14F-4D97-AF65-F5344CB8AC3E}">
        <p14:creationId xmlns:p14="http://schemas.microsoft.com/office/powerpoint/2010/main" val="2653576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idx="7"/>
          </p:nvPr>
        </p:nvSpPr>
        <p:spPr>
          <a:xfrm>
            <a:off x="2906615" y="366048"/>
            <a:ext cx="3791811" cy="660828"/>
          </a:xfrm>
        </p:spPr>
        <p:txBody>
          <a:bodyPr/>
          <a:lstStyle/>
          <a:p>
            <a:pPr lvl="2" algn="l">
              <a:buClr>
                <a:srgbClr val="000000"/>
              </a:buClr>
              <a:buSzPts val="3600"/>
            </a:pPr>
            <a:r>
              <a:rPr lang="en-US" sz="3200" b="1" dirty="0" err="1">
                <a:solidFill>
                  <a:schemeClr val="bg1"/>
                </a:solidFill>
                <a:effectLst>
                  <a:glow rad="139700">
                    <a:schemeClr val="accent2">
                      <a:satMod val="175000"/>
                      <a:alpha val="40000"/>
                    </a:schemeClr>
                  </a:glow>
                </a:effectLst>
              </a:rPr>
              <a:t>Thiết</a:t>
            </a:r>
            <a:r>
              <a:rPr lang="en-US" sz="3200" b="1" dirty="0">
                <a:solidFill>
                  <a:schemeClr val="bg1"/>
                </a:solidFill>
                <a:effectLst>
                  <a:glow rad="139700">
                    <a:schemeClr val="accent2">
                      <a:satMod val="175000"/>
                      <a:alpha val="40000"/>
                    </a:schemeClr>
                  </a:glow>
                </a:effectLst>
              </a:rPr>
              <a:t> </a:t>
            </a:r>
            <a:r>
              <a:rPr lang="en-US" sz="3200" b="1" dirty="0" err="1">
                <a:solidFill>
                  <a:schemeClr val="bg1"/>
                </a:solidFill>
                <a:effectLst>
                  <a:glow rad="139700">
                    <a:schemeClr val="accent2">
                      <a:satMod val="175000"/>
                      <a:alpha val="40000"/>
                    </a:schemeClr>
                  </a:glow>
                </a:effectLst>
              </a:rPr>
              <a:t>kế</a:t>
            </a:r>
            <a:r>
              <a:rPr lang="en-US" sz="3200" b="1" dirty="0">
                <a:solidFill>
                  <a:schemeClr val="bg1"/>
                </a:solidFill>
                <a:effectLst>
                  <a:glow rad="139700">
                    <a:schemeClr val="accent2">
                      <a:satMod val="175000"/>
                      <a:alpha val="40000"/>
                    </a:schemeClr>
                  </a:glow>
                </a:effectLst>
              </a:rPr>
              <a:t> </a:t>
            </a:r>
            <a:r>
              <a:rPr lang="en-US" sz="3200" b="1" dirty="0" err="1">
                <a:solidFill>
                  <a:schemeClr val="bg1"/>
                </a:solidFill>
                <a:effectLst>
                  <a:glow rad="139700">
                    <a:schemeClr val="accent2">
                      <a:satMod val="175000"/>
                      <a:alpha val="40000"/>
                    </a:schemeClr>
                  </a:glow>
                </a:effectLst>
              </a:rPr>
              <a:t>thuật</a:t>
            </a:r>
            <a:r>
              <a:rPr lang="en-US" sz="3200" b="1" dirty="0">
                <a:solidFill>
                  <a:schemeClr val="bg1"/>
                </a:solidFill>
                <a:effectLst>
                  <a:glow rad="139700">
                    <a:schemeClr val="accent2">
                      <a:satMod val="175000"/>
                      <a:alpha val="40000"/>
                    </a:schemeClr>
                  </a:glow>
                </a:effectLst>
              </a:rPr>
              <a:t> </a:t>
            </a:r>
            <a:r>
              <a:rPr lang="en-US" sz="3200" b="1" dirty="0" err="1" smtClean="0">
                <a:solidFill>
                  <a:schemeClr val="bg1"/>
                </a:solidFill>
                <a:effectLst>
                  <a:glow rad="139700">
                    <a:schemeClr val="accent2">
                      <a:satMod val="175000"/>
                      <a:alpha val="40000"/>
                    </a:schemeClr>
                  </a:glow>
                </a:effectLst>
              </a:rPr>
              <a:t>toán</a:t>
            </a:r>
            <a:endParaRPr lang="en-US" sz="3200" dirty="0">
              <a:solidFill>
                <a:schemeClr val="bg1"/>
              </a:solidFill>
              <a:effectLst>
                <a:glow rad="139700">
                  <a:schemeClr val="accent2">
                    <a:satMod val="175000"/>
                    <a:alpha val="40000"/>
                  </a:schemeClr>
                </a:glow>
              </a:effectLst>
            </a:endParaRPr>
          </a:p>
        </p:txBody>
      </p:sp>
      <p:sp>
        <p:nvSpPr>
          <p:cNvPr id="14" name="Google Shape;510;p28"/>
          <p:cNvSpPr/>
          <p:nvPr/>
        </p:nvSpPr>
        <p:spPr>
          <a:xfrm>
            <a:off x="582424" y="1196945"/>
            <a:ext cx="3889684" cy="3561042"/>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solidFill>
              <a:srgbClr val="E898A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14"/>
          <p:cNvSpPr txBox="1"/>
          <p:nvPr/>
        </p:nvSpPr>
        <p:spPr>
          <a:xfrm>
            <a:off x="837559" y="1250126"/>
            <a:ext cx="3496235" cy="3677930"/>
          </a:xfrm>
          <a:prstGeom prst="rect">
            <a:avLst/>
          </a:prstGeom>
          <a:noFill/>
        </p:spPr>
        <p:txBody>
          <a:bodyPr wrap="square" rtlCol="0">
            <a:spAutoFit/>
          </a:bodyPr>
          <a:lstStyle/>
          <a:p>
            <a:pPr lvl="0" indent="285750" algn="just">
              <a:spcAft>
                <a:spcPts val="600"/>
              </a:spcAft>
              <a:buClr>
                <a:schemeClr val="bg1"/>
              </a:buClr>
              <a:buFont typeface="Wingdings" panose="05000000000000000000" pitchFamily="2" charset="2"/>
              <a:buChar char="§"/>
            </a:pPr>
            <a:r>
              <a:rPr lang="en-US" sz="1600" dirty="0" err="1">
                <a:solidFill>
                  <a:schemeClr val="bg1"/>
                </a:solidFill>
              </a:rPr>
              <a:t>Trong</a:t>
            </a:r>
            <a:r>
              <a:rPr lang="en-US" sz="1600" dirty="0">
                <a:solidFill>
                  <a:schemeClr val="bg1"/>
                </a:solidFill>
              </a:rPr>
              <a:t> </a:t>
            </a:r>
            <a:r>
              <a:rPr lang="en-US" sz="1600" dirty="0" err="1">
                <a:solidFill>
                  <a:schemeClr val="bg1"/>
                </a:solidFill>
              </a:rPr>
              <a:t>hàm</a:t>
            </a:r>
            <a:r>
              <a:rPr lang="en-US" sz="1600" dirty="0">
                <a:solidFill>
                  <a:schemeClr val="bg1"/>
                </a:solidFill>
              </a:rPr>
              <a:t> </a:t>
            </a:r>
            <a:r>
              <a:rPr lang="en-US" sz="1600" b="1" dirty="0">
                <a:solidFill>
                  <a:schemeClr val="bg1"/>
                </a:solidFill>
              </a:rPr>
              <a:t>main() </a:t>
            </a:r>
            <a:r>
              <a:rPr lang="en-US" sz="1600" dirty="0" err="1">
                <a:solidFill>
                  <a:schemeClr val="bg1"/>
                </a:solidFill>
              </a:rPr>
              <a:t>tạo</a:t>
            </a:r>
            <a:r>
              <a:rPr lang="en-US" sz="1600" dirty="0">
                <a:solidFill>
                  <a:schemeClr val="bg1"/>
                </a:solidFill>
              </a:rPr>
              <a:t> </a:t>
            </a:r>
            <a:r>
              <a:rPr lang="en-US" sz="1600" dirty="0" err="1">
                <a:solidFill>
                  <a:schemeClr val="bg1"/>
                </a:solidFill>
              </a:rPr>
              <a:t>chuỗi</a:t>
            </a:r>
            <a:r>
              <a:rPr lang="en-US" sz="1600" dirty="0">
                <a:solidFill>
                  <a:schemeClr val="bg1"/>
                </a:solidFill>
              </a:rPr>
              <a:t> string </a:t>
            </a:r>
            <a:r>
              <a:rPr lang="en-US" sz="1600" dirty="0" err="1">
                <a:solidFill>
                  <a:schemeClr val="bg1"/>
                </a:solidFill>
              </a:rPr>
              <a:t>để</a:t>
            </a:r>
            <a:r>
              <a:rPr lang="en-US" sz="1600" dirty="0">
                <a:solidFill>
                  <a:schemeClr val="bg1"/>
                </a:solidFill>
              </a:rPr>
              <a:t> </a:t>
            </a:r>
            <a:r>
              <a:rPr lang="en-US" sz="1600" dirty="0" err="1">
                <a:solidFill>
                  <a:schemeClr val="bg1"/>
                </a:solidFill>
              </a:rPr>
              <a:t>lưu</a:t>
            </a:r>
            <a:r>
              <a:rPr lang="en-US" sz="1600" dirty="0">
                <a:solidFill>
                  <a:schemeClr val="bg1"/>
                </a:solidFill>
              </a:rPr>
              <a:t> </a:t>
            </a:r>
            <a:r>
              <a:rPr lang="en-US" sz="1600" dirty="0" err="1">
                <a:solidFill>
                  <a:schemeClr val="bg1"/>
                </a:solidFill>
              </a:rPr>
              <a:t>chuỗi</a:t>
            </a:r>
            <a:r>
              <a:rPr lang="en-US" sz="1600" dirty="0">
                <a:solidFill>
                  <a:schemeClr val="bg1"/>
                </a:solidFill>
              </a:rPr>
              <a:t> </a:t>
            </a:r>
            <a:r>
              <a:rPr lang="en-US" sz="1600" dirty="0" err="1">
                <a:solidFill>
                  <a:schemeClr val="bg1"/>
                </a:solidFill>
              </a:rPr>
              <a:t>cần</a:t>
            </a:r>
            <a:r>
              <a:rPr lang="en-US" sz="1600" dirty="0">
                <a:solidFill>
                  <a:schemeClr val="bg1"/>
                </a:solidFill>
              </a:rPr>
              <a:t> </a:t>
            </a:r>
            <a:r>
              <a:rPr lang="en-US" sz="1600" dirty="0" err="1">
                <a:solidFill>
                  <a:schemeClr val="bg1"/>
                </a:solidFill>
              </a:rPr>
              <a:t>tìm</a:t>
            </a:r>
            <a:r>
              <a:rPr lang="en-US" sz="1600" dirty="0">
                <a:solidFill>
                  <a:schemeClr val="bg1"/>
                </a:solidFill>
              </a:rPr>
              <a:t>. </a:t>
            </a:r>
            <a:r>
              <a:rPr lang="en-US" sz="1600" dirty="0" err="1">
                <a:solidFill>
                  <a:schemeClr val="bg1"/>
                </a:solidFill>
              </a:rPr>
              <a:t>Chuyển</a:t>
            </a:r>
            <a:r>
              <a:rPr lang="en-US" sz="1600" dirty="0">
                <a:solidFill>
                  <a:schemeClr val="bg1"/>
                </a:solidFill>
              </a:rPr>
              <a:t> string </a:t>
            </a:r>
            <a:r>
              <a:rPr lang="en-US" sz="1600" dirty="0" err="1">
                <a:solidFill>
                  <a:schemeClr val="bg1"/>
                </a:solidFill>
              </a:rPr>
              <a:t>vào</a:t>
            </a:r>
            <a:r>
              <a:rPr lang="en-US" sz="1600" dirty="0">
                <a:solidFill>
                  <a:schemeClr val="bg1"/>
                </a:solidFill>
              </a:rPr>
              <a:t> </a:t>
            </a:r>
            <a:r>
              <a:rPr lang="en-US" sz="1600" dirty="0" err="1">
                <a:solidFill>
                  <a:schemeClr val="bg1"/>
                </a:solidFill>
              </a:rPr>
              <a:t>hàm</a:t>
            </a:r>
            <a:r>
              <a:rPr lang="en-US" sz="1600" dirty="0">
                <a:solidFill>
                  <a:schemeClr val="bg1"/>
                </a:solidFill>
              </a:rPr>
              <a:t> </a:t>
            </a:r>
            <a:r>
              <a:rPr lang="en-US" sz="1600" b="1" dirty="0" err="1">
                <a:solidFill>
                  <a:schemeClr val="bg1"/>
                </a:solidFill>
              </a:rPr>
              <a:t>minCut</a:t>
            </a:r>
            <a:r>
              <a:rPr lang="en-US" sz="1600" b="1" dirty="0">
                <a:solidFill>
                  <a:schemeClr val="bg1"/>
                </a:solidFill>
              </a:rPr>
              <a:t>()</a:t>
            </a:r>
            <a:r>
              <a:rPr lang="en-US" sz="1600" dirty="0">
                <a:solidFill>
                  <a:schemeClr val="bg1"/>
                </a:solidFill>
              </a:rPr>
              <a:t>.</a:t>
            </a:r>
          </a:p>
          <a:p>
            <a:pPr lvl="0" indent="285750" algn="just">
              <a:spcAft>
                <a:spcPts val="600"/>
              </a:spcAft>
              <a:buClr>
                <a:schemeClr val="bg1"/>
              </a:buClr>
              <a:buFont typeface="Wingdings" panose="05000000000000000000" pitchFamily="2" charset="2"/>
              <a:buChar char="§"/>
            </a:pPr>
            <a:r>
              <a:rPr lang="en-US" sz="1600" dirty="0" err="1">
                <a:solidFill>
                  <a:schemeClr val="bg1"/>
                </a:solidFill>
              </a:rPr>
              <a:t>Trong</a:t>
            </a:r>
            <a:r>
              <a:rPr lang="en-US" sz="1600" dirty="0">
                <a:solidFill>
                  <a:schemeClr val="bg1"/>
                </a:solidFill>
              </a:rPr>
              <a:t> </a:t>
            </a:r>
            <a:r>
              <a:rPr lang="en-US" sz="1600" dirty="0" err="1">
                <a:solidFill>
                  <a:schemeClr val="bg1"/>
                </a:solidFill>
              </a:rPr>
              <a:t>hàm</a:t>
            </a:r>
            <a:r>
              <a:rPr lang="en-US" sz="1600" dirty="0">
                <a:solidFill>
                  <a:schemeClr val="bg1"/>
                </a:solidFill>
              </a:rPr>
              <a:t> </a:t>
            </a:r>
            <a:r>
              <a:rPr lang="en-US" sz="1600" b="1" dirty="0" err="1">
                <a:solidFill>
                  <a:schemeClr val="bg1"/>
                </a:solidFill>
              </a:rPr>
              <a:t>minCut</a:t>
            </a:r>
            <a:r>
              <a:rPr lang="en-US" sz="1600" b="1" dirty="0">
                <a:solidFill>
                  <a:schemeClr val="bg1"/>
                </a:solidFill>
              </a:rPr>
              <a:t>() </a:t>
            </a:r>
            <a:r>
              <a:rPr lang="en-US" sz="1600" dirty="0" err="1">
                <a:solidFill>
                  <a:schemeClr val="bg1"/>
                </a:solidFill>
              </a:rPr>
              <a:t>tạo</a:t>
            </a:r>
            <a:r>
              <a:rPr lang="en-US" sz="1600" dirty="0">
                <a:solidFill>
                  <a:schemeClr val="bg1"/>
                </a:solidFill>
              </a:rPr>
              <a:t> 2 </a:t>
            </a:r>
            <a:r>
              <a:rPr lang="en-US" sz="1600" dirty="0" err="1">
                <a:solidFill>
                  <a:schemeClr val="bg1"/>
                </a:solidFill>
              </a:rPr>
              <a:t>mảng</a:t>
            </a:r>
            <a:r>
              <a:rPr lang="en-US" sz="1600" dirty="0">
                <a:solidFill>
                  <a:schemeClr val="bg1"/>
                </a:solidFill>
              </a:rPr>
              <a:t> </a:t>
            </a:r>
            <a:r>
              <a:rPr lang="en-US" sz="1600" dirty="0" err="1">
                <a:solidFill>
                  <a:schemeClr val="bg1"/>
                </a:solidFill>
              </a:rPr>
              <a:t>dp</a:t>
            </a:r>
            <a:r>
              <a:rPr lang="en-US" sz="1600" dirty="0">
                <a:solidFill>
                  <a:schemeClr val="bg1"/>
                </a:solidFill>
              </a:rPr>
              <a:t>[][] </a:t>
            </a:r>
            <a:r>
              <a:rPr lang="en-US" sz="1600" dirty="0" err="1">
                <a:solidFill>
                  <a:schemeClr val="bg1"/>
                </a:solidFill>
              </a:rPr>
              <a:t>và</a:t>
            </a:r>
            <a:r>
              <a:rPr lang="en-US" sz="1600" dirty="0">
                <a:solidFill>
                  <a:schemeClr val="bg1"/>
                </a:solidFill>
              </a:rPr>
              <a:t> cuts[].</a:t>
            </a:r>
          </a:p>
          <a:p>
            <a:pPr lvl="0" indent="285750" algn="just">
              <a:spcAft>
                <a:spcPts val="600"/>
              </a:spcAft>
              <a:buClr>
                <a:schemeClr val="bg1"/>
              </a:buClr>
              <a:buFont typeface="Wingdings" panose="05000000000000000000" pitchFamily="2" charset="2"/>
              <a:buChar char="§"/>
            </a:pPr>
            <a:r>
              <a:rPr lang="en-US" sz="1600" dirty="0" err="1">
                <a:solidFill>
                  <a:schemeClr val="bg1"/>
                </a:solidFill>
              </a:rPr>
              <a:t>Đặt</a:t>
            </a:r>
            <a:r>
              <a:rPr lang="en-US" sz="1600" dirty="0">
                <a:solidFill>
                  <a:schemeClr val="bg1"/>
                </a:solidFill>
              </a:rPr>
              <a:t> </a:t>
            </a:r>
            <a:r>
              <a:rPr lang="en-US" sz="1600" dirty="0" err="1">
                <a:solidFill>
                  <a:schemeClr val="bg1"/>
                </a:solidFill>
              </a:rPr>
              <a:t>tất</a:t>
            </a:r>
            <a:r>
              <a:rPr lang="en-US" sz="1600" dirty="0">
                <a:solidFill>
                  <a:schemeClr val="bg1"/>
                </a:solidFill>
              </a:rPr>
              <a:t> </a:t>
            </a:r>
            <a:r>
              <a:rPr lang="en-US" sz="1600" dirty="0" err="1">
                <a:solidFill>
                  <a:schemeClr val="bg1"/>
                </a:solidFill>
              </a:rPr>
              <a:t>cả</a:t>
            </a:r>
            <a:r>
              <a:rPr lang="en-US" sz="1600" dirty="0">
                <a:solidFill>
                  <a:schemeClr val="bg1"/>
                </a:solidFill>
              </a:rPr>
              <a:t> </a:t>
            </a:r>
            <a:r>
              <a:rPr lang="en-US" sz="1600" dirty="0" err="1">
                <a:solidFill>
                  <a:schemeClr val="bg1"/>
                </a:solidFill>
              </a:rPr>
              <a:t>các</a:t>
            </a:r>
            <a:r>
              <a:rPr lang="en-US" sz="1600" dirty="0">
                <a:solidFill>
                  <a:schemeClr val="bg1"/>
                </a:solidFill>
              </a:rPr>
              <a:t> ô </a:t>
            </a:r>
            <a:r>
              <a:rPr lang="en-US" sz="1600" dirty="0" err="1">
                <a:solidFill>
                  <a:schemeClr val="bg1"/>
                </a:solidFill>
              </a:rPr>
              <a:t>trong</a:t>
            </a:r>
            <a:r>
              <a:rPr lang="en-US" sz="1600" dirty="0">
                <a:solidFill>
                  <a:schemeClr val="bg1"/>
                </a:solidFill>
              </a:rPr>
              <a:t> </a:t>
            </a:r>
            <a:r>
              <a:rPr lang="en-US" sz="1600" dirty="0" err="1">
                <a:solidFill>
                  <a:schemeClr val="bg1"/>
                </a:solidFill>
              </a:rPr>
              <a:t>dp</a:t>
            </a:r>
            <a:r>
              <a:rPr lang="en-US" sz="1600" dirty="0">
                <a:solidFill>
                  <a:schemeClr val="bg1"/>
                </a:solidFill>
              </a:rPr>
              <a:t> </a:t>
            </a:r>
            <a:r>
              <a:rPr lang="en-US" sz="1600" dirty="0" err="1">
                <a:solidFill>
                  <a:schemeClr val="bg1"/>
                </a:solidFill>
              </a:rPr>
              <a:t>bằng</a:t>
            </a:r>
            <a:r>
              <a:rPr lang="en-US" sz="1600" dirty="0">
                <a:solidFill>
                  <a:schemeClr val="bg1"/>
                </a:solidFill>
              </a:rPr>
              <a:t> 0 </a:t>
            </a:r>
            <a:r>
              <a:rPr lang="en-US" sz="1600" dirty="0" err="1">
                <a:solidFill>
                  <a:schemeClr val="bg1"/>
                </a:solidFill>
              </a:rPr>
              <a:t>và</a:t>
            </a:r>
            <a:r>
              <a:rPr lang="en-US" sz="1600" dirty="0">
                <a:solidFill>
                  <a:schemeClr val="bg1"/>
                </a:solidFill>
              </a:rPr>
              <a:t> cuts </a:t>
            </a:r>
            <a:r>
              <a:rPr lang="en-US" sz="1600" dirty="0" err="1">
                <a:solidFill>
                  <a:schemeClr val="bg1"/>
                </a:solidFill>
              </a:rPr>
              <a:t>bằng</a:t>
            </a:r>
            <a:r>
              <a:rPr lang="en-US" sz="1600" dirty="0">
                <a:solidFill>
                  <a:schemeClr val="bg1"/>
                </a:solidFill>
              </a:rPr>
              <a:t> </a:t>
            </a:r>
            <a:r>
              <a:rPr lang="en-US" sz="1600" dirty="0" err="1">
                <a:solidFill>
                  <a:schemeClr val="bg1"/>
                </a:solidFill>
              </a:rPr>
              <a:t>1e9</a:t>
            </a:r>
            <a:r>
              <a:rPr lang="en-US" sz="1600" dirty="0">
                <a:solidFill>
                  <a:schemeClr val="bg1"/>
                </a:solidFill>
              </a:rPr>
              <a:t>.</a:t>
            </a:r>
          </a:p>
          <a:p>
            <a:pPr lvl="0" indent="285750" algn="just">
              <a:spcAft>
                <a:spcPts val="600"/>
              </a:spcAft>
              <a:buClr>
                <a:schemeClr val="bg1"/>
              </a:buClr>
              <a:buFont typeface="Wingdings" panose="05000000000000000000" pitchFamily="2" charset="2"/>
              <a:buChar char="§"/>
            </a:pPr>
            <a:r>
              <a:rPr lang="en-US" sz="1600" dirty="0" err="1">
                <a:solidFill>
                  <a:schemeClr val="bg1"/>
                </a:solidFill>
              </a:rPr>
              <a:t>Đặt</a:t>
            </a:r>
            <a:r>
              <a:rPr lang="en-US" sz="1600" dirty="0">
                <a:solidFill>
                  <a:schemeClr val="bg1"/>
                </a:solidFill>
              </a:rPr>
              <a:t> </a:t>
            </a:r>
            <a:r>
              <a:rPr lang="en-US" sz="1600" dirty="0" err="1">
                <a:solidFill>
                  <a:schemeClr val="bg1"/>
                </a:solidFill>
              </a:rPr>
              <a:t>dp</a:t>
            </a:r>
            <a:r>
              <a:rPr lang="en-US" sz="1600" dirty="0">
                <a:solidFill>
                  <a:schemeClr val="bg1"/>
                </a:solidFill>
              </a:rPr>
              <a:t>[</a:t>
            </a:r>
            <a:r>
              <a:rPr lang="en-US" sz="1600" dirty="0" err="1">
                <a:solidFill>
                  <a:schemeClr val="bg1"/>
                </a:solidFill>
              </a:rPr>
              <a:t>i</a:t>
            </a:r>
            <a:r>
              <a:rPr lang="en-US" sz="1600" dirty="0">
                <a:solidFill>
                  <a:schemeClr val="bg1"/>
                </a:solidFill>
              </a:rPr>
              <a:t>][</a:t>
            </a:r>
            <a:r>
              <a:rPr lang="en-US" sz="1600" dirty="0" err="1">
                <a:solidFill>
                  <a:schemeClr val="bg1"/>
                </a:solidFill>
              </a:rPr>
              <a:t>i</a:t>
            </a:r>
            <a:r>
              <a:rPr lang="en-US" sz="1600" dirty="0">
                <a:solidFill>
                  <a:schemeClr val="bg1"/>
                </a:solidFill>
              </a:rPr>
              <a:t>] = 1 </a:t>
            </a:r>
            <a:r>
              <a:rPr lang="en-US" sz="1600" dirty="0" err="1">
                <a:solidFill>
                  <a:schemeClr val="bg1"/>
                </a:solidFill>
              </a:rPr>
              <a:t>với</a:t>
            </a:r>
            <a:r>
              <a:rPr lang="en-US" sz="1600" dirty="0">
                <a:solidFill>
                  <a:schemeClr val="bg1"/>
                </a:solidFill>
              </a:rPr>
              <a:t> </a:t>
            </a:r>
            <a:r>
              <a:rPr lang="en-US" sz="1600" dirty="0" err="1">
                <a:solidFill>
                  <a:schemeClr val="bg1"/>
                </a:solidFill>
              </a:rPr>
              <a:t>các</a:t>
            </a:r>
            <a:r>
              <a:rPr lang="en-US" sz="1600" dirty="0">
                <a:solidFill>
                  <a:schemeClr val="bg1"/>
                </a:solidFill>
              </a:rPr>
              <a:t> </a:t>
            </a:r>
            <a:r>
              <a:rPr lang="en-US" sz="1600" dirty="0" err="1">
                <a:solidFill>
                  <a:schemeClr val="bg1"/>
                </a:solidFill>
              </a:rPr>
              <a:t>giá</a:t>
            </a:r>
            <a:r>
              <a:rPr lang="en-US" sz="1600" dirty="0">
                <a:solidFill>
                  <a:schemeClr val="bg1"/>
                </a:solidFill>
              </a:rPr>
              <a:t> </a:t>
            </a:r>
            <a:r>
              <a:rPr lang="en-US" sz="1600" dirty="0" err="1">
                <a:solidFill>
                  <a:schemeClr val="bg1"/>
                </a:solidFill>
              </a:rPr>
              <a:t>trị</a:t>
            </a:r>
            <a:r>
              <a:rPr lang="en-US" sz="1600" dirty="0">
                <a:solidFill>
                  <a:schemeClr val="bg1"/>
                </a:solidFill>
              </a:rPr>
              <a:t> </a:t>
            </a:r>
            <a:r>
              <a:rPr lang="en-US" sz="1600" dirty="0" err="1">
                <a:solidFill>
                  <a:schemeClr val="bg1"/>
                </a:solidFill>
              </a:rPr>
              <a:t>i</a:t>
            </a:r>
            <a:r>
              <a:rPr lang="en-US" sz="1600" dirty="0">
                <a:solidFill>
                  <a:schemeClr val="bg1"/>
                </a:solidFill>
              </a:rPr>
              <a:t> </a:t>
            </a:r>
            <a:r>
              <a:rPr lang="en-US" sz="1600" dirty="0" err="1">
                <a:solidFill>
                  <a:schemeClr val="bg1"/>
                </a:solidFill>
              </a:rPr>
              <a:t>mà</a:t>
            </a:r>
            <a:r>
              <a:rPr lang="en-US" sz="1600" dirty="0">
                <a:solidFill>
                  <a:schemeClr val="bg1"/>
                </a:solidFill>
              </a:rPr>
              <a:t> 0 ≤ </a:t>
            </a:r>
            <a:r>
              <a:rPr lang="en-US" sz="1600" dirty="0" err="1">
                <a:solidFill>
                  <a:schemeClr val="bg1"/>
                </a:solidFill>
              </a:rPr>
              <a:t>i</a:t>
            </a:r>
            <a:r>
              <a:rPr lang="en-US" sz="1600" dirty="0">
                <a:solidFill>
                  <a:schemeClr val="bg1"/>
                </a:solidFill>
              </a:rPr>
              <a:t> &lt; n – 1. </a:t>
            </a:r>
          </a:p>
          <a:p>
            <a:pPr lvl="0" indent="285750" algn="just">
              <a:spcAft>
                <a:spcPts val="600"/>
              </a:spcAft>
              <a:buClr>
                <a:schemeClr val="bg1"/>
              </a:buClr>
              <a:buFont typeface="Wingdings" panose="05000000000000000000" pitchFamily="2" charset="2"/>
              <a:buChar char="§"/>
            </a:pPr>
            <a:r>
              <a:rPr lang="en-US" sz="1600" dirty="0" err="1">
                <a:solidFill>
                  <a:schemeClr val="bg1"/>
                </a:solidFill>
              </a:rPr>
              <a:t>Với</a:t>
            </a:r>
            <a:r>
              <a:rPr lang="en-US" sz="1600" dirty="0">
                <a:solidFill>
                  <a:schemeClr val="bg1"/>
                </a:solidFill>
              </a:rPr>
              <a:t> </a:t>
            </a:r>
            <a:r>
              <a:rPr lang="en-US" sz="1600" dirty="0" err="1">
                <a:solidFill>
                  <a:schemeClr val="bg1"/>
                </a:solidFill>
              </a:rPr>
              <a:t>các</a:t>
            </a:r>
            <a:r>
              <a:rPr lang="en-US" sz="1600" dirty="0">
                <a:solidFill>
                  <a:schemeClr val="bg1"/>
                </a:solidFill>
              </a:rPr>
              <a:t> </a:t>
            </a:r>
            <a:r>
              <a:rPr lang="en-US" sz="1600" dirty="0" err="1">
                <a:solidFill>
                  <a:schemeClr val="bg1"/>
                </a:solidFill>
              </a:rPr>
              <a:t>giá</a:t>
            </a:r>
            <a:r>
              <a:rPr lang="en-US" sz="1600" dirty="0">
                <a:solidFill>
                  <a:schemeClr val="bg1"/>
                </a:solidFill>
              </a:rPr>
              <a:t> </a:t>
            </a:r>
            <a:r>
              <a:rPr lang="en-US" sz="1600" dirty="0" err="1">
                <a:solidFill>
                  <a:schemeClr val="bg1"/>
                </a:solidFill>
              </a:rPr>
              <a:t>trị</a:t>
            </a:r>
            <a:r>
              <a:rPr lang="en-US" sz="1600" dirty="0">
                <a:solidFill>
                  <a:schemeClr val="bg1"/>
                </a:solidFill>
              </a:rPr>
              <a:t> </a:t>
            </a:r>
            <a:r>
              <a:rPr lang="en-US" sz="1600" dirty="0" err="1">
                <a:solidFill>
                  <a:schemeClr val="bg1"/>
                </a:solidFill>
              </a:rPr>
              <a:t>i</a:t>
            </a:r>
            <a:r>
              <a:rPr lang="en-US" sz="1600" dirty="0">
                <a:solidFill>
                  <a:schemeClr val="bg1"/>
                </a:solidFill>
              </a:rPr>
              <a:t> </a:t>
            </a:r>
            <a:r>
              <a:rPr lang="en-US" sz="1600" dirty="0" err="1">
                <a:solidFill>
                  <a:schemeClr val="bg1"/>
                </a:solidFill>
              </a:rPr>
              <a:t>mà</a:t>
            </a:r>
            <a:r>
              <a:rPr lang="en-US" sz="1600" dirty="0">
                <a:solidFill>
                  <a:schemeClr val="bg1"/>
                </a:solidFill>
              </a:rPr>
              <a:t> 0 ≤ </a:t>
            </a:r>
            <a:r>
              <a:rPr lang="en-US" sz="1600" dirty="0" err="1">
                <a:solidFill>
                  <a:schemeClr val="bg1"/>
                </a:solidFill>
              </a:rPr>
              <a:t>i</a:t>
            </a:r>
            <a:r>
              <a:rPr lang="en-US" sz="1600" dirty="0">
                <a:solidFill>
                  <a:schemeClr val="bg1"/>
                </a:solidFill>
              </a:rPr>
              <a:t> &lt; n – 1, ta </a:t>
            </a:r>
            <a:r>
              <a:rPr lang="en-US" sz="1600" dirty="0" err="1">
                <a:solidFill>
                  <a:schemeClr val="bg1"/>
                </a:solidFill>
              </a:rPr>
              <a:t>kiểm</a:t>
            </a:r>
            <a:r>
              <a:rPr lang="en-US" sz="1600" dirty="0">
                <a:solidFill>
                  <a:schemeClr val="bg1"/>
                </a:solidFill>
              </a:rPr>
              <a:t> </a:t>
            </a:r>
            <a:r>
              <a:rPr lang="en-US" sz="1600" dirty="0" err="1">
                <a:solidFill>
                  <a:schemeClr val="bg1"/>
                </a:solidFill>
              </a:rPr>
              <a:t>tra</a:t>
            </a:r>
            <a:r>
              <a:rPr lang="en-US" sz="1600" dirty="0">
                <a:solidFill>
                  <a:schemeClr val="bg1"/>
                </a:solidFill>
              </a:rPr>
              <a:t> </a:t>
            </a:r>
            <a:r>
              <a:rPr lang="en-US" sz="1600" dirty="0" err="1">
                <a:solidFill>
                  <a:schemeClr val="bg1"/>
                </a:solidFill>
              </a:rPr>
              <a:t>nếu</a:t>
            </a:r>
            <a:r>
              <a:rPr lang="en-US" sz="1600" dirty="0">
                <a:solidFill>
                  <a:schemeClr val="bg1"/>
                </a:solidFill>
              </a:rPr>
              <a:t> string[</a:t>
            </a:r>
            <a:r>
              <a:rPr lang="en-US" sz="1600" dirty="0" err="1">
                <a:solidFill>
                  <a:schemeClr val="bg1"/>
                </a:solidFill>
              </a:rPr>
              <a:t>i</a:t>
            </a:r>
            <a:r>
              <a:rPr lang="en-US" sz="1600" dirty="0">
                <a:solidFill>
                  <a:schemeClr val="bg1"/>
                </a:solidFill>
              </a:rPr>
              <a:t>] = string[</a:t>
            </a:r>
            <a:r>
              <a:rPr lang="en-US" sz="1600" dirty="0" err="1">
                <a:solidFill>
                  <a:schemeClr val="bg1"/>
                </a:solidFill>
              </a:rPr>
              <a:t>i</a:t>
            </a:r>
            <a:r>
              <a:rPr lang="en-US" sz="1600" dirty="0">
                <a:solidFill>
                  <a:schemeClr val="bg1"/>
                </a:solidFill>
              </a:rPr>
              <a:t> + 1] </a:t>
            </a:r>
            <a:r>
              <a:rPr lang="en-US" sz="1600" dirty="0" err="1">
                <a:solidFill>
                  <a:schemeClr val="bg1"/>
                </a:solidFill>
              </a:rPr>
              <a:t>thì</a:t>
            </a:r>
            <a:r>
              <a:rPr lang="en-US" sz="1600" dirty="0">
                <a:solidFill>
                  <a:schemeClr val="bg1"/>
                </a:solidFill>
              </a:rPr>
              <a:t> </a:t>
            </a:r>
            <a:r>
              <a:rPr lang="en-US" sz="1600" dirty="0" err="1">
                <a:solidFill>
                  <a:schemeClr val="bg1"/>
                </a:solidFill>
              </a:rPr>
              <a:t>dp</a:t>
            </a:r>
            <a:r>
              <a:rPr lang="en-US" sz="1600" dirty="0">
                <a:solidFill>
                  <a:schemeClr val="bg1"/>
                </a:solidFill>
              </a:rPr>
              <a:t>[</a:t>
            </a:r>
            <a:r>
              <a:rPr lang="en-US" sz="1600" dirty="0" err="1">
                <a:solidFill>
                  <a:schemeClr val="bg1"/>
                </a:solidFill>
              </a:rPr>
              <a:t>i</a:t>
            </a:r>
            <a:r>
              <a:rPr lang="en-US" sz="1600" dirty="0">
                <a:solidFill>
                  <a:schemeClr val="bg1"/>
                </a:solidFill>
              </a:rPr>
              <a:t>][</a:t>
            </a:r>
            <a:r>
              <a:rPr lang="en-US" sz="1600" dirty="0" err="1">
                <a:solidFill>
                  <a:schemeClr val="bg1"/>
                </a:solidFill>
              </a:rPr>
              <a:t>i</a:t>
            </a:r>
            <a:r>
              <a:rPr lang="en-US" sz="1600" dirty="0">
                <a:solidFill>
                  <a:schemeClr val="bg1"/>
                </a:solidFill>
              </a:rPr>
              <a:t> + 1] = 1.</a:t>
            </a:r>
          </a:p>
          <a:p>
            <a:pPr indent="285750" algn="just">
              <a:spcAft>
                <a:spcPts val="600"/>
              </a:spcAft>
              <a:buClr>
                <a:schemeClr val="bg1"/>
              </a:buClr>
              <a:buFont typeface="Wingdings" panose="05000000000000000000" pitchFamily="2" charset="2"/>
              <a:buChar char="§"/>
            </a:pPr>
            <a:endParaRPr lang="en-US" sz="1600" dirty="0">
              <a:solidFill>
                <a:schemeClr val="bg1"/>
              </a:solidFill>
            </a:endParaRPr>
          </a:p>
        </p:txBody>
      </p:sp>
      <p:sp>
        <p:nvSpPr>
          <p:cNvPr id="16" name="TextBox 15"/>
          <p:cNvSpPr txBox="1"/>
          <p:nvPr/>
        </p:nvSpPr>
        <p:spPr>
          <a:xfrm>
            <a:off x="4802521" y="1442486"/>
            <a:ext cx="3895805" cy="3293209"/>
          </a:xfrm>
          <a:prstGeom prst="rect">
            <a:avLst/>
          </a:prstGeom>
          <a:noFill/>
        </p:spPr>
        <p:txBody>
          <a:bodyPr wrap="square" rtlCol="0">
            <a:spAutoFit/>
          </a:bodyPr>
          <a:lstStyle/>
          <a:p>
            <a:pPr lvl="0"/>
            <a:r>
              <a:rPr lang="en-US" sz="1600" dirty="0" err="1">
                <a:solidFill>
                  <a:schemeClr val="bg1"/>
                </a:solidFill>
                <a:latin typeface="Maven Pro" panose="020B0604020202020204" charset="0"/>
              </a:rPr>
              <a:t>Với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độ</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dài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còn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lại</a:t>
            </a:r>
            <a:r>
              <a:rPr lang="en-US" sz="1600" dirty="0">
                <a:solidFill>
                  <a:schemeClr val="bg1"/>
                </a:solidFill>
                <a:latin typeface="Maven Pro" panose="020B0604020202020204" charset="0"/>
              </a:rPr>
              <a:t>:</a:t>
            </a:r>
          </a:p>
          <a:p>
            <a:pPr marL="285750" lvl="1" indent="-285750">
              <a:buClr>
                <a:schemeClr val="bg1"/>
              </a:buClr>
              <a:buFont typeface="Courier New" panose="02070309020205020404" pitchFamily="49" charset="0"/>
              <a:buChar char="o"/>
            </a:pPr>
            <a:r>
              <a:rPr lang="en-US" sz="1600" dirty="0" err="1">
                <a:solidFill>
                  <a:schemeClr val="bg1"/>
                </a:solidFill>
                <a:latin typeface="Maven Pro" panose="020B0604020202020204" charset="0"/>
              </a:rPr>
              <a:t>Tạo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vòng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lặp</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từ</a:t>
            </a:r>
            <a:r>
              <a:rPr lang="en-US" sz="1600" dirty="0">
                <a:solidFill>
                  <a:schemeClr val="bg1"/>
                </a:solidFill>
                <a:latin typeface="Maven Pro" panose="020B0604020202020204" charset="0"/>
              </a:rPr>
              <a:t> 3 </a:t>
            </a:r>
            <a:r>
              <a:rPr lang="en-US" sz="1600" dirty="0" err="1">
                <a:solidFill>
                  <a:schemeClr val="bg1"/>
                </a:solidFill>
                <a:latin typeface="Maven Pro" panose="020B0604020202020204" charset="0"/>
              </a:rPr>
              <a:t>tới</a:t>
            </a:r>
            <a:r>
              <a:rPr lang="en-US" sz="1600" dirty="0">
                <a:solidFill>
                  <a:schemeClr val="bg1"/>
                </a:solidFill>
                <a:latin typeface="Maven Pro" panose="020B0604020202020204" charset="0"/>
              </a:rPr>
              <a:t> n </a:t>
            </a:r>
            <a:r>
              <a:rPr lang="en-US" sz="1600" dirty="0" err="1">
                <a:solidFill>
                  <a:schemeClr val="bg1"/>
                </a:solidFill>
                <a:latin typeface="Maven Pro" panose="020B0604020202020204" charset="0"/>
              </a:rPr>
              <a:t>và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vòng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lặp</a:t>
            </a:r>
            <a:r>
              <a:rPr lang="en-US" sz="1600" dirty="0">
                <a:solidFill>
                  <a:schemeClr val="bg1"/>
                </a:solidFill>
                <a:latin typeface="Maven Pro" panose="020B0604020202020204" charset="0"/>
              </a:rPr>
              <a:t> con j </a:t>
            </a:r>
            <a:r>
              <a:rPr lang="en-US" sz="1600" dirty="0" err="1">
                <a:solidFill>
                  <a:schemeClr val="bg1"/>
                </a:solidFill>
                <a:latin typeface="Maven Pro" panose="020B0604020202020204" charset="0"/>
              </a:rPr>
              <a:t>từ</a:t>
            </a:r>
            <a:r>
              <a:rPr lang="en-US" sz="1600" dirty="0">
                <a:solidFill>
                  <a:schemeClr val="bg1"/>
                </a:solidFill>
                <a:latin typeface="Maven Pro" panose="020B0604020202020204" charset="0"/>
              </a:rPr>
              <a:t> 0 </a:t>
            </a:r>
            <a:r>
              <a:rPr lang="en-US" sz="1600" dirty="0" err="1">
                <a:solidFill>
                  <a:schemeClr val="bg1"/>
                </a:solidFill>
                <a:latin typeface="Maven Pro" panose="020B0604020202020204" charset="0"/>
              </a:rPr>
              <a:t>tới</a:t>
            </a:r>
            <a:r>
              <a:rPr lang="en-US" sz="1600" dirty="0">
                <a:solidFill>
                  <a:schemeClr val="bg1"/>
                </a:solidFill>
                <a:latin typeface="Maven Pro" panose="020B0604020202020204" charset="0"/>
              </a:rPr>
              <a:t> n –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a:t>
            </a:r>
          </a:p>
          <a:p>
            <a:pPr marL="285750" lvl="1" indent="-285750">
              <a:buClr>
                <a:schemeClr val="bg1"/>
              </a:buClr>
              <a:buFont typeface="Courier New" panose="02070309020205020404" pitchFamily="49" charset="0"/>
              <a:buChar char="o"/>
            </a:pPr>
            <a:r>
              <a:rPr lang="en-US" sz="1600" dirty="0" err="1">
                <a:solidFill>
                  <a:schemeClr val="bg1"/>
                </a:solidFill>
                <a:latin typeface="Maven Pro" panose="020B0604020202020204" charset="0"/>
              </a:rPr>
              <a:t>Đặt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biến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last_char</a:t>
            </a:r>
            <a:r>
              <a:rPr lang="en-US" sz="1600" dirty="0">
                <a:solidFill>
                  <a:schemeClr val="bg1"/>
                </a:solidFill>
                <a:latin typeface="Maven Pro" panose="020B0604020202020204" charset="0"/>
              </a:rPr>
              <a:t> = j +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 1 </a:t>
            </a:r>
            <a:r>
              <a:rPr lang="en-US" sz="1600" dirty="0" err="1">
                <a:solidFill>
                  <a:schemeClr val="bg1"/>
                </a:solidFill>
                <a:latin typeface="Maven Pro" panose="020B0604020202020204" charset="0"/>
              </a:rPr>
              <a:t>biểu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diễn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tự</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cuối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cùng</a:t>
            </a:r>
            <a:r>
              <a:rPr lang="en-US" sz="1600" dirty="0">
                <a:solidFill>
                  <a:schemeClr val="bg1"/>
                </a:solidFill>
                <a:latin typeface="Maven Pro" panose="020B0604020202020204" charset="0"/>
              </a:rPr>
              <a:t>.</a:t>
            </a:r>
          </a:p>
          <a:p>
            <a:pPr marL="285750" lvl="1" indent="-285750">
              <a:buClr>
                <a:schemeClr val="bg1"/>
              </a:buClr>
              <a:buFont typeface="Courier New" panose="02070309020205020404" pitchFamily="49" charset="0"/>
              <a:buChar char="o"/>
            </a:pPr>
            <a:r>
              <a:rPr lang="en-US" sz="1600" dirty="0" err="1">
                <a:solidFill>
                  <a:schemeClr val="bg1"/>
                </a:solidFill>
                <a:latin typeface="Maven Pro" panose="020B0604020202020204" charset="0"/>
              </a:rPr>
              <a:t>Điều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kiện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thứ</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nhất</a:t>
            </a:r>
            <a:r>
              <a:rPr lang="en-US" sz="1600" dirty="0">
                <a:solidFill>
                  <a:schemeClr val="bg1"/>
                </a:solidFill>
                <a:latin typeface="Maven Pro" panose="020B0604020202020204" charset="0"/>
              </a:rPr>
              <a:t>: string[j] == string[</a:t>
            </a:r>
            <a:r>
              <a:rPr lang="en-US" sz="1600" dirty="0" err="1">
                <a:solidFill>
                  <a:schemeClr val="bg1"/>
                </a:solidFill>
                <a:latin typeface="Maven Pro" panose="020B0604020202020204" charset="0"/>
              </a:rPr>
              <a:t>last_char</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tự</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đầu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cuối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phải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giống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nhau</a:t>
            </a:r>
            <a:r>
              <a:rPr lang="en-US" sz="1600" dirty="0">
                <a:solidFill>
                  <a:schemeClr val="bg1"/>
                </a:solidFill>
                <a:latin typeface="Maven Pro" panose="020B0604020202020204" charset="0"/>
              </a:rPr>
              <a:t>).</a:t>
            </a:r>
          </a:p>
          <a:p>
            <a:pPr marL="285750" lvl="1" indent="-285750">
              <a:buClr>
                <a:schemeClr val="bg1"/>
              </a:buClr>
              <a:buFont typeface="Courier New" panose="02070309020205020404" pitchFamily="49" charset="0"/>
              <a:buChar char="o"/>
            </a:pPr>
            <a:r>
              <a:rPr lang="en-US" sz="1600" dirty="0" err="1">
                <a:solidFill>
                  <a:schemeClr val="bg1"/>
                </a:solidFill>
                <a:latin typeface="Maven Pro" panose="020B0604020202020204" charset="0"/>
              </a:rPr>
              <a:t>Điều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kiện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thứ</a:t>
            </a:r>
            <a:r>
              <a:rPr lang="en-US" sz="1600" dirty="0">
                <a:solidFill>
                  <a:schemeClr val="bg1"/>
                </a:solidFill>
                <a:latin typeface="Maven Pro" panose="020B0604020202020204" charset="0"/>
              </a:rPr>
              <a:t> 2: </a:t>
            </a:r>
            <a:r>
              <a:rPr lang="en-US" sz="1600" dirty="0" err="1">
                <a:solidFill>
                  <a:schemeClr val="bg1"/>
                </a:solidFill>
                <a:latin typeface="Maven Pro" panose="020B0604020202020204" charset="0"/>
              </a:rPr>
              <a:t>Nếu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từ</a:t>
            </a:r>
            <a:r>
              <a:rPr lang="en-US" sz="1600" dirty="0">
                <a:solidFill>
                  <a:schemeClr val="bg1"/>
                </a:solidFill>
                <a:latin typeface="Maven Pro" panose="020B0604020202020204" charset="0"/>
              </a:rPr>
              <a:t> string[</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+ 1] </a:t>
            </a:r>
            <a:r>
              <a:rPr lang="en-US" sz="1600" dirty="0" err="1">
                <a:solidFill>
                  <a:schemeClr val="bg1"/>
                </a:solidFill>
                <a:latin typeface="Maven Pro" panose="020B0604020202020204" charset="0"/>
              </a:rPr>
              <a:t>tới</a:t>
            </a:r>
            <a:r>
              <a:rPr lang="en-US" sz="1600" dirty="0">
                <a:solidFill>
                  <a:schemeClr val="bg1"/>
                </a:solidFill>
                <a:latin typeface="Maven Pro" panose="020B0604020202020204" charset="0"/>
              </a:rPr>
              <a:t> string [</a:t>
            </a:r>
            <a:r>
              <a:rPr lang="en-US" sz="1600" dirty="0" err="1">
                <a:solidFill>
                  <a:schemeClr val="bg1"/>
                </a:solidFill>
                <a:latin typeface="Maven Pro" panose="020B0604020202020204" charset="0"/>
              </a:rPr>
              <a:t>last_char</a:t>
            </a:r>
            <a:r>
              <a:rPr lang="en-US" sz="1600" dirty="0">
                <a:solidFill>
                  <a:schemeClr val="bg1"/>
                </a:solidFill>
                <a:latin typeface="Maven Pro" panose="020B0604020202020204" charset="0"/>
              </a:rPr>
              <a:t> – 1]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chuỗi</a:t>
            </a:r>
            <a:r>
              <a:rPr lang="en-US" sz="1600" dirty="0">
                <a:solidFill>
                  <a:schemeClr val="bg1"/>
                </a:solidFill>
                <a:latin typeface="Maven Pro" panose="020B0604020202020204" charset="0"/>
              </a:rPr>
              <a:t> palindrome </a:t>
            </a:r>
            <a:r>
              <a:rPr lang="en-US" sz="1600" dirty="0" err="1">
                <a:solidFill>
                  <a:schemeClr val="bg1"/>
                </a:solidFill>
                <a:latin typeface="Maven Pro" panose="020B0604020202020204" charset="0"/>
              </a:rPr>
              <a:t>thì</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dp</a:t>
            </a:r>
            <a:r>
              <a:rPr lang="en-US" sz="1600" dirty="0">
                <a:solidFill>
                  <a:schemeClr val="bg1"/>
                </a:solidFill>
                <a:latin typeface="Maven Pro" panose="020B0604020202020204" charset="0"/>
              </a:rPr>
              <a:t>[j][</a:t>
            </a:r>
            <a:r>
              <a:rPr lang="en-US" sz="1600" dirty="0" err="1">
                <a:solidFill>
                  <a:schemeClr val="bg1"/>
                </a:solidFill>
                <a:latin typeface="Maven Pro" panose="020B0604020202020204" charset="0"/>
              </a:rPr>
              <a:t>last_char</a:t>
            </a:r>
            <a:r>
              <a:rPr lang="en-US" sz="1600" dirty="0">
                <a:solidFill>
                  <a:schemeClr val="bg1"/>
                </a:solidFill>
                <a:latin typeface="Maven Pro" panose="020B0604020202020204" charset="0"/>
              </a:rPr>
              <a:t>] = 1</a:t>
            </a:r>
          </a:p>
          <a:p>
            <a:endParaRPr lang="en-US" sz="1600" dirty="0">
              <a:solidFill>
                <a:schemeClr val="bg1"/>
              </a:solidFill>
              <a:latin typeface="Maven Pro" panose="020B0604020202020204" charset="0"/>
            </a:endParaRPr>
          </a:p>
        </p:txBody>
      </p:sp>
    </p:spTree>
    <p:extLst>
      <p:ext uri="{BB962C8B-B14F-4D97-AF65-F5344CB8AC3E}">
        <p14:creationId xmlns:p14="http://schemas.microsoft.com/office/powerpoint/2010/main" val="605096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081" y="1507905"/>
            <a:ext cx="4418318" cy="3293209"/>
          </a:xfrm>
          <a:prstGeom prst="rect">
            <a:avLst/>
          </a:prstGeom>
          <a:noFill/>
        </p:spPr>
        <p:txBody>
          <a:bodyPr wrap="square" rtlCol="0">
            <a:spAutoFit/>
          </a:bodyPr>
          <a:lstStyle/>
          <a:p>
            <a:pPr marL="285750" lvl="0" indent="-285750">
              <a:buClr>
                <a:schemeClr val="bg1"/>
              </a:buClr>
              <a:buFont typeface="Wingdings" panose="05000000000000000000" pitchFamily="2" charset="2"/>
              <a:buChar char="§"/>
            </a:pPr>
            <a:r>
              <a:rPr lang="en-US" sz="1600" dirty="0" err="1">
                <a:solidFill>
                  <a:schemeClr val="bg1"/>
                </a:solidFill>
                <a:latin typeface="Maven Pro" panose="020B0604020202020204" charset="0"/>
              </a:rPr>
              <a:t>Tính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số</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lần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cần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cắt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ít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nhất</a:t>
            </a:r>
            <a:r>
              <a:rPr lang="en-US" sz="1600" dirty="0">
                <a:solidFill>
                  <a:schemeClr val="bg1"/>
                </a:solidFill>
                <a:latin typeface="Maven Pro" panose="020B0604020202020204" charset="0"/>
              </a:rPr>
              <a:t>:</a:t>
            </a:r>
          </a:p>
          <a:p>
            <a:pPr marL="720000" lvl="1" indent="-285750">
              <a:buClr>
                <a:schemeClr val="bg1"/>
              </a:buClr>
              <a:buFont typeface="Arial" panose="020B0604020202020204" pitchFamily="34" charset="0"/>
              <a:buChar char="•"/>
            </a:pPr>
            <a:r>
              <a:rPr lang="en-US" sz="1600" dirty="0" err="1">
                <a:solidFill>
                  <a:schemeClr val="bg1"/>
                </a:solidFill>
                <a:latin typeface="Maven Pro" panose="020B0604020202020204" charset="0"/>
              </a:rPr>
              <a:t>Tạo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vòng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lặp</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từ</a:t>
            </a:r>
            <a:r>
              <a:rPr lang="en-US" sz="1600" dirty="0">
                <a:solidFill>
                  <a:schemeClr val="bg1"/>
                </a:solidFill>
                <a:latin typeface="Maven Pro" panose="020B0604020202020204" charset="0"/>
              </a:rPr>
              <a:t> 0 </a:t>
            </a:r>
            <a:r>
              <a:rPr lang="en-US" sz="1600" dirty="0" err="1">
                <a:solidFill>
                  <a:schemeClr val="bg1"/>
                </a:solidFill>
                <a:latin typeface="Maven Pro" panose="020B0604020202020204" charset="0"/>
              </a:rPr>
              <a:t>tới</a:t>
            </a:r>
            <a:r>
              <a:rPr lang="en-US" sz="1600" dirty="0">
                <a:solidFill>
                  <a:schemeClr val="bg1"/>
                </a:solidFill>
                <a:latin typeface="Maven Pro" panose="020B0604020202020204" charset="0"/>
              </a:rPr>
              <a:t> n – 1</a:t>
            </a:r>
          </a:p>
          <a:p>
            <a:pPr marL="720000" lvl="1" indent="-285750">
              <a:buClr>
                <a:schemeClr val="bg1"/>
              </a:buClr>
              <a:buFont typeface="Arial" panose="020B0604020202020204" pitchFamily="34" charset="0"/>
              <a:buChar char="•"/>
            </a:pPr>
            <a:r>
              <a:rPr lang="en-US" sz="1600" dirty="0" err="1">
                <a:solidFill>
                  <a:schemeClr val="bg1"/>
                </a:solidFill>
                <a:latin typeface="Maven Pro" panose="020B0604020202020204" charset="0"/>
              </a:rPr>
              <a:t>Đặt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biến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calc</a:t>
            </a:r>
            <a:r>
              <a:rPr lang="en-US" sz="1600" dirty="0">
                <a:solidFill>
                  <a:schemeClr val="bg1"/>
                </a:solidFill>
                <a:latin typeface="Maven Pro" panose="020B0604020202020204" charset="0"/>
              </a:rPr>
              <a:t> = </a:t>
            </a:r>
            <a:r>
              <a:rPr lang="en-US" sz="1600" dirty="0" err="1">
                <a:solidFill>
                  <a:schemeClr val="bg1"/>
                </a:solidFill>
                <a:latin typeface="Maven Pro" panose="020B0604020202020204" charset="0"/>
              </a:rPr>
              <a:t>1e9</a:t>
            </a:r>
            <a:endParaRPr lang="en-US" sz="1600" dirty="0">
              <a:solidFill>
                <a:schemeClr val="bg1"/>
              </a:solidFill>
              <a:latin typeface="Maven Pro" panose="020B0604020202020204" charset="0"/>
            </a:endParaRPr>
          </a:p>
          <a:p>
            <a:pPr marL="720000" lvl="1" indent="-285750">
              <a:buClr>
                <a:schemeClr val="bg1"/>
              </a:buClr>
              <a:buFont typeface="Arial" panose="020B0604020202020204" pitchFamily="34" charset="0"/>
              <a:buChar char="•"/>
            </a:pPr>
            <a:r>
              <a:rPr lang="en-US" sz="1600" dirty="0" err="1">
                <a:solidFill>
                  <a:schemeClr val="bg1"/>
                </a:solidFill>
                <a:latin typeface="Maven Pro" panose="020B0604020202020204" charset="0"/>
              </a:rPr>
              <a:t>Nếu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dp</a:t>
            </a:r>
            <a:r>
              <a:rPr lang="en-US" sz="1600" dirty="0">
                <a:solidFill>
                  <a:schemeClr val="bg1"/>
                </a:solidFill>
                <a:latin typeface="Maven Pro" panose="020B0604020202020204" charset="0"/>
              </a:rPr>
              <a:t>[0][</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 1 </a:t>
            </a:r>
            <a:r>
              <a:rPr lang="en-US" sz="1600" dirty="0" err="1">
                <a:solidFill>
                  <a:schemeClr val="bg1"/>
                </a:solidFill>
                <a:latin typeface="Maven Pro" panose="020B0604020202020204" charset="0"/>
              </a:rPr>
              <a:t>thì</a:t>
            </a:r>
            <a:r>
              <a:rPr lang="en-US" sz="1600" dirty="0">
                <a:solidFill>
                  <a:schemeClr val="bg1"/>
                </a:solidFill>
                <a:latin typeface="Maven Pro" panose="020B0604020202020204" charset="0"/>
              </a:rPr>
              <a:t> cuts[</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 0, </a:t>
            </a:r>
            <a:r>
              <a:rPr lang="en-US" sz="1600" dirty="0" err="1">
                <a:solidFill>
                  <a:schemeClr val="bg1"/>
                </a:solidFill>
                <a:latin typeface="Maven Pro" panose="020B0604020202020204" charset="0"/>
              </a:rPr>
              <a:t>trả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lại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kết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quả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0.</a:t>
            </a:r>
          </a:p>
          <a:p>
            <a:pPr marL="720000" lvl="1" indent="-285750">
              <a:buClr>
                <a:schemeClr val="bg1"/>
              </a:buClr>
              <a:buFont typeface="Arial" panose="020B0604020202020204" pitchFamily="34" charset="0"/>
              <a:buChar char="•"/>
            </a:pPr>
            <a:r>
              <a:rPr lang="en-US" sz="1600" dirty="0" err="1">
                <a:solidFill>
                  <a:schemeClr val="bg1"/>
                </a:solidFill>
                <a:latin typeface="Maven Pro" panose="020B0604020202020204" charset="0"/>
              </a:rPr>
              <a:t>Ngược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lại</a:t>
            </a:r>
            <a:r>
              <a:rPr lang="en-US" sz="1600" dirty="0">
                <a:solidFill>
                  <a:schemeClr val="bg1"/>
                </a:solidFill>
                <a:latin typeface="Maven Pro" panose="020B0604020202020204" charset="0"/>
              </a:rPr>
              <a:t>:</a:t>
            </a:r>
          </a:p>
          <a:p>
            <a:pPr marL="1080000" lvl="2" indent="-285750">
              <a:buClr>
                <a:schemeClr val="bg1"/>
              </a:buClr>
              <a:buFont typeface="Courier New" panose="02070309020205020404" pitchFamily="49" charset="0"/>
              <a:buChar char="o"/>
            </a:pPr>
            <a:r>
              <a:rPr lang="en-US" sz="1600" dirty="0" err="1">
                <a:solidFill>
                  <a:schemeClr val="bg1"/>
                </a:solidFill>
                <a:latin typeface="Maven Pro" panose="020B0604020202020204" charset="0"/>
              </a:rPr>
              <a:t>Tạo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vòng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lặp</a:t>
            </a:r>
            <a:r>
              <a:rPr lang="en-US" sz="1600" dirty="0">
                <a:solidFill>
                  <a:schemeClr val="bg1"/>
                </a:solidFill>
                <a:latin typeface="Maven Pro" panose="020B0604020202020204" charset="0"/>
              </a:rPr>
              <a:t> j </a:t>
            </a:r>
            <a:r>
              <a:rPr lang="en-US" sz="1600" dirty="0" err="1">
                <a:solidFill>
                  <a:schemeClr val="bg1"/>
                </a:solidFill>
                <a:latin typeface="Maven Pro" panose="020B0604020202020204" charset="0"/>
              </a:rPr>
              <a:t>từ</a:t>
            </a:r>
            <a:r>
              <a:rPr lang="en-US" sz="1600" dirty="0">
                <a:solidFill>
                  <a:schemeClr val="bg1"/>
                </a:solidFill>
                <a:latin typeface="Maven Pro" panose="020B0604020202020204" charset="0"/>
              </a:rPr>
              <a:t> 0 </a:t>
            </a:r>
            <a:r>
              <a:rPr lang="en-US" sz="1600" dirty="0" err="1">
                <a:solidFill>
                  <a:schemeClr val="bg1"/>
                </a:solidFill>
                <a:latin typeface="Maven Pro" panose="020B0604020202020204" charset="0"/>
              </a:rPr>
              <a:t>tới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 1</a:t>
            </a:r>
          </a:p>
          <a:p>
            <a:pPr marL="1080000" lvl="2" indent="-285750">
              <a:buClr>
                <a:schemeClr val="bg1"/>
              </a:buClr>
              <a:buFont typeface="Courier New" panose="02070309020205020404" pitchFamily="49" charset="0"/>
              <a:buChar char="o"/>
            </a:pPr>
            <a:r>
              <a:rPr lang="en-US" sz="1600" dirty="0" err="1">
                <a:solidFill>
                  <a:schemeClr val="bg1"/>
                </a:solidFill>
                <a:latin typeface="Maven Pro" panose="020B0604020202020204" charset="0"/>
              </a:rPr>
              <a:t>Nếu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dp</a:t>
            </a:r>
            <a:r>
              <a:rPr lang="en-US" sz="1600" dirty="0">
                <a:solidFill>
                  <a:schemeClr val="bg1"/>
                </a:solidFill>
                <a:latin typeface="Maven Pro" panose="020B0604020202020204" charset="0"/>
              </a:rPr>
              <a:t>[j + 1][</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 1 </a:t>
            </a:r>
            <a:r>
              <a:rPr lang="en-US" sz="1600" dirty="0" err="1">
                <a:solidFill>
                  <a:schemeClr val="bg1"/>
                </a:solidFill>
                <a:latin typeface="Maven Pro" panose="020B0604020202020204" charset="0"/>
              </a:rPr>
              <a:t>và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biến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calc</a:t>
            </a:r>
            <a:r>
              <a:rPr lang="en-US" sz="1600" dirty="0">
                <a:solidFill>
                  <a:schemeClr val="bg1"/>
                </a:solidFill>
                <a:latin typeface="Maven Pro" panose="020B0604020202020204" charset="0"/>
              </a:rPr>
              <a:t> &gt; cuts[j] + 1 </a:t>
            </a:r>
            <a:r>
              <a:rPr lang="en-US" sz="1600" dirty="0" err="1">
                <a:solidFill>
                  <a:schemeClr val="bg1"/>
                </a:solidFill>
                <a:latin typeface="Maven Pro" panose="020B0604020202020204" charset="0"/>
              </a:rPr>
              <a:t>thì</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đặt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calc</a:t>
            </a:r>
            <a:r>
              <a:rPr lang="en-US" sz="1600" dirty="0">
                <a:solidFill>
                  <a:schemeClr val="bg1"/>
                </a:solidFill>
                <a:latin typeface="Maven Pro" panose="020B0604020202020204" charset="0"/>
              </a:rPr>
              <a:t> = cuts[j] + 1.</a:t>
            </a:r>
          </a:p>
          <a:p>
            <a:pPr marL="1080000" lvl="2" indent="-285750">
              <a:buClr>
                <a:schemeClr val="bg1"/>
              </a:buClr>
              <a:buFont typeface="Courier New" panose="02070309020205020404" pitchFamily="49" charset="0"/>
              <a:buChar char="o"/>
            </a:pPr>
            <a:r>
              <a:rPr lang="en-US" sz="1600" dirty="0" err="1">
                <a:solidFill>
                  <a:schemeClr val="bg1"/>
                </a:solidFill>
                <a:latin typeface="Maven Pro" panose="020B0604020202020204" charset="0"/>
              </a:rPr>
              <a:t>Đặt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lại</a:t>
            </a:r>
            <a:r>
              <a:rPr lang="en-US" sz="1600" dirty="0">
                <a:solidFill>
                  <a:schemeClr val="bg1"/>
                </a:solidFill>
                <a:latin typeface="Maven Pro" panose="020B0604020202020204" charset="0"/>
              </a:rPr>
              <a:t> cuts[</a:t>
            </a:r>
            <a:r>
              <a:rPr lang="en-US" sz="1600" dirty="0" err="1">
                <a:solidFill>
                  <a:schemeClr val="bg1"/>
                </a:solidFill>
                <a:latin typeface="Maven Pro" panose="020B0604020202020204" charset="0"/>
              </a:rPr>
              <a:t>i</a:t>
            </a:r>
            <a:r>
              <a:rPr lang="en-US" sz="1600" dirty="0">
                <a:solidFill>
                  <a:schemeClr val="bg1"/>
                </a:solidFill>
                <a:latin typeface="Maven Pro" panose="020B0604020202020204" charset="0"/>
              </a:rPr>
              <a:t>] = calc.</a:t>
            </a:r>
          </a:p>
          <a:p>
            <a:pPr marL="285750" lvl="0" indent="-285750">
              <a:buClr>
                <a:schemeClr val="bg1"/>
              </a:buClr>
              <a:buFont typeface="Wingdings" panose="05000000000000000000" pitchFamily="2" charset="2"/>
              <a:buChar char="§"/>
            </a:pPr>
            <a:r>
              <a:rPr lang="en-US" sz="1600" dirty="0" err="1">
                <a:solidFill>
                  <a:schemeClr val="bg1"/>
                </a:solidFill>
                <a:latin typeface="Maven Pro" panose="020B0604020202020204" charset="0"/>
              </a:rPr>
              <a:t>Trả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lại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kết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quả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của</a:t>
            </a:r>
            <a:r>
              <a:rPr lang="en-US" sz="1600" dirty="0">
                <a:solidFill>
                  <a:schemeClr val="bg1"/>
                </a:solidFill>
                <a:latin typeface="Maven Pro" panose="020B0604020202020204" charset="0"/>
              </a:rPr>
              <a:t> cuts[n – 1].</a:t>
            </a:r>
          </a:p>
          <a:p>
            <a:pPr marL="285750" indent="-285750">
              <a:buClr>
                <a:schemeClr val="bg1"/>
              </a:buClr>
              <a:buFont typeface="Wingdings" panose="05000000000000000000" pitchFamily="2" charset="2"/>
              <a:buChar char="§"/>
            </a:pPr>
            <a:endParaRPr lang="en-US" sz="1600" dirty="0">
              <a:solidFill>
                <a:schemeClr val="bg1"/>
              </a:solidFill>
              <a:latin typeface="Maven Pro" panose="020B0604020202020204" charset="0"/>
            </a:endParaRPr>
          </a:p>
        </p:txBody>
      </p:sp>
      <p:sp>
        <p:nvSpPr>
          <p:cNvPr id="6" name="Title 8"/>
          <p:cNvSpPr>
            <a:spLocks noGrp="1"/>
          </p:cNvSpPr>
          <p:nvPr>
            <p:ph type="ctrTitle" idx="4294967295"/>
          </p:nvPr>
        </p:nvSpPr>
        <p:spPr>
          <a:xfrm>
            <a:off x="735876" y="673409"/>
            <a:ext cx="3791811" cy="660828"/>
          </a:xfrm>
          <a:prstGeom prst="rect">
            <a:avLst/>
          </a:prstGeom>
        </p:spPr>
        <p:txBody>
          <a:bodyPr/>
          <a:lstStyle/>
          <a:p>
            <a:pPr lvl="2" algn="l">
              <a:buClr>
                <a:srgbClr val="000000"/>
              </a:buClr>
              <a:buSzPts val="3600"/>
            </a:pPr>
            <a:r>
              <a:rPr lang="en-US" sz="2800" b="1" dirty="0" err="1">
                <a:solidFill>
                  <a:schemeClr val="bg1"/>
                </a:solidFill>
                <a:effectLst>
                  <a:glow rad="139700">
                    <a:schemeClr val="accent2">
                      <a:satMod val="175000"/>
                      <a:alpha val="40000"/>
                    </a:schemeClr>
                  </a:glow>
                </a:effectLst>
              </a:rPr>
              <a:t>Thiết</a:t>
            </a:r>
            <a:r>
              <a:rPr lang="en-US" sz="2800" b="1" dirty="0">
                <a:solidFill>
                  <a:schemeClr val="bg1"/>
                </a:solidFill>
                <a:effectLst>
                  <a:glow rad="139700">
                    <a:schemeClr val="accent2">
                      <a:satMod val="175000"/>
                      <a:alpha val="40000"/>
                    </a:schemeClr>
                  </a:glow>
                </a:effectLst>
              </a:rPr>
              <a:t> </a:t>
            </a:r>
            <a:r>
              <a:rPr lang="en-US" sz="2800" b="1" dirty="0" err="1">
                <a:solidFill>
                  <a:schemeClr val="bg1"/>
                </a:solidFill>
                <a:effectLst>
                  <a:glow rad="139700">
                    <a:schemeClr val="accent2">
                      <a:satMod val="175000"/>
                      <a:alpha val="40000"/>
                    </a:schemeClr>
                  </a:glow>
                </a:effectLst>
              </a:rPr>
              <a:t>kế</a:t>
            </a:r>
            <a:r>
              <a:rPr lang="en-US" sz="2800" b="1" dirty="0">
                <a:solidFill>
                  <a:schemeClr val="bg1"/>
                </a:solidFill>
                <a:effectLst>
                  <a:glow rad="139700">
                    <a:schemeClr val="accent2">
                      <a:satMod val="175000"/>
                      <a:alpha val="40000"/>
                    </a:schemeClr>
                  </a:glow>
                </a:effectLst>
              </a:rPr>
              <a:t> </a:t>
            </a:r>
            <a:r>
              <a:rPr lang="en-US" sz="2800" b="1" dirty="0" err="1">
                <a:solidFill>
                  <a:schemeClr val="bg1"/>
                </a:solidFill>
                <a:effectLst>
                  <a:glow rad="139700">
                    <a:schemeClr val="accent2">
                      <a:satMod val="175000"/>
                      <a:alpha val="40000"/>
                    </a:schemeClr>
                  </a:glow>
                </a:effectLst>
              </a:rPr>
              <a:t>thuật</a:t>
            </a:r>
            <a:r>
              <a:rPr lang="en-US" sz="2800" b="1" dirty="0">
                <a:solidFill>
                  <a:schemeClr val="bg1"/>
                </a:solidFill>
                <a:effectLst>
                  <a:glow rad="139700">
                    <a:schemeClr val="accent2">
                      <a:satMod val="175000"/>
                      <a:alpha val="40000"/>
                    </a:schemeClr>
                  </a:glow>
                </a:effectLst>
              </a:rPr>
              <a:t> </a:t>
            </a:r>
            <a:r>
              <a:rPr lang="en-US" sz="2800" b="1" dirty="0" err="1" smtClean="0">
                <a:solidFill>
                  <a:schemeClr val="bg1"/>
                </a:solidFill>
                <a:effectLst>
                  <a:glow rad="139700">
                    <a:schemeClr val="accent2">
                      <a:satMod val="175000"/>
                      <a:alpha val="40000"/>
                    </a:schemeClr>
                  </a:glow>
                </a:effectLst>
              </a:rPr>
              <a:t>toán</a:t>
            </a:r>
            <a:endParaRPr lang="en-US" sz="2800" dirty="0">
              <a:solidFill>
                <a:schemeClr val="bg1"/>
              </a:solidFill>
              <a:effectLst>
                <a:glow rad="139700">
                  <a:schemeClr val="accent2">
                    <a:satMod val="175000"/>
                    <a:alpha val="40000"/>
                  </a:schemeClr>
                </a:glow>
              </a:effectLst>
            </a:endParaRPr>
          </a:p>
        </p:txBody>
      </p:sp>
      <p:sp>
        <p:nvSpPr>
          <p:cNvPr id="61" name="Google Shape;1014;p35"/>
          <p:cNvSpPr/>
          <p:nvPr/>
        </p:nvSpPr>
        <p:spPr>
          <a:xfrm>
            <a:off x="6550195" y="45238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8311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Subtitle 6"/>
          <p:cNvSpPr>
            <a:spLocks noGrp="1"/>
          </p:cNvSpPr>
          <p:nvPr>
            <p:ph type="subTitle" idx="7"/>
          </p:nvPr>
        </p:nvSpPr>
        <p:spPr>
          <a:xfrm>
            <a:off x="152519" y="1495679"/>
            <a:ext cx="1881300" cy="644700"/>
          </a:xfrm>
        </p:spPr>
        <p:txBody>
          <a:bodyPr/>
          <a:lstStyle/>
          <a:p>
            <a:r>
              <a:rPr lang="en-US" dirty="0" err="1" smtClean="0"/>
              <a:t>Mảng</a:t>
            </a:r>
            <a:r>
              <a:rPr lang="en-US" dirty="0" smtClean="0"/>
              <a:t> DP:</a:t>
            </a:r>
            <a:endParaRPr lang="en-US" dirty="0"/>
          </a:p>
        </p:txBody>
      </p:sp>
      <p:sp>
        <p:nvSpPr>
          <p:cNvPr id="65" name="Pentagon 64"/>
          <p:cNvSpPr/>
          <p:nvPr/>
        </p:nvSpPr>
        <p:spPr>
          <a:xfrm>
            <a:off x="-1" y="491778"/>
            <a:ext cx="7484249" cy="576303"/>
          </a:xfrm>
          <a:prstGeom prst="homePlate">
            <a:avLst/>
          </a:prstGeom>
          <a:solidFill>
            <a:srgbClr val="00CFCC">
              <a:alpha val="49000"/>
            </a:srgbClr>
          </a:solidFill>
          <a:ln>
            <a:solidFill>
              <a:srgbClr val="00C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itle 1"/>
          <p:cNvSpPr txBox="1">
            <a:spLocks/>
          </p:cNvSpPr>
          <p:nvPr/>
        </p:nvSpPr>
        <p:spPr>
          <a:xfrm>
            <a:off x="2316735" y="491778"/>
            <a:ext cx="2850776" cy="6081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3200" b="1" dirty="0" err="1" smtClean="0">
                <a:effectLst>
                  <a:glow rad="101600">
                    <a:schemeClr val="bg2">
                      <a:alpha val="60000"/>
                    </a:schemeClr>
                  </a:glow>
                </a:effectLst>
                <a:latin typeface="Maven Pro" panose="020B0604020202020204" charset="0"/>
              </a:rPr>
              <a:t>Kết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quả</a:t>
            </a:r>
            <a:endParaRPr lang="en-US" sz="3200" b="1" dirty="0">
              <a:effectLst>
                <a:glow rad="101600">
                  <a:schemeClr val="bg2">
                    <a:alpha val="60000"/>
                  </a:schemeClr>
                </a:glow>
              </a:effectLst>
              <a:latin typeface="Maven Pro" panose="020B0604020202020204" charset="0"/>
            </a:endParaRPr>
          </a:p>
        </p:txBody>
      </p:sp>
      <p:sp>
        <p:nvSpPr>
          <p:cNvPr id="67" name="TextBox 66"/>
          <p:cNvSpPr txBox="1"/>
          <p:nvPr/>
        </p:nvSpPr>
        <p:spPr>
          <a:xfrm>
            <a:off x="658259" y="1150251"/>
            <a:ext cx="2234152" cy="677108"/>
          </a:xfrm>
          <a:prstGeom prst="rect">
            <a:avLst/>
          </a:prstGeom>
          <a:noFill/>
        </p:spPr>
        <p:txBody>
          <a:bodyPr wrap="square" rtlCol="0">
            <a:spAutoFit/>
          </a:bodyPr>
          <a:lstStyle/>
          <a:p>
            <a:pPr lvl="0"/>
            <a:r>
              <a:rPr lang="en-US" sz="1800" dirty="0">
                <a:solidFill>
                  <a:schemeClr val="bg1"/>
                </a:solidFill>
                <a:latin typeface="Maven Pro" panose="020B0604020202020204" charset="0"/>
              </a:rPr>
              <a:t>Input: “</a:t>
            </a:r>
            <a:r>
              <a:rPr lang="en-US" sz="1800" dirty="0" err="1">
                <a:solidFill>
                  <a:schemeClr val="bg1"/>
                </a:solidFill>
                <a:latin typeface="Maven Pro" panose="020B0604020202020204" charset="0"/>
              </a:rPr>
              <a:t>abcdefedc</a:t>
            </a:r>
            <a:r>
              <a:rPr lang="en-US" sz="1800" dirty="0">
                <a:solidFill>
                  <a:schemeClr val="bg1"/>
                </a:solidFill>
                <a:latin typeface="Maven Pro" panose="020B0604020202020204" charset="0"/>
              </a:rPr>
              <a:t>”</a:t>
            </a:r>
          </a:p>
          <a:p>
            <a:endParaRPr lang="en-US" sz="2000" dirty="0">
              <a:solidFill>
                <a:schemeClr val="bg1"/>
              </a:solidFill>
              <a:latin typeface="Maven Pro" panose="020B060402020202020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426" y="1612985"/>
            <a:ext cx="5234965" cy="1682970"/>
          </a:xfrm>
          <a:prstGeom prst="rect">
            <a:avLst/>
          </a:prstGeom>
        </p:spPr>
      </p:pic>
      <p:sp>
        <p:nvSpPr>
          <p:cNvPr id="12" name="Rectangle 11"/>
          <p:cNvSpPr/>
          <p:nvPr/>
        </p:nvSpPr>
        <p:spPr>
          <a:xfrm>
            <a:off x="664912" y="3375724"/>
            <a:ext cx="1091966" cy="303801"/>
          </a:xfrm>
          <a:prstGeom prst="rect">
            <a:avLst/>
          </a:prstGeom>
        </p:spPr>
        <p:txBody>
          <a:bodyPr wrap="none">
            <a:spAutoFit/>
          </a:bodyPr>
          <a:lstStyle/>
          <a:p>
            <a:pPr lvl="0">
              <a:lnSpc>
                <a:spcPct val="107000"/>
              </a:lnSpc>
              <a:spcAft>
                <a:spcPts val="800"/>
              </a:spcAft>
            </a:pPr>
            <a:r>
              <a:rPr lang="en-US" dirty="0" err="1" smtClean="0">
                <a:solidFill>
                  <a:schemeClr val="bg1"/>
                </a:solidFill>
                <a:latin typeface="Maven Pro" panose="020B0604020202020204" charset="0"/>
                <a:ea typeface="Times New Roman" panose="02020603050405020304" pitchFamily="18" charset="0"/>
                <a:cs typeface="Times New Roman" panose="02020603050405020304" pitchFamily="18" charset="0"/>
              </a:rPr>
              <a:t>Mảng</a:t>
            </a:r>
            <a:r>
              <a:rPr lang="en-US" dirty="0" smtClean="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dirty="0">
                <a:solidFill>
                  <a:schemeClr val="bg1"/>
                </a:solidFill>
                <a:latin typeface="Maven Pro" panose="020B0604020202020204" charset="0"/>
                <a:ea typeface="Times New Roman" panose="02020603050405020304" pitchFamily="18" charset="0"/>
                <a:cs typeface="Times New Roman" panose="02020603050405020304" pitchFamily="18" charset="0"/>
              </a:rPr>
              <a:t>cuts:</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347" y="3430608"/>
            <a:ext cx="5234965" cy="201345"/>
          </a:xfrm>
          <a:prstGeom prst="rect">
            <a:avLst/>
          </a:prstGeom>
        </p:spPr>
      </p:pic>
      <p:sp>
        <p:nvSpPr>
          <p:cNvPr id="14" name="Rectangle 13"/>
          <p:cNvSpPr/>
          <p:nvPr/>
        </p:nvSpPr>
        <p:spPr>
          <a:xfrm>
            <a:off x="658259" y="3777022"/>
            <a:ext cx="4572000" cy="655949"/>
          </a:xfrm>
          <a:prstGeom prst="rect">
            <a:avLst/>
          </a:prstGeom>
        </p:spPr>
        <p:txBody>
          <a:bodyPr>
            <a:spAutoFit/>
          </a:bodyPr>
          <a:lstStyle/>
          <a:p>
            <a:pPr lvl="0">
              <a:lnSpc>
                <a:spcPct val="107000"/>
              </a:lnSpc>
              <a:spcAft>
                <a:spcPts val="800"/>
              </a:spcAft>
            </a:pPr>
            <a:r>
              <a:rPr lang="en-US" dirty="0">
                <a:solidFill>
                  <a:schemeClr val="bg1"/>
                </a:solidFill>
                <a:latin typeface="Maven Pro" panose="020B0604020202020204" charset="0"/>
                <a:ea typeface="Times New Roman" panose="02020603050405020304" pitchFamily="18" charset="0"/>
                <a:cs typeface="Times New Roman" panose="02020603050405020304" pitchFamily="18" charset="0"/>
              </a:rPr>
              <a:t>Output: 2</a:t>
            </a:r>
          </a:p>
          <a:p>
            <a:pPr lvl="0">
              <a:lnSpc>
                <a:spcPct val="107000"/>
              </a:lnSpc>
              <a:spcAft>
                <a:spcPts val="800"/>
              </a:spcAft>
            </a:pPr>
            <a:r>
              <a:rPr lang="en-US" dirty="0" err="1">
                <a:solidFill>
                  <a:schemeClr val="bg1"/>
                </a:solidFill>
                <a:latin typeface="Maven Pro" panose="020B0604020202020204" charset="0"/>
                <a:ea typeface="Times New Roman" panose="02020603050405020304" pitchFamily="18" charset="0"/>
                <a:cs typeface="Times New Roman" panose="02020603050405020304" pitchFamily="18" charset="0"/>
              </a:rPr>
              <a:t>Độ</a:t>
            </a:r>
            <a:r>
              <a:rPr lang="en-US"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dirty="0" err="1">
                <a:solidFill>
                  <a:schemeClr val="bg1"/>
                </a:solidFill>
                <a:latin typeface="Maven Pro" panose="020B0604020202020204" charset="0"/>
                <a:ea typeface="Times New Roman" panose="02020603050405020304" pitchFamily="18" charset="0"/>
                <a:cs typeface="Times New Roman" panose="02020603050405020304" pitchFamily="18" charset="0"/>
              </a:rPr>
              <a:t>phức</a:t>
            </a:r>
            <a:r>
              <a:rPr lang="en-US"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dirty="0" err="1">
                <a:solidFill>
                  <a:schemeClr val="bg1"/>
                </a:solidFill>
                <a:latin typeface="Maven Pro" panose="020B0604020202020204" charset="0"/>
                <a:ea typeface="Times New Roman" panose="02020603050405020304" pitchFamily="18" charset="0"/>
                <a:cs typeface="Times New Roman" panose="02020603050405020304" pitchFamily="18" charset="0"/>
              </a:rPr>
              <a:t>tạp</a:t>
            </a:r>
            <a:r>
              <a:rPr lang="en-US"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dirty="0" err="1">
                <a:solidFill>
                  <a:schemeClr val="bg1"/>
                </a:solidFill>
                <a:latin typeface="Maven Pro" panose="020B0604020202020204" charset="0"/>
                <a:ea typeface="Times New Roman" panose="02020603050405020304" pitchFamily="18" charset="0"/>
                <a:cs typeface="Times New Roman" panose="02020603050405020304" pitchFamily="18" charset="0"/>
              </a:rPr>
              <a:t>thời</a:t>
            </a:r>
            <a:r>
              <a:rPr lang="en-US"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dirty="0" err="1">
                <a:solidFill>
                  <a:schemeClr val="bg1"/>
                </a:solidFill>
                <a:latin typeface="Maven Pro" panose="020B0604020202020204" charset="0"/>
                <a:ea typeface="Times New Roman" panose="02020603050405020304" pitchFamily="18" charset="0"/>
                <a:cs typeface="Times New Roman" panose="02020603050405020304" pitchFamily="18" charset="0"/>
              </a:rPr>
              <a:t>gian</a:t>
            </a:r>
            <a:r>
              <a:rPr lang="en-US"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dirty="0" err="1">
                <a:solidFill>
                  <a:schemeClr val="bg1"/>
                </a:solidFill>
                <a:latin typeface="Maven Pro" panose="020B0604020202020204" charset="0"/>
                <a:ea typeface="Times New Roman" panose="02020603050405020304" pitchFamily="18" charset="0"/>
                <a:cs typeface="Times New Roman" panose="02020603050405020304" pitchFamily="18" charset="0"/>
              </a:rPr>
              <a:t>là</a:t>
            </a:r>
            <a:r>
              <a:rPr lang="en-US" dirty="0">
                <a:solidFill>
                  <a:schemeClr val="bg1"/>
                </a:solidFill>
                <a:latin typeface="Maven Pro" panose="020B0604020202020204" charset="0"/>
                <a:ea typeface="Times New Roman" panose="02020603050405020304" pitchFamily="18" charset="0"/>
                <a:cs typeface="Times New Roman" panose="02020603050405020304" pitchFamily="18" charset="0"/>
              </a:rPr>
              <a:t> O(n</a:t>
            </a:r>
            <a:r>
              <a:rPr lang="en-US" baseline="30000" dirty="0">
                <a:solidFill>
                  <a:schemeClr val="bg1"/>
                </a:solidFill>
                <a:latin typeface="Maven Pro" panose="020B0604020202020204" charset="0"/>
                <a:ea typeface="Times New Roman" panose="02020603050405020304" pitchFamily="18" charset="0"/>
                <a:cs typeface="Times New Roman" panose="02020603050405020304" pitchFamily="18" charset="0"/>
              </a:rPr>
              <a:t>2</a:t>
            </a:r>
            <a:r>
              <a:rPr lang="en-US" dirty="0">
                <a:solidFill>
                  <a:schemeClr val="bg1"/>
                </a:solidFill>
                <a:latin typeface="Maven Pro" panose="020B0604020202020204" charset="0"/>
                <a:ea typeface="Times New Roman" panose="02020603050405020304" pitchFamily="18" charset="0"/>
                <a:cs typeface="Times New Roman" panose="02020603050405020304" pitchFamily="18" charset="0"/>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down)">
                                      <p:cBhvr>
                                        <p:cTn id="14" dur="500"/>
                                        <p:tgtEl>
                                          <p:spTgt spid="7">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7" grpId="0"/>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23011" y="2116375"/>
            <a:ext cx="482585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dirty="0" smtClean="0">
                <a:latin typeface="Maven Pro" panose="020B0604020202020204" charset="0"/>
              </a:rPr>
              <a:t>Phương pháp quy hoạch động</a:t>
            </a:r>
            <a:endParaRPr sz="4400" b="1" dirty="0">
              <a:latin typeface="Maven Pro" panose="020B0604020202020204"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474" y="1348377"/>
            <a:ext cx="1351224" cy="577800"/>
          </a:xfrm>
        </p:spPr>
        <p:txBody>
          <a:bodyPr/>
          <a:lstStyle/>
          <a:p>
            <a:r>
              <a:rPr lang="en-US" sz="2000" b="1" u="sng" dirty="0" err="1" smtClean="0">
                <a:solidFill>
                  <a:schemeClr val="accent1">
                    <a:lumMod val="40000"/>
                    <a:lumOff val="60000"/>
                  </a:schemeClr>
                </a:solidFill>
                <a:latin typeface="Maven Pro" panose="020B0604020202020204" charset="0"/>
              </a:rPr>
              <a:t>Đề</a:t>
            </a:r>
            <a:r>
              <a:rPr lang="en-US" sz="2000" b="1" u="sng" dirty="0" smtClean="0">
                <a:solidFill>
                  <a:schemeClr val="accent1">
                    <a:lumMod val="40000"/>
                    <a:lumOff val="60000"/>
                  </a:schemeClr>
                </a:solidFill>
                <a:latin typeface="Maven Pro" panose="020B0604020202020204" charset="0"/>
              </a:rPr>
              <a:t> </a:t>
            </a:r>
            <a:r>
              <a:rPr lang="en-US" sz="2000" b="1" u="sng" dirty="0" err="1" smtClean="0">
                <a:solidFill>
                  <a:schemeClr val="accent1">
                    <a:lumMod val="40000"/>
                    <a:lumOff val="60000"/>
                  </a:schemeClr>
                </a:solidFill>
                <a:latin typeface="Maven Pro" panose="020B0604020202020204" charset="0"/>
              </a:rPr>
              <a:t>bài</a:t>
            </a:r>
            <a:endParaRPr lang="en-US" sz="2000" b="1" u="sng" dirty="0">
              <a:solidFill>
                <a:schemeClr val="accent1">
                  <a:lumMod val="40000"/>
                  <a:lumOff val="60000"/>
                </a:schemeClr>
              </a:solidFill>
              <a:latin typeface="Maven Pro" panose="020B0604020202020204" charset="0"/>
            </a:endParaRPr>
          </a:p>
        </p:txBody>
      </p:sp>
      <p:sp>
        <p:nvSpPr>
          <p:cNvPr id="3" name="Subtitle 2"/>
          <p:cNvSpPr>
            <a:spLocks noGrp="1"/>
          </p:cNvSpPr>
          <p:nvPr>
            <p:ph type="subTitle" idx="4294967295"/>
          </p:nvPr>
        </p:nvSpPr>
        <p:spPr>
          <a:xfrm>
            <a:off x="489381" y="321259"/>
            <a:ext cx="8120371" cy="793750"/>
          </a:xfrm>
        </p:spPr>
        <p:txBody>
          <a:bodyPr/>
          <a:lstStyle/>
          <a:p>
            <a:pPr marL="114300" indent="0" algn="ctr">
              <a:buNone/>
            </a:pPr>
            <a:r>
              <a:rPr lang="en-US" sz="2200" b="1" dirty="0" smtClean="0">
                <a:effectLst>
                  <a:glow rad="63500">
                    <a:schemeClr val="accent3">
                      <a:satMod val="175000"/>
                      <a:alpha val="40000"/>
                    </a:schemeClr>
                  </a:glow>
                </a:effectLst>
              </a:rPr>
              <a:t>Find the minimum cost to reach destination using a train </a:t>
            </a:r>
          </a:p>
          <a:p>
            <a:pPr marL="114300" indent="0" algn="ctr">
              <a:buNone/>
            </a:pPr>
            <a:r>
              <a:rPr lang="en-US" dirty="0" smtClean="0"/>
              <a:t>(</a:t>
            </a:r>
            <a:r>
              <a:rPr lang="en-US" dirty="0" err="1"/>
              <a:t>Tìm</a:t>
            </a:r>
            <a:r>
              <a:rPr lang="en-US" dirty="0"/>
              <a:t> chi </a:t>
            </a:r>
            <a:r>
              <a:rPr lang="en-US" dirty="0" err="1"/>
              <a:t>phí</a:t>
            </a:r>
            <a:r>
              <a:rPr lang="en-US" dirty="0"/>
              <a:t> </a:t>
            </a:r>
            <a:r>
              <a:rPr lang="en-US" dirty="0" err="1"/>
              <a:t>tối</a:t>
            </a:r>
            <a:r>
              <a:rPr lang="en-US" dirty="0"/>
              <a:t> </a:t>
            </a:r>
            <a:r>
              <a:rPr lang="en-US" dirty="0" err="1"/>
              <a:t>thiểu</a:t>
            </a:r>
            <a:r>
              <a:rPr lang="en-US" dirty="0"/>
              <a:t> </a:t>
            </a:r>
            <a:r>
              <a:rPr lang="en-US" dirty="0" err="1"/>
              <a:t>để</a:t>
            </a:r>
            <a:r>
              <a:rPr lang="en-US" dirty="0"/>
              <a:t> </a:t>
            </a:r>
            <a:r>
              <a:rPr lang="en-US" dirty="0" err="1"/>
              <a:t>đến</a:t>
            </a:r>
            <a:r>
              <a:rPr lang="en-US" dirty="0"/>
              <a:t> </a:t>
            </a:r>
            <a:r>
              <a:rPr lang="en-US" dirty="0" err="1"/>
              <a:t>đích</a:t>
            </a:r>
            <a:r>
              <a:rPr lang="en-US" dirty="0"/>
              <a:t> </a:t>
            </a:r>
            <a:r>
              <a:rPr lang="en-US" dirty="0" err="1"/>
              <a:t>bằng</a:t>
            </a:r>
            <a:r>
              <a:rPr lang="en-US" dirty="0"/>
              <a:t> </a:t>
            </a:r>
            <a:r>
              <a:rPr lang="en-US" dirty="0" err="1"/>
              <a:t>tàu</a:t>
            </a:r>
            <a:r>
              <a:rPr lang="en-US" dirty="0"/>
              <a:t> </a:t>
            </a:r>
            <a:r>
              <a:rPr lang="en-US" dirty="0" err="1"/>
              <a:t>hỏa</a:t>
            </a:r>
            <a:r>
              <a:rPr lang="en-US" dirty="0" smtClean="0"/>
              <a:t>)</a:t>
            </a:r>
            <a:endParaRPr lang="en-US" dirty="0"/>
          </a:p>
        </p:txBody>
      </p:sp>
      <p:sp>
        <p:nvSpPr>
          <p:cNvPr id="4" name="TextBox 3"/>
          <p:cNvSpPr txBox="1"/>
          <p:nvPr/>
        </p:nvSpPr>
        <p:spPr>
          <a:xfrm>
            <a:off x="1997410" y="3011454"/>
            <a:ext cx="6741345" cy="2277547"/>
          </a:xfrm>
          <a:prstGeom prst="rect">
            <a:avLst/>
          </a:prstGeom>
          <a:noFill/>
        </p:spPr>
        <p:txBody>
          <a:bodyPr wrap="square" rtlCol="0">
            <a:spAutoFit/>
          </a:bodyPr>
          <a:lstStyle/>
          <a:p>
            <a:pPr lvl="0"/>
            <a:r>
              <a:rPr lang="en-US" dirty="0">
                <a:solidFill>
                  <a:schemeClr val="bg1"/>
                </a:solidFill>
                <a:latin typeface="Maven Pro" panose="020B0604020202020204" charset="0"/>
              </a:rPr>
              <a:t>Input:</a:t>
            </a:r>
          </a:p>
          <a:p>
            <a:pPr lvl="1"/>
            <a:r>
              <a:rPr lang="en-US" dirty="0">
                <a:solidFill>
                  <a:schemeClr val="bg1"/>
                </a:solidFill>
                <a:latin typeface="Maven Pro" panose="020B0604020202020204" charset="0"/>
              </a:rPr>
              <a:t>cost[N][N] = { 	{0, 15, 80, 90},</a:t>
            </a:r>
          </a:p>
          <a:p>
            <a:r>
              <a:rPr lang="en-US" dirty="0">
                <a:solidFill>
                  <a:schemeClr val="bg1"/>
                </a:solidFill>
                <a:latin typeface="Maven Pro" panose="020B0604020202020204" charset="0"/>
              </a:rPr>
              <a:t>		</a:t>
            </a:r>
            <a:r>
              <a:rPr lang="en-US" dirty="0" smtClean="0">
                <a:solidFill>
                  <a:schemeClr val="bg1"/>
                </a:solidFill>
                <a:latin typeface="Maven Pro" panose="020B0604020202020204" charset="0"/>
              </a:rPr>
              <a:t>{</a:t>
            </a:r>
            <a:r>
              <a:rPr lang="en-US" dirty="0">
                <a:solidFill>
                  <a:schemeClr val="bg1"/>
                </a:solidFill>
                <a:latin typeface="Maven Pro" panose="020B0604020202020204" charset="0"/>
              </a:rPr>
              <a:t>INF, 0, 40, 50},</a:t>
            </a:r>
          </a:p>
          <a:p>
            <a:r>
              <a:rPr lang="en-US" dirty="0">
                <a:solidFill>
                  <a:schemeClr val="bg1"/>
                </a:solidFill>
                <a:latin typeface="Maven Pro" panose="020B0604020202020204" charset="0"/>
              </a:rPr>
              <a:t>		{INF, INF, 0, 70},</a:t>
            </a:r>
          </a:p>
          <a:p>
            <a:r>
              <a:rPr lang="en-US" dirty="0">
                <a:solidFill>
                  <a:schemeClr val="bg1"/>
                </a:solidFill>
                <a:latin typeface="Maven Pro" panose="020B0604020202020204" charset="0"/>
              </a:rPr>
              <a:t>		{INF, INF, INF, 0}</a:t>
            </a:r>
          </a:p>
          <a:p>
            <a:r>
              <a:rPr lang="en-US" dirty="0" smtClean="0">
                <a:solidFill>
                  <a:schemeClr val="bg1"/>
                </a:solidFill>
                <a:latin typeface="Maven Pro" panose="020B0604020202020204" charset="0"/>
              </a:rPr>
              <a:t>	   };</a:t>
            </a:r>
            <a:endParaRPr lang="en-US" dirty="0">
              <a:solidFill>
                <a:schemeClr val="bg1"/>
              </a:solidFill>
              <a:latin typeface="Maven Pro" panose="020B0604020202020204" charset="0"/>
            </a:endParaRPr>
          </a:p>
          <a:p>
            <a:pPr lvl="0"/>
            <a:r>
              <a:rPr lang="en-US" dirty="0" smtClean="0">
                <a:solidFill>
                  <a:schemeClr val="bg1"/>
                </a:solidFill>
                <a:latin typeface="Maven Pro" panose="020B0604020202020204" charset="0"/>
              </a:rPr>
              <a:t>Output</a:t>
            </a:r>
            <a:r>
              <a:rPr lang="en-US" dirty="0">
                <a:solidFill>
                  <a:schemeClr val="bg1"/>
                </a:solidFill>
                <a:latin typeface="Maven Pro" panose="020B0604020202020204" charset="0"/>
              </a:rPr>
              <a:t>: </a:t>
            </a:r>
          </a:p>
          <a:p>
            <a:pPr lvl="1"/>
            <a:r>
              <a:rPr lang="en-US" dirty="0">
                <a:solidFill>
                  <a:schemeClr val="bg1"/>
                </a:solidFill>
                <a:latin typeface="Maven Pro" panose="020B0604020202020204" charset="0"/>
              </a:rPr>
              <a:t>Chi </a:t>
            </a:r>
            <a:r>
              <a:rPr lang="en-US" dirty="0" err="1">
                <a:solidFill>
                  <a:schemeClr val="bg1"/>
                </a:solidFill>
                <a:latin typeface="Maven Pro" panose="020B0604020202020204" charset="0"/>
              </a:rPr>
              <a:t>phí</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tối</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thiểu</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là</a:t>
            </a:r>
            <a:r>
              <a:rPr lang="en-US" dirty="0">
                <a:solidFill>
                  <a:schemeClr val="bg1"/>
                </a:solidFill>
                <a:latin typeface="Maven Pro" panose="020B0604020202020204" charset="0"/>
              </a:rPr>
              <a:t> 65</a:t>
            </a:r>
          </a:p>
          <a:p>
            <a:pPr lvl="1"/>
            <a:r>
              <a:rPr lang="en-US" dirty="0" err="1">
                <a:solidFill>
                  <a:schemeClr val="bg1"/>
                </a:solidFill>
                <a:latin typeface="Maven Pro" panose="020B0604020202020204" charset="0"/>
              </a:rPr>
              <a:t>Đường</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đi</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để</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đạt</a:t>
            </a:r>
            <a:r>
              <a:rPr lang="en-US" dirty="0">
                <a:solidFill>
                  <a:schemeClr val="bg1"/>
                </a:solidFill>
                <a:latin typeface="Maven Pro" panose="020B0604020202020204" charset="0"/>
              </a:rPr>
              <a:t> chi </a:t>
            </a:r>
            <a:r>
              <a:rPr lang="en-US" dirty="0" err="1">
                <a:solidFill>
                  <a:schemeClr val="bg1"/>
                </a:solidFill>
                <a:latin typeface="Maven Pro" panose="020B0604020202020204" charset="0"/>
              </a:rPr>
              <a:t>phí</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nhỏ</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nhất</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là</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trạm</a:t>
            </a:r>
            <a:r>
              <a:rPr lang="en-US" dirty="0">
                <a:solidFill>
                  <a:schemeClr val="bg1"/>
                </a:solidFill>
                <a:latin typeface="Maven Pro" panose="020B0604020202020204" charset="0"/>
              </a:rPr>
              <a:t> 0 → </a:t>
            </a:r>
            <a:r>
              <a:rPr lang="en-US" dirty="0" err="1">
                <a:solidFill>
                  <a:schemeClr val="bg1"/>
                </a:solidFill>
                <a:latin typeface="Maven Pro" panose="020B0604020202020204" charset="0"/>
              </a:rPr>
              <a:t>trạm</a:t>
            </a:r>
            <a:r>
              <a:rPr lang="en-US" dirty="0">
                <a:solidFill>
                  <a:schemeClr val="bg1"/>
                </a:solidFill>
                <a:latin typeface="Maven Pro" panose="020B0604020202020204" charset="0"/>
              </a:rPr>
              <a:t> 1 → </a:t>
            </a:r>
            <a:r>
              <a:rPr lang="en-US" dirty="0" err="1">
                <a:solidFill>
                  <a:schemeClr val="bg1"/>
                </a:solidFill>
                <a:latin typeface="Maven Pro" panose="020B0604020202020204" charset="0"/>
              </a:rPr>
              <a:t>trạm</a:t>
            </a:r>
            <a:r>
              <a:rPr lang="en-US" dirty="0">
                <a:solidFill>
                  <a:schemeClr val="bg1"/>
                </a:solidFill>
                <a:latin typeface="Maven Pro" panose="020B0604020202020204" charset="0"/>
              </a:rPr>
              <a:t> 3.</a:t>
            </a:r>
          </a:p>
          <a:p>
            <a:pPr algn="just"/>
            <a:endParaRPr lang="en-US" sz="1600" dirty="0">
              <a:solidFill>
                <a:schemeClr val="bg1"/>
              </a:solidFill>
              <a:latin typeface="Maven Pro" panose="020B0604020202020204" charset="0"/>
            </a:endParaRPr>
          </a:p>
        </p:txBody>
      </p:sp>
      <p:sp>
        <p:nvSpPr>
          <p:cNvPr id="5" name="Flowchart: Alternate Process 4"/>
          <p:cNvSpPr/>
          <p:nvPr/>
        </p:nvSpPr>
        <p:spPr>
          <a:xfrm>
            <a:off x="960504" y="1926177"/>
            <a:ext cx="7649248" cy="817023"/>
          </a:xfrm>
          <a:prstGeom prst="flowChartAlternateProcess">
            <a:avLst/>
          </a:prstGeom>
          <a:solidFill>
            <a:srgbClr val="00CFCC">
              <a:alpha val="30000"/>
            </a:srgbClr>
          </a:solidFill>
          <a:ln>
            <a:solidFill>
              <a:srgbClr val="00C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vi-VN" sz="1600" dirty="0">
                <a:latin typeface="Maven Pro" panose="020B0604020202020204" charset="0"/>
              </a:rPr>
              <a:t>Có N ga trên tuyến đường của một đoàn tàu. Tàu đi từ ga 0 đến ga N – 1. Giá vé cho tất cả cặp ga (i, j) được đưa ra khi j &gt; i. Tìm chi phí tối thiểu để đến đích</a:t>
            </a:r>
            <a:endParaRPr lang="en-US" sz="1600" dirty="0">
              <a:solidFill>
                <a:schemeClr val="bg1"/>
              </a:solidFill>
              <a:latin typeface="Maven Pro" panose="020B0604020202020204" charset="0"/>
            </a:endParaRPr>
          </a:p>
        </p:txBody>
      </p:sp>
      <p:sp>
        <p:nvSpPr>
          <p:cNvPr id="6" name="Title 1"/>
          <p:cNvSpPr txBox="1">
            <a:spLocks/>
          </p:cNvSpPr>
          <p:nvPr/>
        </p:nvSpPr>
        <p:spPr>
          <a:xfrm>
            <a:off x="889920" y="2722554"/>
            <a:ext cx="135122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000" b="1" dirty="0" err="1" smtClean="0">
                <a:solidFill>
                  <a:schemeClr val="accent6">
                    <a:lumMod val="20000"/>
                    <a:lumOff val="80000"/>
                  </a:schemeClr>
                </a:solidFill>
                <a:latin typeface="Maven Pro" panose="020B0604020202020204" charset="0"/>
              </a:rPr>
              <a:t>Ví</a:t>
            </a:r>
            <a:r>
              <a:rPr lang="en-US" sz="2000" b="1" dirty="0" smtClean="0">
                <a:solidFill>
                  <a:schemeClr val="accent6">
                    <a:lumMod val="20000"/>
                    <a:lumOff val="80000"/>
                  </a:schemeClr>
                </a:solidFill>
                <a:latin typeface="Maven Pro" panose="020B0604020202020204" charset="0"/>
              </a:rPr>
              <a:t> </a:t>
            </a:r>
            <a:r>
              <a:rPr lang="en-US" sz="2000" b="1" dirty="0" err="1" smtClean="0">
                <a:solidFill>
                  <a:schemeClr val="accent6">
                    <a:lumMod val="20000"/>
                    <a:lumOff val="80000"/>
                  </a:schemeClr>
                </a:solidFill>
                <a:latin typeface="Maven Pro" panose="020B0604020202020204" charset="0"/>
              </a:rPr>
              <a:t>dụ</a:t>
            </a:r>
            <a:endParaRPr lang="en-US" sz="2000" b="1" dirty="0">
              <a:solidFill>
                <a:schemeClr val="accent6">
                  <a:lumMod val="20000"/>
                  <a:lumOff val="80000"/>
                </a:schemeClr>
              </a:solidFill>
              <a:latin typeface="Maven Pro" panose="020B0604020202020204" charset="0"/>
            </a:endParaRPr>
          </a:p>
        </p:txBody>
      </p:sp>
    </p:spTree>
    <p:extLst>
      <p:ext uri="{BB962C8B-B14F-4D97-AF65-F5344CB8AC3E}">
        <p14:creationId xmlns:p14="http://schemas.microsoft.com/office/powerpoint/2010/main" val="125505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ircle(in)">
                                      <p:cBhvr>
                                        <p:cTn id="2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13970"/>
            <a:ext cx="9144000" cy="3632103"/>
          </a:xfrm>
          <a:prstGeom prst="rect">
            <a:avLst/>
          </a:prstGeom>
          <a:solidFill>
            <a:srgbClr val="FF9973">
              <a:alpha val="16000"/>
            </a:srgbClr>
          </a:solidFill>
          <a:ln>
            <a:solidFill>
              <a:srgbClr val="FF9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78038" y="482597"/>
            <a:ext cx="3638130" cy="577800"/>
          </a:xfrm>
        </p:spPr>
        <p:txBody>
          <a:bodyPr/>
          <a:lstStyle/>
          <a:p>
            <a:pPr algn="ctr"/>
            <a:r>
              <a:rPr lang="en-US" b="1" dirty="0" err="1" smtClean="0">
                <a:effectLst>
                  <a:glow rad="139700">
                    <a:schemeClr val="accent3">
                      <a:satMod val="175000"/>
                      <a:alpha val="40000"/>
                    </a:schemeClr>
                  </a:glow>
                </a:effectLst>
              </a:rPr>
              <a:t>Phân</a:t>
            </a:r>
            <a:r>
              <a:rPr lang="en-US" b="1" dirty="0" smtClean="0">
                <a:effectLst>
                  <a:glow rad="139700">
                    <a:schemeClr val="accent3">
                      <a:satMod val="175000"/>
                      <a:alpha val="40000"/>
                    </a:schemeClr>
                  </a:glow>
                </a:effectLst>
              </a:rPr>
              <a:t> </a:t>
            </a:r>
            <a:r>
              <a:rPr lang="en-US" b="1" dirty="0" err="1" smtClean="0">
                <a:effectLst>
                  <a:glow rad="139700">
                    <a:schemeClr val="accent3">
                      <a:satMod val="175000"/>
                      <a:alpha val="40000"/>
                    </a:schemeClr>
                  </a:glow>
                </a:effectLst>
              </a:rPr>
              <a:t>tích</a:t>
            </a:r>
            <a:r>
              <a:rPr lang="en-US" b="1" dirty="0" smtClean="0">
                <a:effectLst>
                  <a:glow rad="139700">
                    <a:schemeClr val="accent3">
                      <a:satMod val="175000"/>
                      <a:alpha val="40000"/>
                    </a:schemeClr>
                  </a:glow>
                </a:effectLst>
              </a:rPr>
              <a:t> </a:t>
            </a:r>
            <a:r>
              <a:rPr lang="en-US" b="1" dirty="0" err="1" smtClean="0">
                <a:effectLst>
                  <a:glow rad="139700">
                    <a:schemeClr val="accent3">
                      <a:satMod val="175000"/>
                      <a:alpha val="40000"/>
                    </a:schemeClr>
                  </a:glow>
                </a:effectLst>
              </a:rPr>
              <a:t>hướng</a:t>
            </a:r>
            <a:r>
              <a:rPr lang="en-US" b="1" dirty="0" smtClean="0">
                <a:effectLst>
                  <a:glow rad="139700">
                    <a:schemeClr val="accent3">
                      <a:satMod val="175000"/>
                      <a:alpha val="40000"/>
                    </a:schemeClr>
                  </a:glow>
                </a:effectLst>
              </a:rPr>
              <a:t> </a:t>
            </a:r>
            <a:r>
              <a:rPr lang="en-US" b="1" dirty="0" err="1" smtClean="0">
                <a:effectLst>
                  <a:glow rad="139700">
                    <a:schemeClr val="accent3">
                      <a:satMod val="175000"/>
                      <a:alpha val="40000"/>
                    </a:schemeClr>
                  </a:glow>
                </a:effectLst>
              </a:rPr>
              <a:t>làm</a:t>
            </a:r>
            <a:endParaRPr lang="en-US" b="1" dirty="0">
              <a:effectLst>
                <a:glow rad="139700">
                  <a:schemeClr val="accent3">
                    <a:satMod val="175000"/>
                    <a:alpha val="40000"/>
                  </a:schemeClr>
                </a:glow>
              </a:effectLst>
            </a:endParaRPr>
          </a:p>
        </p:txBody>
      </p:sp>
      <p:sp>
        <p:nvSpPr>
          <p:cNvPr id="4" name="TextBox 3"/>
          <p:cNvSpPr txBox="1"/>
          <p:nvPr/>
        </p:nvSpPr>
        <p:spPr>
          <a:xfrm>
            <a:off x="576302" y="1313970"/>
            <a:ext cx="8229600" cy="3785652"/>
          </a:xfrm>
          <a:prstGeom prst="rect">
            <a:avLst/>
          </a:prstGeom>
          <a:noFill/>
        </p:spPr>
        <p:txBody>
          <a:bodyPr wrap="square" rtlCol="0">
            <a:spAutoFit/>
          </a:bodyPr>
          <a:lstStyle/>
          <a:p>
            <a:pPr marL="285750" lvl="0" indent="-285750">
              <a:buClr>
                <a:schemeClr val="bg1"/>
              </a:buClr>
              <a:buFont typeface="Wingdings" panose="05000000000000000000" pitchFamily="2" charset="2"/>
              <a:buChar char="ü"/>
            </a:pPr>
            <a:r>
              <a:rPr lang="en-US" sz="1600" dirty="0" err="1" smtClean="0">
                <a:solidFill>
                  <a:schemeClr val="bg1"/>
                </a:solidFill>
                <a:latin typeface="Maven Pro" panose="020B0604020202020204" charset="0"/>
              </a:rPr>
              <a:t>Sử</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dụng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lập</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trình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động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để</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giải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quyết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vấn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đề</a:t>
            </a:r>
            <a:r>
              <a:rPr lang="en-US" sz="1600" dirty="0">
                <a:solidFill>
                  <a:schemeClr val="bg1"/>
                </a:solidFill>
                <a:latin typeface="Maven Pro" panose="020B0604020202020204" charset="0"/>
              </a:rPr>
              <a:t>.</a:t>
            </a:r>
          </a:p>
          <a:p>
            <a:pPr marL="285750" lvl="0"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Tạo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một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mảng</a:t>
            </a:r>
            <a:r>
              <a:rPr lang="en-US" sz="1600" dirty="0">
                <a:solidFill>
                  <a:schemeClr val="bg1"/>
                </a:solidFill>
                <a:latin typeface="Maven Pro" panose="020B0604020202020204" charset="0"/>
              </a:rPr>
              <a:t> 1 </a:t>
            </a:r>
            <a:r>
              <a:rPr lang="en-US" sz="1600" dirty="0" err="1">
                <a:solidFill>
                  <a:schemeClr val="bg1"/>
                </a:solidFill>
                <a:latin typeface="Maven Pro" panose="020B0604020202020204" charset="0"/>
              </a:rPr>
              <a:t>chiều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để</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lưu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kết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quả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tốt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nhất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khi</a:t>
            </a:r>
            <a:r>
              <a:rPr lang="en-US" sz="1600" dirty="0">
                <a:solidFill>
                  <a:schemeClr val="bg1"/>
                </a:solidFill>
                <a:latin typeface="Maven Pro" panose="020B0604020202020204" charset="0"/>
              </a:rPr>
              <a:t> qua </a:t>
            </a:r>
            <a:r>
              <a:rPr lang="en-US" sz="1600" dirty="0" err="1">
                <a:solidFill>
                  <a:schemeClr val="bg1"/>
                </a:solidFill>
                <a:latin typeface="Maven Pro" panose="020B0604020202020204" charset="0"/>
              </a:rPr>
              <a:t>từng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trạm</a:t>
            </a:r>
            <a:endParaRPr lang="en-US" sz="1600" dirty="0">
              <a:solidFill>
                <a:schemeClr val="bg1"/>
              </a:solidFill>
              <a:latin typeface="Maven Pro" panose="020B0604020202020204" charset="0"/>
            </a:endParaRPr>
          </a:p>
          <a:p>
            <a:pPr marL="285750" lvl="0"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Đầu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tiên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tìm</a:t>
            </a:r>
            <a:r>
              <a:rPr lang="en-US" sz="1600" dirty="0">
                <a:solidFill>
                  <a:schemeClr val="bg1"/>
                </a:solidFill>
                <a:latin typeface="Maven Pro" panose="020B0604020202020204" charset="0"/>
              </a:rPr>
              <a:t> chi </a:t>
            </a:r>
            <a:r>
              <a:rPr lang="en-US" sz="1600" dirty="0" err="1">
                <a:solidFill>
                  <a:schemeClr val="bg1"/>
                </a:solidFill>
                <a:latin typeface="Maven Pro" panose="020B0604020202020204" charset="0"/>
              </a:rPr>
              <a:t>tôt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nhất</a:t>
            </a:r>
            <a:r>
              <a:rPr lang="en-US" sz="1600" dirty="0">
                <a:solidFill>
                  <a:schemeClr val="bg1"/>
                </a:solidFill>
                <a:latin typeface="Maven Pro" panose="020B0604020202020204" charset="0"/>
              </a:rPr>
              <a:t> qua </a:t>
            </a:r>
            <a:r>
              <a:rPr lang="en-US" sz="1600" dirty="0" err="1">
                <a:solidFill>
                  <a:schemeClr val="bg1"/>
                </a:solidFill>
                <a:latin typeface="Maven Pro" panose="020B0604020202020204" charset="0"/>
              </a:rPr>
              <a:t>trạm</a:t>
            </a:r>
            <a:r>
              <a:rPr lang="en-US" sz="1600" dirty="0">
                <a:solidFill>
                  <a:schemeClr val="bg1"/>
                </a:solidFill>
                <a:latin typeface="Maven Pro" panose="020B0604020202020204" charset="0"/>
              </a:rPr>
              <a:t> 1, </a:t>
            </a:r>
            <a:r>
              <a:rPr lang="en-US" sz="1600" dirty="0" err="1">
                <a:solidFill>
                  <a:schemeClr val="bg1"/>
                </a:solidFill>
                <a:latin typeface="Maven Pro" panose="020B0604020202020204" charset="0"/>
              </a:rPr>
              <a:t>sau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đó</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trạm</a:t>
            </a:r>
            <a:r>
              <a:rPr lang="en-US" sz="1600" dirty="0">
                <a:solidFill>
                  <a:schemeClr val="bg1"/>
                </a:solidFill>
                <a:latin typeface="Maven Pro" panose="020B0604020202020204" charset="0"/>
              </a:rPr>
              <a:t> 2, ..., </a:t>
            </a:r>
            <a:r>
              <a:rPr lang="en-US" sz="1600" dirty="0" err="1">
                <a:solidFill>
                  <a:schemeClr val="bg1"/>
                </a:solidFill>
                <a:latin typeface="Maven Pro" panose="020B0604020202020204" charset="0"/>
              </a:rPr>
              <a:t>đến</a:t>
            </a:r>
            <a:r>
              <a:rPr lang="en-US" sz="1600" dirty="0">
                <a:solidFill>
                  <a:schemeClr val="bg1"/>
                </a:solidFill>
                <a:latin typeface="Maven Pro" panose="020B0604020202020204" charset="0"/>
              </a:rPr>
              <a:t> tram N – 1, </a:t>
            </a:r>
            <a:r>
              <a:rPr lang="en-US" sz="1600" dirty="0" err="1">
                <a:solidFill>
                  <a:schemeClr val="bg1"/>
                </a:solidFill>
                <a:latin typeface="Maven Pro" panose="020B0604020202020204" charset="0"/>
              </a:rPr>
              <a:t>lưu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trữ</a:t>
            </a:r>
            <a:r>
              <a:rPr lang="en-US" sz="1600" dirty="0">
                <a:solidFill>
                  <a:schemeClr val="bg1"/>
                </a:solidFill>
                <a:latin typeface="Maven Pro" panose="020B0604020202020204" charset="0"/>
              </a:rPr>
              <a:t> chi </a:t>
            </a:r>
            <a:r>
              <a:rPr lang="en-US" sz="1600" dirty="0" err="1">
                <a:solidFill>
                  <a:schemeClr val="bg1"/>
                </a:solidFill>
                <a:latin typeface="Maven Pro" panose="020B0604020202020204" charset="0"/>
              </a:rPr>
              <a:t>phí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vào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một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mảng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[0 ... N–1] </a:t>
            </a:r>
          </a:p>
          <a:p>
            <a:pPr marL="285750" lvl="0" indent="-285750">
              <a:buClr>
                <a:schemeClr val="bg1"/>
              </a:buClr>
              <a:buFont typeface="Wingdings" panose="05000000000000000000" pitchFamily="2" charset="2"/>
              <a:buChar char="ü"/>
            </a:pPr>
            <a:r>
              <a:rPr lang="en-US" sz="1600" dirty="0">
                <a:solidFill>
                  <a:schemeClr val="bg1"/>
                </a:solidFill>
                <a:latin typeface="Maven Pro" panose="020B0604020202020204" charset="0"/>
              </a:rPr>
              <a:t>Chi </a:t>
            </a:r>
            <a:r>
              <a:rPr lang="en-US" sz="1600" dirty="0" err="1">
                <a:solidFill>
                  <a:schemeClr val="bg1"/>
                </a:solidFill>
                <a:latin typeface="Maven Pro" panose="020B0604020202020204" charset="0"/>
              </a:rPr>
              <a:t>phí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thiểu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trạm</a:t>
            </a:r>
            <a:r>
              <a:rPr lang="en-US" sz="1600" dirty="0">
                <a:solidFill>
                  <a:schemeClr val="bg1"/>
                </a:solidFill>
                <a:latin typeface="Maven Pro" panose="020B0604020202020204" charset="0"/>
              </a:rPr>
              <a:t> 0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0, </a:t>
            </a: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[0] = 0.</a:t>
            </a:r>
          </a:p>
          <a:p>
            <a:pPr marL="285750" lvl="0" indent="-285750">
              <a:buClr>
                <a:schemeClr val="bg1"/>
              </a:buClr>
              <a:buFont typeface="Wingdings" panose="05000000000000000000" pitchFamily="2" charset="2"/>
              <a:buChar char="ü"/>
            </a:pPr>
            <a:r>
              <a:rPr lang="en-US" sz="1600" dirty="0">
                <a:solidFill>
                  <a:schemeClr val="bg1"/>
                </a:solidFill>
                <a:latin typeface="Maven Pro" panose="020B0604020202020204" charset="0"/>
              </a:rPr>
              <a:t>Chi </a:t>
            </a:r>
            <a:r>
              <a:rPr lang="en-US" sz="1600" dirty="0" err="1">
                <a:solidFill>
                  <a:schemeClr val="bg1"/>
                </a:solidFill>
                <a:latin typeface="Maven Pro" panose="020B0604020202020204" charset="0"/>
              </a:rPr>
              <a:t>phí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thiểu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trạm</a:t>
            </a:r>
            <a:r>
              <a:rPr lang="en-US" sz="1600" dirty="0">
                <a:solidFill>
                  <a:schemeClr val="bg1"/>
                </a:solidFill>
                <a:latin typeface="Maven Pro" panose="020B0604020202020204" charset="0"/>
              </a:rPr>
              <a:t> 1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cost[0][1], </a:t>
            </a: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[1] = cost[0][1].</a:t>
            </a:r>
          </a:p>
          <a:p>
            <a:pPr marL="285750" lvl="0" indent="-285750">
              <a:buClr>
                <a:schemeClr val="bg1"/>
              </a:buClr>
              <a:buFont typeface="Wingdings" panose="05000000000000000000" pitchFamily="2" charset="2"/>
              <a:buChar char="ü"/>
            </a:pPr>
            <a:r>
              <a:rPr lang="en-US" sz="1600" dirty="0">
                <a:solidFill>
                  <a:schemeClr val="bg1"/>
                </a:solidFill>
                <a:latin typeface="Maven Pro" panose="020B0604020202020204" charset="0"/>
              </a:rPr>
              <a:t>Chi </a:t>
            </a:r>
            <a:r>
              <a:rPr lang="en-US" sz="1600" dirty="0" err="1">
                <a:solidFill>
                  <a:schemeClr val="bg1"/>
                </a:solidFill>
                <a:latin typeface="Maven Pro" panose="020B0604020202020204" charset="0"/>
              </a:rPr>
              <a:t>phí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thiểu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trạm</a:t>
            </a:r>
            <a:r>
              <a:rPr lang="en-US" sz="1600" dirty="0">
                <a:solidFill>
                  <a:schemeClr val="bg1"/>
                </a:solidFill>
                <a:latin typeface="Maven Pro" panose="020B0604020202020204" charset="0"/>
              </a:rPr>
              <a:t> 2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minimum </a:t>
            </a:r>
            <a:r>
              <a:rPr lang="en-US" sz="1600" dirty="0" err="1">
                <a:solidFill>
                  <a:schemeClr val="bg1"/>
                </a:solidFill>
                <a:latin typeface="Maven Pro" panose="020B0604020202020204" charset="0"/>
              </a:rPr>
              <a:t>của</a:t>
            </a:r>
            <a:r>
              <a:rPr lang="en-US" sz="1600" dirty="0">
                <a:solidFill>
                  <a:schemeClr val="bg1"/>
                </a:solidFill>
                <a:latin typeface="Maven Pro" panose="020B0604020202020204" charset="0"/>
              </a:rPr>
              <a:t>:</a:t>
            </a:r>
          </a:p>
          <a:p>
            <a:pPr marL="285750" lvl="1"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[0] + cost[0][2]</a:t>
            </a:r>
          </a:p>
          <a:p>
            <a:pPr marL="285750" lvl="1"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[1] + cost[1][2]</a:t>
            </a:r>
          </a:p>
          <a:p>
            <a:pPr marL="285750" lvl="0" indent="-285750">
              <a:buClr>
                <a:schemeClr val="bg1"/>
              </a:buClr>
              <a:buFont typeface="Wingdings" panose="05000000000000000000" pitchFamily="2" charset="2"/>
              <a:buChar char="ü"/>
            </a:pPr>
            <a:r>
              <a:rPr lang="en-US" sz="1600" dirty="0">
                <a:solidFill>
                  <a:schemeClr val="bg1"/>
                </a:solidFill>
                <a:latin typeface="Maven Pro" panose="020B0604020202020204" charset="0"/>
              </a:rPr>
              <a:t>Chi </a:t>
            </a:r>
            <a:r>
              <a:rPr lang="en-US" sz="1600" dirty="0" err="1">
                <a:solidFill>
                  <a:schemeClr val="bg1"/>
                </a:solidFill>
                <a:latin typeface="Maven Pro" panose="020B0604020202020204" charset="0"/>
              </a:rPr>
              <a:t>phí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thiểu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trạm</a:t>
            </a:r>
            <a:r>
              <a:rPr lang="en-US" sz="1600" dirty="0">
                <a:solidFill>
                  <a:schemeClr val="bg1"/>
                </a:solidFill>
                <a:latin typeface="Maven Pro" panose="020B0604020202020204" charset="0"/>
              </a:rPr>
              <a:t> 3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minimum </a:t>
            </a:r>
            <a:r>
              <a:rPr lang="en-US" sz="1600" dirty="0" err="1">
                <a:solidFill>
                  <a:schemeClr val="bg1"/>
                </a:solidFill>
                <a:latin typeface="Maven Pro" panose="020B0604020202020204" charset="0"/>
              </a:rPr>
              <a:t>của</a:t>
            </a:r>
            <a:r>
              <a:rPr lang="en-US" sz="1600" dirty="0">
                <a:solidFill>
                  <a:schemeClr val="bg1"/>
                </a:solidFill>
                <a:latin typeface="Maven Pro" panose="020B0604020202020204" charset="0"/>
              </a:rPr>
              <a:t>:</a:t>
            </a:r>
          </a:p>
          <a:p>
            <a:pPr marL="285750" lvl="1"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[0] + cost[0][3]</a:t>
            </a:r>
          </a:p>
          <a:p>
            <a:pPr marL="285750" lvl="1"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[1] + cost[1][3]</a:t>
            </a:r>
          </a:p>
          <a:p>
            <a:pPr marL="285750" lvl="1"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[2] + cost[2][3]</a:t>
            </a:r>
          </a:p>
          <a:p>
            <a:pPr marL="285750" lvl="0"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Tính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đến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trạm</a:t>
            </a:r>
            <a:r>
              <a:rPr lang="en-US" sz="1600" dirty="0">
                <a:solidFill>
                  <a:schemeClr val="bg1"/>
                </a:solidFill>
                <a:latin typeface="Maven Pro" panose="020B0604020202020204" charset="0"/>
              </a:rPr>
              <a:t> N-1.</a:t>
            </a:r>
          </a:p>
          <a:p>
            <a:pPr indent="285750" algn="just">
              <a:spcAft>
                <a:spcPts val="600"/>
              </a:spcAft>
              <a:buClr>
                <a:schemeClr val="bg1"/>
              </a:buClr>
              <a:buFont typeface="Wingdings" panose="05000000000000000000" pitchFamily="2" charset="2"/>
              <a:buChar char="ü"/>
            </a:pPr>
            <a:endParaRPr lang="en-US" sz="1600" dirty="0">
              <a:solidFill>
                <a:schemeClr val="bg1"/>
              </a:solidFill>
              <a:latin typeface="Maven Pro" panose="020B0604020202020204" charset="0"/>
            </a:endParaRPr>
          </a:p>
        </p:txBody>
      </p:sp>
    </p:spTree>
    <p:extLst>
      <p:ext uri="{BB962C8B-B14F-4D97-AF65-F5344CB8AC3E}">
        <p14:creationId xmlns:p14="http://schemas.microsoft.com/office/powerpoint/2010/main" val="15523965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011" y="1602023"/>
            <a:ext cx="8006762" cy="792600"/>
          </a:xfrm>
        </p:spPr>
        <p:txBody>
          <a:bodyPr/>
          <a:lstStyle/>
          <a:p>
            <a:pPr lvl="0" algn="l">
              <a:buFont typeface="Wingdings" panose="05000000000000000000" pitchFamily="2" charset="2"/>
              <a:buChar char="ü"/>
            </a:pPr>
            <a:r>
              <a:rPr lang="en-US" sz="1600" dirty="0" err="1"/>
              <a:t>Tạo</a:t>
            </a:r>
            <a:r>
              <a:rPr lang="en-US" sz="1600" dirty="0"/>
              <a:t> </a:t>
            </a:r>
            <a:r>
              <a:rPr lang="en-US" sz="1600" dirty="0" err="1"/>
              <a:t>hàm</a:t>
            </a:r>
            <a:r>
              <a:rPr lang="en-US" sz="1600" dirty="0"/>
              <a:t> </a:t>
            </a:r>
            <a:r>
              <a:rPr lang="en-US" sz="1600" dirty="0" err="1"/>
              <a:t>để</a:t>
            </a:r>
            <a:r>
              <a:rPr lang="en-US" sz="1600" dirty="0"/>
              <a:t> </a:t>
            </a:r>
            <a:r>
              <a:rPr lang="en-US" sz="1600" dirty="0" err="1"/>
              <a:t>tính</a:t>
            </a:r>
            <a:r>
              <a:rPr lang="en-US" sz="1600" dirty="0"/>
              <a:t> chi </a:t>
            </a:r>
            <a:r>
              <a:rPr lang="en-US" sz="1600" dirty="0" err="1"/>
              <a:t>phí</a:t>
            </a:r>
            <a:r>
              <a:rPr lang="en-US" sz="1600" dirty="0"/>
              <a:t> </a:t>
            </a:r>
            <a:r>
              <a:rPr lang="en-US" sz="1600" dirty="0" err="1"/>
              <a:t>nhỏ</a:t>
            </a:r>
            <a:r>
              <a:rPr lang="en-US" sz="1600" dirty="0"/>
              <a:t> </a:t>
            </a:r>
            <a:r>
              <a:rPr lang="en-US" sz="1600" dirty="0" err="1"/>
              <a:t>nhất</a:t>
            </a:r>
            <a:r>
              <a:rPr lang="en-US" sz="1600" dirty="0"/>
              <a:t> </a:t>
            </a:r>
            <a:r>
              <a:rPr lang="en-US" sz="1600" dirty="0" err="1"/>
              <a:t>là</a:t>
            </a:r>
            <a:r>
              <a:rPr lang="en-US" sz="1600" dirty="0"/>
              <a:t> </a:t>
            </a:r>
            <a:r>
              <a:rPr lang="en-US" sz="1600" dirty="0" err="1"/>
              <a:t>mincost</a:t>
            </a:r>
            <a:r>
              <a:rPr lang="en-US" sz="1600" dirty="0"/>
              <a:t> </a:t>
            </a:r>
            <a:r>
              <a:rPr lang="en-US" sz="1600" dirty="0" err="1"/>
              <a:t>trả</a:t>
            </a:r>
            <a:r>
              <a:rPr lang="en-US" sz="1600" dirty="0"/>
              <a:t> </a:t>
            </a:r>
            <a:r>
              <a:rPr lang="en-US" sz="1600" dirty="0" err="1"/>
              <a:t>về</a:t>
            </a:r>
            <a:r>
              <a:rPr lang="en-US" sz="1600" dirty="0"/>
              <a:t> </a:t>
            </a:r>
            <a:r>
              <a:rPr lang="en-US" sz="1600" dirty="0" err="1"/>
              <a:t>một</a:t>
            </a:r>
            <a:r>
              <a:rPr lang="en-US" sz="1600" dirty="0"/>
              <a:t> </a:t>
            </a:r>
            <a:r>
              <a:rPr lang="en-US" sz="1600" dirty="0" err="1"/>
              <a:t>số</a:t>
            </a:r>
            <a:r>
              <a:rPr lang="en-US" sz="1600" dirty="0"/>
              <a:t> </a:t>
            </a:r>
            <a:r>
              <a:rPr lang="en-US" sz="1600" dirty="0" err="1"/>
              <a:t>nguyên</a:t>
            </a:r>
            <a:endParaRPr lang="en-US" sz="1600" dirty="0"/>
          </a:p>
          <a:p>
            <a:pPr lvl="0" algn="l">
              <a:buFont typeface="Wingdings" panose="05000000000000000000" pitchFamily="2" charset="2"/>
              <a:buChar char="ü"/>
            </a:pPr>
            <a:r>
              <a:rPr lang="en-US" sz="1600" dirty="0" err="1"/>
              <a:t>Trong</a:t>
            </a:r>
            <a:r>
              <a:rPr lang="en-US" sz="1600" dirty="0"/>
              <a:t> </a:t>
            </a:r>
            <a:r>
              <a:rPr lang="en-US" sz="1600" dirty="0" err="1"/>
              <a:t>hàm</a:t>
            </a:r>
            <a:r>
              <a:rPr lang="en-US" sz="1600" dirty="0"/>
              <a:t> </a:t>
            </a:r>
            <a:r>
              <a:rPr lang="en-US" sz="1600" dirty="0" err="1"/>
              <a:t>mincost</a:t>
            </a:r>
            <a:r>
              <a:rPr lang="en-US" sz="1600" dirty="0"/>
              <a:t> </a:t>
            </a:r>
            <a:r>
              <a:rPr lang="en-US" sz="1600" dirty="0" err="1"/>
              <a:t>tạo</a:t>
            </a:r>
            <a:r>
              <a:rPr lang="en-US" sz="1600" dirty="0"/>
              <a:t> </a:t>
            </a:r>
            <a:r>
              <a:rPr lang="en-US" sz="1600" dirty="0" err="1"/>
              <a:t>một</a:t>
            </a:r>
            <a:r>
              <a:rPr lang="en-US" sz="1600" dirty="0"/>
              <a:t> </a:t>
            </a:r>
            <a:r>
              <a:rPr lang="en-US" sz="1600" dirty="0" err="1"/>
              <a:t>mảng</a:t>
            </a:r>
            <a:r>
              <a:rPr lang="en-US" sz="1600" dirty="0"/>
              <a:t> 1 </a:t>
            </a:r>
            <a:r>
              <a:rPr lang="en-US" sz="1600" dirty="0" err="1"/>
              <a:t>chiều</a:t>
            </a:r>
            <a:r>
              <a:rPr lang="en-US" sz="1600" dirty="0"/>
              <a:t> </a:t>
            </a:r>
            <a:r>
              <a:rPr lang="en-US" sz="1600" dirty="0" err="1"/>
              <a:t>là</a:t>
            </a:r>
            <a:r>
              <a:rPr lang="en-US" sz="1600" dirty="0"/>
              <a:t> </a:t>
            </a:r>
            <a:r>
              <a:rPr lang="en-US" sz="1600" dirty="0" err="1"/>
              <a:t>dist</a:t>
            </a:r>
            <a:r>
              <a:rPr lang="en-US" sz="1600" dirty="0"/>
              <a:t> </a:t>
            </a:r>
            <a:r>
              <a:rPr lang="en-US" sz="1600" dirty="0" err="1"/>
              <a:t>có</a:t>
            </a:r>
            <a:r>
              <a:rPr lang="en-US" sz="1600" dirty="0"/>
              <a:t> </a:t>
            </a:r>
            <a:r>
              <a:rPr lang="en-US" sz="1600" dirty="0" err="1"/>
              <a:t>độ</a:t>
            </a:r>
            <a:r>
              <a:rPr lang="en-US" sz="1600" dirty="0"/>
              <a:t> </a:t>
            </a:r>
            <a:r>
              <a:rPr lang="en-US" sz="1600" dirty="0" err="1"/>
              <a:t>dài</a:t>
            </a:r>
            <a:r>
              <a:rPr lang="en-US" sz="1600" dirty="0"/>
              <a:t> N </a:t>
            </a:r>
            <a:r>
              <a:rPr lang="en-US" sz="1600" dirty="0" err="1"/>
              <a:t>và</a:t>
            </a:r>
            <a:r>
              <a:rPr lang="en-US" sz="1600" dirty="0"/>
              <a:t> </a:t>
            </a:r>
            <a:r>
              <a:rPr lang="en-US" sz="1600" dirty="0" err="1"/>
              <a:t>cho</a:t>
            </a:r>
            <a:r>
              <a:rPr lang="en-US" sz="1600" dirty="0"/>
              <a:t> </a:t>
            </a:r>
            <a:r>
              <a:rPr lang="en-US" sz="1600" dirty="0" err="1"/>
              <a:t>nó</a:t>
            </a:r>
            <a:r>
              <a:rPr lang="en-US" sz="1600" dirty="0"/>
              <a:t> </a:t>
            </a:r>
            <a:r>
              <a:rPr lang="en-US" sz="1600" dirty="0" err="1"/>
              <a:t>giá</a:t>
            </a:r>
            <a:r>
              <a:rPr lang="en-US" sz="1600" dirty="0"/>
              <a:t> </a:t>
            </a:r>
            <a:r>
              <a:rPr lang="en-US" sz="1600" dirty="0" err="1"/>
              <a:t>trị</a:t>
            </a:r>
            <a:r>
              <a:rPr lang="en-US" sz="1600" dirty="0"/>
              <a:t> ban </a:t>
            </a:r>
            <a:r>
              <a:rPr lang="en-US" sz="1600" dirty="0" err="1"/>
              <a:t>đầu</a:t>
            </a:r>
            <a:r>
              <a:rPr lang="en-US" sz="1600" dirty="0"/>
              <a:t> </a:t>
            </a:r>
            <a:r>
              <a:rPr lang="en-US" sz="1600" dirty="0" err="1"/>
              <a:t>mỗi</a:t>
            </a:r>
            <a:r>
              <a:rPr lang="en-US" sz="1600" dirty="0"/>
              <a:t> </a:t>
            </a:r>
            <a:r>
              <a:rPr lang="en-US" sz="1600" dirty="0" err="1"/>
              <a:t>phần</a:t>
            </a:r>
            <a:r>
              <a:rPr lang="en-US" sz="1600" dirty="0"/>
              <a:t> </a:t>
            </a:r>
            <a:r>
              <a:rPr lang="en-US" sz="1600" dirty="0" err="1"/>
              <a:t>tử</a:t>
            </a:r>
            <a:r>
              <a:rPr lang="en-US" sz="1600" dirty="0"/>
              <a:t> </a:t>
            </a:r>
            <a:r>
              <a:rPr lang="en-US" sz="1600" dirty="0" err="1"/>
              <a:t>là</a:t>
            </a:r>
            <a:r>
              <a:rPr lang="en-US" sz="1600" dirty="0"/>
              <a:t> </a:t>
            </a:r>
            <a:r>
              <a:rPr lang="en-US" sz="1600" dirty="0" err="1"/>
              <a:t>một</a:t>
            </a:r>
            <a:r>
              <a:rPr lang="en-US" sz="1600" dirty="0"/>
              <a:t> </a:t>
            </a:r>
            <a:r>
              <a:rPr lang="en-US" sz="1600" dirty="0" err="1"/>
              <a:t>số</a:t>
            </a:r>
            <a:r>
              <a:rPr lang="en-US" sz="1600" dirty="0"/>
              <a:t> </a:t>
            </a:r>
            <a:r>
              <a:rPr lang="en-US" sz="1600" dirty="0" err="1"/>
              <a:t>vô</a:t>
            </a:r>
            <a:r>
              <a:rPr lang="en-US" sz="1600" dirty="0"/>
              <a:t> </a:t>
            </a:r>
            <a:r>
              <a:rPr lang="en-US" sz="1600" dirty="0" err="1"/>
              <a:t>cùng</a:t>
            </a:r>
            <a:r>
              <a:rPr lang="en-US" sz="1600" dirty="0"/>
              <a:t> </a:t>
            </a:r>
            <a:r>
              <a:rPr lang="en-US" sz="1600" dirty="0" err="1"/>
              <a:t>lớn</a:t>
            </a:r>
            <a:r>
              <a:rPr lang="en-US" sz="1600" dirty="0"/>
              <a:t> </a:t>
            </a:r>
            <a:r>
              <a:rPr lang="en-US" sz="1600" dirty="0" err="1"/>
              <a:t>trong</a:t>
            </a:r>
            <a:r>
              <a:rPr lang="en-US" sz="1600" dirty="0"/>
              <a:t> </a:t>
            </a:r>
            <a:r>
              <a:rPr lang="en-US" sz="1600" dirty="0" err="1"/>
              <a:t>đó</a:t>
            </a:r>
            <a:r>
              <a:rPr lang="en-US" sz="1600" dirty="0"/>
              <a:t> </a:t>
            </a:r>
            <a:r>
              <a:rPr lang="en-US" sz="1600" dirty="0" err="1"/>
              <a:t>phần</a:t>
            </a:r>
            <a:r>
              <a:rPr lang="en-US" sz="1600" dirty="0"/>
              <a:t> </a:t>
            </a:r>
            <a:r>
              <a:rPr lang="en-US" sz="1600" dirty="0" err="1"/>
              <a:t>tử</a:t>
            </a:r>
            <a:r>
              <a:rPr lang="en-US" sz="1600" dirty="0"/>
              <a:t> </a:t>
            </a:r>
            <a:r>
              <a:rPr lang="en-US" sz="1600" dirty="0" err="1"/>
              <a:t>dist</a:t>
            </a:r>
            <a:r>
              <a:rPr lang="en-US" sz="1600" dirty="0"/>
              <a:t>[0] = 0.</a:t>
            </a:r>
          </a:p>
          <a:p>
            <a:pPr lvl="0" algn="l">
              <a:buFont typeface="Wingdings" panose="05000000000000000000" pitchFamily="2" charset="2"/>
              <a:buChar char="ü"/>
            </a:pPr>
            <a:r>
              <a:rPr lang="en-US" sz="1600" dirty="0" err="1"/>
              <a:t>Duyệt</a:t>
            </a:r>
            <a:r>
              <a:rPr lang="en-US" sz="1600" dirty="0"/>
              <a:t> qua </a:t>
            </a:r>
            <a:r>
              <a:rPr lang="en-US" sz="1600" dirty="0" err="1"/>
              <a:t>mọi</a:t>
            </a:r>
            <a:r>
              <a:rPr lang="en-US" sz="1600" dirty="0"/>
              <a:t> </a:t>
            </a:r>
            <a:r>
              <a:rPr lang="en-US" sz="1600" dirty="0" err="1"/>
              <a:t>trạm</a:t>
            </a:r>
            <a:r>
              <a:rPr lang="en-US" sz="1600" dirty="0"/>
              <a:t> </a:t>
            </a:r>
            <a:r>
              <a:rPr lang="en-US" sz="1600" dirty="0" err="1"/>
              <a:t>để</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việc</a:t>
            </a:r>
            <a:r>
              <a:rPr lang="en-US" sz="1600" dirty="0"/>
              <a:t> </a:t>
            </a:r>
            <a:r>
              <a:rPr lang="en-US" sz="1600" dirty="0" err="1"/>
              <a:t>sử</a:t>
            </a:r>
            <a:r>
              <a:rPr lang="en-US" sz="1600" dirty="0"/>
              <a:t> </a:t>
            </a:r>
            <a:r>
              <a:rPr lang="en-US" sz="1600" dirty="0" err="1"/>
              <a:t>dụng</a:t>
            </a:r>
            <a:r>
              <a:rPr lang="en-US" sz="1600" dirty="0"/>
              <a:t> </a:t>
            </a:r>
            <a:r>
              <a:rPr lang="en-US" sz="1600" dirty="0" err="1"/>
              <a:t>nó</a:t>
            </a:r>
            <a:r>
              <a:rPr lang="en-US" sz="1600" dirty="0"/>
              <a:t> </a:t>
            </a:r>
            <a:r>
              <a:rPr lang="en-US" sz="1600" dirty="0" err="1"/>
              <a:t>làm</a:t>
            </a:r>
            <a:r>
              <a:rPr lang="en-US" sz="1600" dirty="0"/>
              <a:t> </a:t>
            </a:r>
            <a:r>
              <a:rPr lang="en-US" sz="1600" dirty="0" err="1"/>
              <a:t>trạm</a:t>
            </a:r>
            <a:r>
              <a:rPr lang="en-US" sz="1600" dirty="0"/>
              <a:t> </a:t>
            </a:r>
            <a:r>
              <a:rPr lang="en-US" sz="1600" dirty="0" err="1"/>
              <a:t>trung</a:t>
            </a:r>
            <a:r>
              <a:rPr lang="en-US" sz="1600" dirty="0"/>
              <a:t> </a:t>
            </a:r>
            <a:r>
              <a:rPr lang="en-US" sz="1600" dirty="0" err="1"/>
              <a:t>gian</a:t>
            </a:r>
            <a:r>
              <a:rPr lang="en-US" sz="1600" dirty="0"/>
              <a:t> </a:t>
            </a:r>
            <a:r>
              <a:rPr lang="en-US" sz="1600" dirty="0" err="1"/>
              <a:t>có</a:t>
            </a:r>
            <a:r>
              <a:rPr lang="en-US" sz="1600" dirty="0"/>
              <a:t> </a:t>
            </a:r>
            <a:r>
              <a:rPr lang="en-US" sz="1600" dirty="0" err="1"/>
              <a:t>cho</a:t>
            </a:r>
            <a:r>
              <a:rPr lang="en-US" sz="1600" dirty="0"/>
              <a:t> chi </a:t>
            </a:r>
            <a:r>
              <a:rPr lang="en-US" sz="1600" dirty="0" err="1"/>
              <a:t>phí</a:t>
            </a:r>
            <a:r>
              <a:rPr lang="en-US" sz="1600" dirty="0"/>
              <a:t> </a:t>
            </a:r>
            <a:r>
              <a:rPr lang="en-US" sz="1600" dirty="0" err="1"/>
              <a:t>có</a:t>
            </a:r>
            <a:r>
              <a:rPr lang="en-US" sz="1600" dirty="0"/>
              <a:t> </a:t>
            </a:r>
            <a:r>
              <a:rPr lang="en-US" sz="1600" dirty="0" err="1"/>
              <a:t>tốt</a:t>
            </a:r>
            <a:r>
              <a:rPr lang="en-US" sz="1600" dirty="0"/>
              <a:t> </a:t>
            </a:r>
            <a:r>
              <a:rPr lang="en-US" sz="1600" dirty="0" err="1"/>
              <a:t>hơn</a:t>
            </a:r>
            <a:r>
              <a:rPr lang="en-US" sz="1600" dirty="0"/>
              <a:t> </a:t>
            </a:r>
            <a:r>
              <a:rPr lang="en-US" sz="1600" dirty="0" err="1"/>
              <a:t>không</a:t>
            </a:r>
            <a:r>
              <a:rPr lang="en-US" sz="1600" dirty="0"/>
              <a:t> </a:t>
            </a:r>
            <a:r>
              <a:rPr lang="en-US" sz="1600" dirty="0" err="1"/>
              <a:t>bằng</a:t>
            </a:r>
            <a:r>
              <a:rPr lang="en-US" sz="1600" dirty="0"/>
              <a:t> </a:t>
            </a:r>
            <a:r>
              <a:rPr lang="en-US" sz="1600" dirty="0" err="1"/>
              <a:t>cách</a:t>
            </a:r>
            <a:r>
              <a:rPr lang="en-US" sz="1600" dirty="0"/>
              <a:t> </a:t>
            </a:r>
            <a:r>
              <a:rPr lang="en-US" sz="1600" dirty="0" err="1"/>
              <a:t>duyệt</a:t>
            </a:r>
            <a:r>
              <a:rPr lang="en-US" sz="1600" dirty="0"/>
              <a:t> 2 </a:t>
            </a:r>
            <a:r>
              <a:rPr lang="en-US" sz="1600" dirty="0" err="1"/>
              <a:t>lần</a:t>
            </a:r>
            <a:r>
              <a:rPr lang="en-US" sz="1600" dirty="0"/>
              <a:t> qua </a:t>
            </a:r>
            <a:r>
              <a:rPr lang="en-US" sz="1600" dirty="0" err="1"/>
              <a:t>từng</a:t>
            </a:r>
            <a:r>
              <a:rPr lang="en-US" sz="1600" dirty="0"/>
              <a:t> </a:t>
            </a:r>
            <a:r>
              <a:rPr lang="en-US" sz="1600" dirty="0" err="1"/>
              <a:t>trạm</a:t>
            </a:r>
            <a:endParaRPr lang="en-US" sz="1600" dirty="0"/>
          </a:p>
          <a:p>
            <a:pPr marL="882650" lvl="1" indent="-285750" algn="l">
              <a:buFont typeface="Wingdings" panose="05000000000000000000" pitchFamily="2" charset="2"/>
              <a:buChar char="§"/>
            </a:pPr>
            <a:r>
              <a:rPr lang="en-US" sz="1600" dirty="0" err="1"/>
              <a:t>Nếu</a:t>
            </a:r>
            <a:r>
              <a:rPr lang="en-US" sz="1600" dirty="0"/>
              <a:t> </a:t>
            </a:r>
            <a:r>
              <a:rPr lang="en-US" sz="1600" dirty="0" err="1"/>
              <a:t>tìm</a:t>
            </a:r>
            <a:r>
              <a:rPr lang="en-US" sz="1600" dirty="0"/>
              <a:t> </a:t>
            </a:r>
            <a:r>
              <a:rPr lang="en-US" sz="1600" dirty="0" err="1"/>
              <a:t>được</a:t>
            </a:r>
            <a:r>
              <a:rPr lang="en-US" sz="1600" dirty="0"/>
              <a:t> chi </a:t>
            </a:r>
            <a:r>
              <a:rPr lang="en-US" sz="1600" dirty="0" err="1"/>
              <a:t>phí</a:t>
            </a:r>
            <a:r>
              <a:rPr lang="en-US" sz="1600" dirty="0"/>
              <a:t> </a:t>
            </a:r>
            <a:r>
              <a:rPr lang="en-US" sz="1600" dirty="0" err="1"/>
              <a:t>cho</a:t>
            </a:r>
            <a:r>
              <a:rPr lang="en-US" sz="1600" dirty="0"/>
              <a:t> </a:t>
            </a:r>
            <a:r>
              <a:rPr lang="en-US" sz="1600" dirty="0" err="1"/>
              <a:t>trạm</a:t>
            </a:r>
            <a:r>
              <a:rPr lang="en-US" sz="1600" dirty="0"/>
              <a:t> j </a:t>
            </a:r>
            <a:r>
              <a:rPr lang="en-US" sz="1600" dirty="0" err="1"/>
              <a:t>nhỏ</a:t>
            </a:r>
            <a:r>
              <a:rPr lang="en-US" sz="1600" dirty="0"/>
              <a:t> </a:t>
            </a:r>
            <a:r>
              <a:rPr lang="en-US" sz="1600" dirty="0" err="1"/>
              <a:t>hơn</a:t>
            </a:r>
            <a:r>
              <a:rPr lang="en-US" sz="1600" dirty="0"/>
              <a:t> </a:t>
            </a:r>
            <a:r>
              <a:rPr lang="en-US" sz="1600" dirty="0" err="1"/>
              <a:t>dist</a:t>
            </a:r>
            <a:r>
              <a:rPr lang="en-US" sz="1600" dirty="0"/>
              <a:t>[j] </a:t>
            </a:r>
            <a:r>
              <a:rPr lang="en-US" sz="1600" dirty="0" err="1"/>
              <a:t>thì</a:t>
            </a:r>
            <a:r>
              <a:rPr lang="en-US" sz="1600" dirty="0"/>
              <a:t> </a:t>
            </a:r>
            <a:r>
              <a:rPr lang="en-US" sz="1600" dirty="0" err="1"/>
              <a:t>gán</a:t>
            </a:r>
            <a:r>
              <a:rPr lang="en-US" sz="1600" dirty="0"/>
              <a:t> </a:t>
            </a:r>
            <a:r>
              <a:rPr lang="en-US" sz="1600" dirty="0" err="1"/>
              <a:t>giá</a:t>
            </a:r>
            <a:r>
              <a:rPr lang="en-US" sz="1600" dirty="0"/>
              <a:t> </a:t>
            </a:r>
            <a:r>
              <a:rPr lang="en-US" sz="1600" dirty="0" err="1"/>
              <a:t>trị</a:t>
            </a:r>
            <a:r>
              <a:rPr lang="en-US" sz="1600" dirty="0"/>
              <a:t> </a:t>
            </a:r>
            <a:r>
              <a:rPr lang="en-US" sz="1600" dirty="0" err="1"/>
              <a:t>đó</a:t>
            </a:r>
            <a:r>
              <a:rPr lang="en-US" sz="1600" dirty="0"/>
              <a:t> </a:t>
            </a:r>
            <a:r>
              <a:rPr lang="en-US" sz="1600" dirty="0" err="1"/>
              <a:t>cho</a:t>
            </a:r>
            <a:r>
              <a:rPr lang="en-US" sz="1600" dirty="0"/>
              <a:t> </a:t>
            </a:r>
            <a:r>
              <a:rPr lang="en-US" sz="1600" dirty="0" err="1"/>
              <a:t>dist</a:t>
            </a:r>
            <a:r>
              <a:rPr lang="en-US" sz="1600" dirty="0"/>
              <a:t>[j].</a:t>
            </a:r>
          </a:p>
          <a:p>
            <a:pPr marL="882650" lvl="1" indent="-285750" algn="l">
              <a:buFont typeface="Wingdings" panose="05000000000000000000" pitchFamily="2" charset="2"/>
              <a:buChar char="§"/>
            </a:pPr>
            <a:r>
              <a:rPr lang="en-US" sz="1600" dirty="0" smtClean="0"/>
              <a:t>	</a:t>
            </a:r>
            <a:r>
              <a:rPr lang="en-US" sz="1600" dirty="0" err="1" smtClean="0"/>
              <a:t>Ngược</a:t>
            </a:r>
            <a:r>
              <a:rPr lang="en-US" sz="1600" dirty="0" smtClean="0"/>
              <a:t> </a:t>
            </a:r>
            <a:r>
              <a:rPr lang="en-US" sz="1600" dirty="0" err="1"/>
              <a:t>lại</a:t>
            </a:r>
            <a:r>
              <a:rPr lang="en-US" sz="1600" dirty="0"/>
              <a:t>, </a:t>
            </a:r>
            <a:r>
              <a:rPr lang="en-US" sz="1600" dirty="0" err="1"/>
              <a:t>duyệt</a:t>
            </a:r>
            <a:r>
              <a:rPr lang="en-US" sz="1600" dirty="0"/>
              <a:t> </a:t>
            </a:r>
            <a:r>
              <a:rPr lang="en-US" sz="1600" dirty="0" err="1"/>
              <a:t>trạm</a:t>
            </a:r>
            <a:r>
              <a:rPr lang="en-US" sz="1600" dirty="0"/>
              <a:t> </a:t>
            </a:r>
            <a:r>
              <a:rPr lang="en-US" sz="1600" dirty="0" err="1"/>
              <a:t>kế</a:t>
            </a:r>
            <a:r>
              <a:rPr lang="en-US" sz="1600" dirty="0"/>
              <a:t> </a:t>
            </a:r>
            <a:r>
              <a:rPr lang="en-US" sz="1600" dirty="0" err="1"/>
              <a:t>tiếp</a:t>
            </a:r>
            <a:endParaRPr lang="en-US" sz="1600" dirty="0"/>
          </a:p>
          <a:p>
            <a:pPr lvl="0" algn="l">
              <a:buFont typeface="Wingdings" panose="05000000000000000000" pitchFamily="2" charset="2"/>
              <a:buChar char="ü"/>
            </a:pPr>
            <a:r>
              <a:rPr lang="en-US" sz="1600" dirty="0"/>
              <a:t>Chi </a:t>
            </a:r>
            <a:r>
              <a:rPr lang="en-US" sz="1600" dirty="0" err="1"/>
              <a:t>phí</a:t>
            </a:r>
            <a:r>
              <a:rPr lang="en-US" sz="1600" dirty="0"/>
              <a:t> </a:t>
            </a:r>
            <a:r>
              <a:rPr lang="en-US" sz="1600" dirty="0" err="1"/>
              <a:t>nhỏ</a:t>
            </a:r>
            <a:r>
              <a:rPr lang="en-US" sz="1600" dirty="0"/>
              <a:t> </a:t>
            </a:r>
            <a:r>
              <a:rPr lang="en-US" sz="1600" dirty="0" err="1"/>
              <a:t>nhất</a:t>
            </a:r>
            <a:r>
              <a:rPr lang="en-US" sz="1600" dirty="0"/>
              <a:t> </a:t>
            </a:r>
            <a:r>
              <a:rPr lang="en-US" sz="1600" dirty="0" err="1"/>
              <a:t>là</a:t>
            </a:r>
            <a:r>
              <a:rPr lang="en-US" sz="1600" dirty="0"/>
              <a:t> </a:t>
            </a:r>
            <a:r>
              <a:rPr lang="en-US" sz="1600" dirty="0" err="1"/>
              <a:t>dist</a:t>
            </a:r>
            <a:r>
              <a:rPr lang="en-US" sz="1600" dirty="0"/>
              <a:t>[N-1]</a:t>
            </a:r>
          </a:p>
          <a:p>
            <a:pPr lvl="0" algn="l">
              <a:buFont typeface="Wingdings" panose="05000000000000000000" pitchFamily="2" charset="2"/>
              <a:buChar char="ü"/>
            </a:pPr>
            <a:r>
              <a:rPr lang="en-US" sz="1600" dirty="0" err="1"/>
              <a:t>Trong</a:t>
            </a:r>
            <a:r>
              <a:rPr lang="en-US" sz="1600" dirty="0"/>
              <a:t> </a:t>
            </a:r>
            <a:r>
              <a:rPr lang="en-US" sz="1600" dirty="0" err="1"/>
              <a:t>hàm</a:t>
            </a:r>
            <a:r>
              <a:rPr lang="en-US" sz="1600" dirty="0"/>
              <a:t> main </a:t>
            </a:r>
            <a:r>
              <a:rPr lang="en-US" sz="1600" dirty="0" err="1"/>
              <a:t>sẽ</a:t>
            </a:r>
            <a:r>
              <a:rPr lang="en-US" sz="1600" dirty="0"/>
              <a:t> </a:t>
            </a:r>
            <a:r>
              <a:rPr lang="en-US" sz="1600" dirty="0" err="1"/>
              <a:t>khao</a:t>
            </a:r>
            <a:r>
              <a:rPr lang="en-US" sz="1600" dirty="0"/>
              <a:t> </a:t>
            </a:r>
            <a:r>
              <a:rPr lang="en-US" sz="1600" dirty="0" err="1"/>
              <a:t>báo</a:t>
            </a:r>
            <a:r>
              <a:rPr lang="en-US" sz="1600" dirty="0"/>
              <a:t> </a:t>
            </a:r>
            <a:r>
              <a:rPr lang="en-US" sz="1600" dirty="0" err="1"/>
              <a:t>mảng</a:t>
            </a:r>
            <a:r>
              <a:rPr lang="en-US" sz="1600" dirty="0"/>
              <a:t> </a:t>
            </a:r>
            <a:r>
              <a:rPr lang="en-US" sz="1600" dirty="0" err="1"/>
              <a:t>hai</a:t>
            </a:r>
            <a:r>
              <a:rPr lang="en-US" sz="1600" dirty="0"/>
              <a:t> </a:t>
            </a:r>
            <a:r>
              <a:rPr lang="en-US" sz="1600" dirty="0" err="1"/>
              <a:t>chiều</a:t>
            </a:r>
            <a:r>
              <a:rPr lang="en-US" sz="1600" dirty="0"/>
              <a:t> </a:t>
            </a:r>
            <a:r>
              <a:rPr lang="en-US" sz="1600" dirty="0" err="1"/>
              <a:t>tượng</a:t>
            </a:r>
            <a:r>
              <a:rPr lang="en-US" sz="1600" dirty="0"/>
              <a:t> </a:t>
            </a:r>
            <a:r>
              <a:rPr lang="en-US" sz="1600" dirty="0" err="1"/>
              <a:t>trưng</a:t>
            </a:r>
            <a:r>
              <a:rPr lang="en-US" sz="1600" dirty="0"/>
              <a:t> </a:t>
            </a:r>
            <a:r>
              <a:rPr lang="en-US" sz="1600" dirty="0" err="1"/>
              <a:t>cho</a:t>
            </a:r>
            <a:r>
              <a:rPr lang="en-US" sz="1600" dirty="0"/>
              <a:t> </a:t>
            </a:r>
            <a:r>
              <a:rPr lang="en-US" sz="1600" dirty="0" err="1"/>
              <a:t>bảng</a:t>
            </a:r>
            <a:r>
              <a:rPr lang="en-US" sz="1600" dirty="0"/>
              <a:t> chi </a:t>
            </a:r>
            <a:r>
              <a:rPr lang="en-US" sz="1600" dirty="0" err="1"/>
              <a:t>phí</a:t>
            </a:r>
            <a:r>
              <a:rPr lang="en-US" sz="1600" dirty="0"/>
              <a:t> </a:t>
            </a:r>
          </a:p>
          <a:p>
            <a:pPr marL="285750" indent="-285750" algn="l">
              <a:spcAft>
                <a:spcPts val="600"/>
              </a:spcAft>
              <a:buSzPct val="100000"/>
              <a:buFont typeface="Wingdings" panose="05000000000000000000" pitchFamily="2" charset="2"/>
              <a:buChar char="ü"/>
            </a:pPr>
            <a:endParaRPr lang="en-US" sz="1600" dirty="0"/>
          </a:p>
        </p:txBody>
      </p:sp>
      <p:sp>
        <p:nvSpPr>
          <p:cNvPr id="4" name="Pentagon 3"/>
          <p:cNvSpPr/>
          <p:nvPr/>
        </p:nvSpPr>
        <p:spPr>
          <a:xfrm>
            <a:off x="-1" y="491778"/>
            <a:ext cx="7484249" cy="576303"/>
          </a:xfrm>
          <a:prstGeom prst="homePlate">
            <a:avLst/>
          </a:prstGeom>
          <a:solidFill>
            <a:srgbClr val="E898AC">
              <a:alpha val="49000"/>
            </a:srgbClr>
          </a:solidFill>
          <a:ln>
            <a:solidFill>
              <a:srgbClr val="E89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491778"/>
            <a:ext cx="6530535" cy="608186"/>
          </a:xfrm>
        </p:spPr>
        <p:txBody>
          <a:bodyPr/>
          <a:lstStyle/>
          <a:p>
            <a:r>
              <a:rPr lang="en-US" sz="3200" b="1" dirty="0" err="1" smtClean="0">
                <a:effectLst>
                  <a:glow rad="101600">
                    <a:schemeClr val="bg2">
                      <a:alpha val="60000"/>
                    </a:schemeClr>
                  </a:glow>
                </a:effectLst>
                <a:latin typeface="Maven Pro" panose="020B0604020202020204" charset="0"/>
              </a:rPr>
              <a:t>Thiết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kế</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thuật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toán</a:t>
            </a:r>
            <a:endParaRPr lang="en-US" sz="3200" b="1" dirty="0">
              <a:effectLst>
                <a:glow rad="101600">
                  <a:schemeClr val="bg2">
                    <a:alpha val="60000"/>
                  </a:schemeClr>
                </a:glow>
              </a:effectLst>
              <a:latin typeface="Maven Pro" panose="020B0604020202020204" charset="0"/>
            </a:endParaRPr>
          </a:p>
        </p:txBody>
      </p:sp>
    </p:spTree>
    <p:extLst>
      <p:ext uri="{BB962C8B-B14F-4D97-AF65-F5344CB8AC3E}">
        <p14:creationId xmlns:p14="http://schemas.microsoft.com/office/powerpoint/2010/main" val="19640038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704109" y="1230135"/>
                <a:ext cx="5816356" cy="792600"/>
              </a:xfrm>
            </p:spPr>
            <p:txBody>
              <a:bodyPr/>
              <a:lstStyle/>
              <a:p>
                <a:pPr marL="400050" lvl="0" indent="-285750" algn="l">
                  <a:buFont typeface="Wingdings" panose="05000000000000000000" pitchFamily="2" charset="2"/>
                  <a:buChar char="ü"/>
                </a:pPr>
                <a:r>
                  <a:rPr lang="en-US" sz="1600" dirty="0" err="1"/>
                  <a:t>Mã</a:t>
                </a:r>
                <a:r>
                  <a:rPr lang="en-US" sz="1600" dirty="0"/>
                  <a:t> </a:t>
                </a:r>
                <a:r>
                  <a:rPr lang="en-US" sz="1600" dirty="0" err="1"/>
                  <a:t>giả</a:t>
                </a:r>
                <a:r>
                  <a:rPr lang="en-US" sz="1600" dirty="0" smtClean="0"/>
                  <a:t>:</a:t>
                </a:r>
              </a:p>
              <a:p>
                <a:pPr marL="114300" lvl="0" indent="0" algn="l"/>
                <a:endParaRPr lang="en-US" sz="1600" dirty="0"/>
              </a:p>
              <a:p>
                <a:pPr algn="l"/>
                <a:r>
                  <a:rPr lang="en-US" sz="1600" dirty="0" smtClean="0"/>
                  <a:t>	</a:t>
                </a:r>
                <a:r>
                  <a:rPr lang="en-US" sz="1600" dirty="0" err="1" smtClean="0"/>
                  <a:t>minCost</a:t>
                </a:r>
                <a:r>
                  <a:rPr lang="en-US" sz="1600" dirty="0" smtClean="0"/>
                  <a:t>(cost</a:t>
                </a:r>
                <a:r>
                  <a:rPr lang="en-US" sz="1600" dirty="0"/>
                  <a:t>[][N]) </a:t>
                </a:r>
                <a14:m>
                  <m:oMath xmlns:m="http://schemas.openxmlformats.org/officeDocument/2006/math">
                    <m:r>
                      <a:rPr lang="en-US" sz="1600" i="1">
                        <a:latin typeface="Cambria Math" panose="02040503050406030204" pitchFamily="18" charset="0"/>
                      </a:rPr>
                      <m:t>≡</m:t>
                    </m:r>
                  </m:oMath>
                </a14:m>
                <a:endParaRPr lang="en-US" sz="1600" dirty="0"/>
              </a:p>
              <a:p>
                <a:pPr algn="l"/>
                <a:r>
                  <a:rPr lang="en-US" sz="1600" dirty="0"/>
                  <a:t>	</a:t>
                </a:r>
                <a:r>
                  <a:rPr lang="en-US" sz="1600" dirty="0" err="1"/>
                  <a:t>int</a:t>
                </a:r>
                <a:r>
                  <a:rPr lang="en-US" sz="1600" dirty="0"/>
                  <a:t> </a:t>
                </a:r>
                <a:r>
                  <a:rPr lang="en-US" sz="1600" dirty="0" err="1"/>
                  <a:t>dist</a:t>
                </a:r>
                <a:r>
                  <a:rPr lang="en-US" sz="1600" dirty="0"/>
                  <a:t>[N]</a:t>
                </a:r>
              </a:p>
              <a:p>
                <a:pPr algn="l"/>
                <a:r>
                  <a:rPr lang="en-US" sz="1600" dirty="0"/>
                  <a:t>	for </a:t>
                </a:r>
                <a:r>
                  <a:rPr lang="en-US" sz="1600" dirty="0" err="1"/>
                  <a:t>i</a:t>
                </a:r>
                <a:r>
                  <a:rPr lang="en-US" sz="1600" dirty="0"/>
                  <a:t> = 0 to N – 1</a:t>
                </a:r>
              </a:p>
              <a:p>
                <a:pPr algn="l"/>
                <a:r>
                  <a:rPr lang="en-US" sz="1600" dirty="0"/>
                  <a:t>		</a:t>
                </a:r>
                <a:r>
                  <a:rPr lang="en-US" sz="1600" dirty="0" err="1"/>
                  <a:t>dist</a:t>
                </a:r>
                <a:r>
                  <a:rPr lang="en-US" sz="1600" dirty="0"/>
                  <a:t>[</a:t>
                </a:r>
                <a:r>
                  <a:rPr lang="en-US" sz="1600" dirty="0" err="1"/>
                  <a:t>i</a:t>
                </a:r>
                <a:r>
                  <a:rPr lang="en-US" sz="1600" dirty="0"/>
                  <a:t>] = INF;</a:t>
                </a:r>
              </a:p>
              <a:p>
                <a:pPr algn="l"/>
                <a:r>
                  <a:rPr lang="en-US" sz="1600" dirty="0"/>
                  <a:t>	</a:t>
                </a:r>
                <a:r>
                  <a:rPr lang="en-US" sz="1600" dirty="0" err="1"/>
                  <a:t>dist</a:t>
                </a:r>
                <a:r>
                  <a:rPr lang="en-US" sz="1600" dirty="0"/>
                  <a:t>[0] = 0</a:t>
                </a:r>
              </a:p>
              <a:p>
                <a:pPr algn="l"/>
                <a:r>
                  <a:rPr lang="en-US" sz="1600" dirty="0"/>
                  <a:t>	for </a:t>
                </a:r>
                <a:r>
                  <a:rPr lang="en-US" sz="1600" dirty="0" err="1"/>
                  <a:t>i</a:t>
                </a:r>
                <a:r>
                  <a:rPr lang="en-US" sz="1600" dirty="0"/>
                  <a:t> = 0 to N – 1</a:t>
                </a:r>
              </a:p>
              <a:p>
                <a:pPr algn="l"/>
                <a:r>
                  <a:rPr lang="en-US" sz="1600" dirty="0"/>
                  <a:t>		for j = </a:t>
                </a:r>
                <a:r>
                  <a:rPr lang="en-US" sz="1600" dirty="0" err="1"/>
                  <a:t>i</a:t>
                </a:r>
                <a:r>
                  <a:rPr lang="en-US" sz="1600" dirty="0"/>
                  <a:t> + 1 to N – 1</a:t>
                </a:r>
              </a:p>
              <a:p>
                <a:pPr algn="l"/>
                <a:r>
                  <a:rPr lang="en-US" sz="1600" dirty="0"/>
                  <a:t>			if(</a:t>
                </a:r>
                <a:r>
                  <a:rPr lang="en-US" sz="1600" dirty="0" err="1"/>
                  <a:t>dist</a:t>
                </a:r>
                <a:r>
                  <a:rPr lang="en-US" sz="1600" dirty="0"/>
                  <a:t>[j] &gt; </a:t>
                </a:r>
                <a:r>
                  <a:rPr lang="en-US" sz="1600" dirty="0" err="1"/>
                  <a:t>dist</a:t>
                </a:r>
                <a:r>
                  <a:rPr lang="en-US" sz="1600" dirty="0"/>
                  <a:t>[</a:t>
                </a:r>
                <a:r>
                  <a:rPr lang="en-US" sz="1600" dirty="0" err="1"/>
                  <a:t>i</a:t>
                </a:r>
                <a:r>
                  <a:rPr lang="en-US" sz="1600" dirty="0"/>
                  <a:t>] + cost[</a:t>
                </a:r>
                <a:r>
                  <a:rPr lang="en-US" sz="1600" dirty="0" err="1"/>
                  <a:t>i</a:t>
                </a:r>
                <a:r>
                  <a:rPr lang="en-US" sz="1600" dirty="0"/>
                  <a:t>][j])</a:t>
                </a:r>
              </a:p>
              <a:p>
                <a:pPr algn="l"/>
                <a:r>
                  <a:rPr lang="en-US" sz="1600" dirty="0"/>
                  <a:t>				</a:t>
                </a:r>
                <a:r>
                  <a:rPr lang="en-US" sz="1600" dirty="0" err="1"/>
                  <a:t>dist</a:t>
                </a:r>
                <a:r>
                  <a:rPr lang="en-US" sz="1600" dirty="0"/>
                  <a:t>[j] = </a:t>
                </a:r>
                <a:r>
                  <a:rPr lang="en-US" sz="1600" dirty="0" err="1"/>
                  <a:t>dist</a:t>
                </a:r>
                <a:r>
                  <a:rPr lang="en-US" sz="1600" dirty="0"/>
                  <a:t>[</a:t>
                </a:r>
                <a:r>
                  <a:rPr lang="en-US" sz="1600" dirty="0" err="1"/>
                  <a:t>i</a:t>
                </a:r>
                <a:r>
                  <a:rPr lang="en-US" sz="1600" dirty="0"/>
                  <a:t>]  +cost[</a:t>
                </a:r>
                <a:r>
                  <a:rPr lang="en-US" sz="1600" dirty="0" err="1"/>
                  <a:t>i</a:t>
                </a:r>
                <a:r>
                  <a:rPr lang="en-US" sz="1600" dirty="0"/>
                  <a:t>][j]</a:t>
                </a:r>
              </a:p>
              <a:p>
                <a:pPr algn="l"/>
                <a:r>
                  <a:rPr lang="en-US" sz="1600" dirty="0"/>
                  <a:t>	return </a:t>
                </a:r>
                <a:r>
                  <a:rPr lang="en-US" sz="1600" dirty="0" err="1"/>
                  <a:t>dist</a:t>
                </a:r>
                <a:r>
                  <a:rPr lang="en-US" sz="1600" dirty="0"/>
                  <a:t>[N – 1]</a:t>
                </a:r>
              </a:p>
              <a:p>
                <a:pPr marL="0" algn="l">
                  <a:spcAft>
                    <a:spcPts val="600"/>
                  </a:spcAft>
                  <a:buSzPct val="100000"/>
                  <a:buFont typeface="Wingdings" panose="05000000000000000000" pitchFamily="2" charset="2"/>
                  <a:buChar char="Ø"/>
                </a:pPr>
                <a:endParaRPr lang="en-US" sz="1600"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704109" y="1230135"/>
                <a:ext cx="5816356" cy="792600"/>
              </a:xfrm>
              <a:blipFill>
                <a:blip r:embed="rId2"/>
                <a:stretch>
                  <a:fillRect t="-16154" b="-296154"/>
                </a:stretch>
              </a:blipFill>
            </p:spPr>
            <p:txBody>
              <a:bodyPr/>
              <a:lstStyle/>
              <a:p>
                <a:r>
                  <a:rPr lang="en-US">
                    <a:noFill/>
                  </a:rPr>
                  <a:t> </a:t>
                </a:r>
              </a:p>
            </p:txBody>
          </p:sp>
        </mc:Fallback>
      </mc:AlternateContent>
      <p:sp>
        <p:nvSpPr>
          <p:cNvPr id="4" name="Pentagon 3"/>
          <p:cNvSpPr/>
          <p:nvPr/>
        </p:nvSpPr>
        <p:spPr>
          <a:xfrm>
            <a:off x="-1" y="491778"/>
            <a:ext cx="7484249" cy="576303"/>
          </a:xfrm>
          <a:prstGeom prst="homePlate">
            <a:avLst/>
          </a:prstGeom>
          <a:solidFill>
            <a:srgbClr val="E898AC">
              <a:alpha val="49000"/>
            </a:srgbClr>
          </a:solidFill>
          <a:ln>
            <a:solidFill>
              <a:srgbClr val="E89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491778"/>
            <a:ext cx="6530535" cy="608186"/>
          </a:xfrm>
        </p:spPr>
        <p:txBody>
          <a:bodyPr/>
          <a:lstStyle/>
          <a:p>
            <a:r>
              <a:rPr lang="en-US" sz="3200" b="1" dirty="0" err="1" smtClean="0">
                <a:effectLst>
                  <a:glow rad="101600">
                    <a:schemeClr val="bg2">
                      <a:alpha val="60000"/>
                    </a:schemeClr>
                  </a:glow>
                </a:effectLst>
                <a:latin typeface="Maven Pro" panose="020B0604020202020204" charset="0"/>
              </a:rPr>
              <a:t>Thiết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kế</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thuật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toán</a:t>
            </a:r>
            <a:endParaRPr lang="en-US" sz="3200" b="1" dirty="0">
              <a:effectLst>
                <a:glow rad="101600">
                  <a:schemeClr val="bg2">
                    <a:alpha val="60000"/>
                  </a:schemeClr>
                </a:glow>
              </a:effectLst>
              <a:latin typeface="Maven Pro" panose="020B0604020202020204" charset="0"/>
            </a:endParaRPr>
          </a:p>
        </p:txBody>
      </p:sp>
    </p:spTree>
    <p:extLst>
      <p:ext uri="{BB962C8B-B14F-4D97-AF65-F5344CB8AC3E}">
        <p14:creationId xmlns:p14="http://schemas.microsoft.com/office/powerpoint/2010/main" val="2960018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arn(inVertical)">
                                      <p:cBhvr>
                                        <p:cTn id="28" dur="500"/>
                                        <p:tgtEl>
                                          <p:spTgt spid="3">
                                            <p:txEl>
                                              <p:pRg st="8" end="8"/>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arn(inVertical)">
                                      <p:cBhvr>
                                        <p:cTn id="31" dur="500"/>
                                        <p:tgtEl>
                                          <p:spTgt spid="3">
                                            <p:txEl>
                                              <p:pRg st="9" end="9"/>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arn(inVertical)">
                                      <p:cBhvr>
                                        <p:cTn id="34" dur="500"/>
                                        <p:tgtEl>
                                          <p:spTgt spid="3">
                                            <p:txEl>
                                              <p:pRg st="10" end="10"/>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arn(inVertic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 y="491778"/>
            <a:ext cx="7484249" cy="576303"/>
          </a:xfrm>
          <a:prstGeom prst="homePlate">
            <a:avLst/>
          </a:prstGeom>
          <a:solidFill>
            <a:srgbClr val="00CFCC">
              <a:alpha val="49000"/>
            </a:srgbClr>
          </a:solidFill>
          <a:ln>
            <a:solidFill>
              <a:srgbClr val="00C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2316735" y="491778"/>
            <a:ext cx="2850776" cy="6081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3200" b="1" dirty="0" err="1" smtClean="0">
                <a:effectLst>
                  <a:glow rad="101600">
                    <a:schemeClr val="bg2">
                      <a:alpha val="60000"/>
                    </a:schemeClr>
                  </a:glow>
                </a:effectLst>
                <a:latin typeface="Maven Pro" panose="020B0604020202020204" charset="0"/>
              </a:rPr>
              <a:t>Kết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quả</a:t>
            </a:r>
            <a:endParaRPr lang="en-US" sz="3200" b="1" dirty="0">
              <a:effectLst>
                <a:glow rad="101600">
                  <a:schemeClr val="bg2">
                    <a:alpha val="60000"/>
                  </a:schemeClr>
                </a:glow>
              </a:effectLst>
              <a:latin typeface="Maven Pro" panose="020B0604020202020204" charset="0"/>
            </a:endParaRPr>
          </a:p>
        </p:txBody>
      </p:sp>
      <p:sp>
        <p:nvSpPr>
          <p:cNvPr id="17" name="Rectangle 16"/>
          <p:cNvSpPr/>
          <p:nvPr/>
        </p:nvSpPr>
        <p:spPr>
          <a:xfrm>
            <a:off x="997527" y="1099964"/>
            <a:ext cx="4042064" cy="2800767"/>
          </a:xfrm>
          <a:prstGeom prst="rect">
            <a:avLst/>
          </a:prstGeom>
        </p:spPr>
        <p:txBody>
          <a:bodyPr wrap="square">
            <a:spAutoFit/>
          </a:bodyPr>
          <a:lstStyle/>
          <a:p>
            <a:pPr marL="285750" lvl="0" indent="-285750">
              <a:buClr>
                <a:schemeClr val="bg1"/>
              </a:buClr>
              <a:buFont typeface="Wingdings" panose="05000000000000000000" pitchFamily="2" charset="2"/>
              <a:buChar char="ü"/>
            </a:pPr>
            <a:r>
              <a:rPr lang="en-US" sz="1600" dirty="0">
                <a:solidFill>
                  <a:schemeClr val="bg1"/>
                </a:solidFill>
                <a:latin typeface="Maven Pro" panose="020B0604020202020204" charset="0"/>
              </a:rPr>
              <a:t>Input: </a:t>
            </a:r>
          </a:p>
          <a:p>
            <a:pPr lvl="0"/>
            <a:r>
              <a:rPr lang="en-US" sz="1600" dirty="0" smtClean="0">
                <a:solidFill>
                  <a:schemeClr val="bg1"/>
                </a:solidFill>
                <a:latin typeface="Maven Pro" panose="020B0604020202020204" charset="0"/>
              </a:rPr>
              <a:t>	cost[N</a:t>
            </a:r>
            <a:r>
              <a:rPr lang="en-US" sz="1600" dirty="0">
                <a:solidFill>
                  <a:schemeClr val="bg1"/>
                </a:solidFill>
                <a:latin typeface="Maven Pro" panose="020B0604020202020204" charset="0"/>
              </a:rPr>
              <a:t>][N] = { </a:t>
            </a:r>
            <a:r>
              <a:rPr lang="en-US" sz="1600" dirty="0" smtClean="0">
                <a:solidFill>
                  <a:schemeClr val="bg1"/>
                </a:solidFill>
                <a:latin typeface="Maven Pro" panose="020B0604020202020204" charset="0"/>
              </a:rPr>
              <a:t>{</a:t>
            </a:r>
            <a:r>
              <a:rPr lang="en-US" sz="1600" dirty="0">
                <a:solidFill>
                  <a:schemeClr val="bg1"/>
                </a:solidFill>
                <a:latin typeface="Maven Pro" panose="020B0604020202020204" charset="0"/>
              </a:rPr>
              <a:t>0, 15, 80, 90},</a:t>
            </a:r>
          </a:p>
          <a:p>
            <a:r>
              <a:rPr lang="vi-VN" sz="1600" dirty="0">
                <a:solidFill>
                  <a:schemeClr val="bg1"/>
                </a:solidFill>
                <a:latin typeface="Maven Pro" panose="020B0604020202020204" charset="0"/>
              </a:rPr>
              <a:t>	</a:t>
            </a:r>
            <a:r>
              <a:rPr lang="en-US" sz="1600" dirty="0" smtClean="0">
                <a:solidFill>
                  <a:schemeClr val="bg1"/>
                </a:solidFill>
                <a:latin typeface="Maven Pro" panose="020B0604020202020204" charset="0"/>
              </a:rPr>
              <a:t>	</a:t>
            </a:r>
            <a:r>
              <a:rPr lang="vi-VN" sz="1600" dirty="0">
                <a:solidFill>
                  <a:schemeClr val="bg1"/>
                </a:solidFill>
                <a:latin typeface="Maven Pro" panose="020B0604020202020204" charset="0"/>
              </a:rPr>
              <a:t>			</a:t>
            </a:r>
            <a:r>
              <a:rPr lang="en-US" sz="1600" dirty="0" smtClean="0">
                <a:solidFill>
                  <a:schemeClr val="bg1"/>
                </a:solidFill>
                <a:latin typeface="Maven Pro" panose="020B0604020202020204" charset="0"/>
              </a:rPr>
              <a:t>	    </a:t>
            </a:r>
            <a:r>
              <a:rPr lang="vi-VN" sz="1600" dirty="0" smtClean="0">
                <a:solidFill>
                  <a:schemeClr val="bg1"/>
                </a:solidFill>
                <a:latin typeface="Maven Pro" panose="020B0604020202020204" charset="0"/>
              </a:rPr>
              <a:t>{</a:t>
            </a:r>
            <a:r>
              <a:rPr lang="vi-VN" sz="1600" dirty="0">
                <a:solidFill>
                  <a:schemeClr val="bg1"/>
                </a:solidFill>
                <a:latin typeface="Maven Pro" panose="020B0604020202020204" charset="0"/>
              </a:rPr>
              <a:t>INF, 0, 40, 50},</a:t>
            </a:r>
            <a:endParaRPr lang="en-US" sz="1600" dirty="0">
              <a:solidFill>
                <a:schemeClr val="bg1"/>
              </a:solidFill>
              <a:latin typeface="Maven Pro" panose="020B0604020202020204" charset="0"/>
            </a:endParaRPr>
          </a:p>
          <a:p>
            <a:r>
              <a:rPr lang="vi-VN" sz="1600" dirty="0">
                <a:solidFill>
                  <a:schemeClr val="bg1"/>
                </a:solidFill>
                <a:latin typeface="Maven Pro" panose="020B0604020202020204" charset="0"/>
              </a:rPr>
              <a:t>				</a:t>
            </a:r>
            <a:r>
              <a:rPr lang="en-US" sz="1600" dirty="0" smtClean="0">
                <a:solidFill>
                  <a:schemeClr val="bg1"/>
                </a:solidFill>
                <a:latin typeface="Maven Pro" panose="020B0604020202020204" charset="0"/>
              </a:rPr>
              <a:t>   	   	 </a:t>
            </a:r>
            <a:r>
              <a:rPr lang="vi-VN" sz="1600" dirty="0" smtClean="0">
                <a:solidFill>
                  <a:schemeClr val="bg1"/>
                </a:solidFill>
                <a:latin typeface="Maven Pro" panose="020B0604020202020204" charset="0"/>
              </a:rPr>
              <a:t>{</a:t>
            </a:r>
            <a:r>
              <a:rPr lang="vi-VN" sz="1600" dirty="0">
                <a:solidFill>
                  <a:schemeClr val="bg1"/>
                </a:solidFill>
                <a:latin typeface="Maven Pro" panose="020B0604020202020204" charset="0"/>
              </a:rPr>
              <a:t>INF, INF, 0, 70},</a:t>
            </a:r>
            <a:endParaRPr lang="en-US" sz="1600" dirty="0">
              <a:solidFill>
                <a:schemeClr val="bg1"/>
              </a:solidFill>
              <a:latin typeface="Maven Pro" panose="020B0604020202020204" charset="0"/>
            </a:endParaRPr>
          </a:p>
          <a:p>
            <a:r>
              <a:rPr lang="vi-VN" sz="1600" dirty="0">
                <a:solidFill>
                  <a:schemeClr val="bg1"/>
                </a:solidFill>
                <a:latin typeface="Maven Pro" panose="020B0604020202020204" charset="0"/>
              </a:rPr>
              <a:t>				</a:t>
            </a:r>
            <a:r>
              <a:rPr lang="en-US" sz="1600" dirty="0" smtClean="0">
                <a:solidFill>
                  <a:schemeClr val="bg1"/>
                </a:solidFill>
                <a:latin typeface="Maven Pro" panose="020B0604020202020204" charset="0"/>
              </a:rPr>
              <a:t>  	   	 </a:t>
            </a:r>
            <a:r>
              <a:rPr lang="vi-VN" sz="1600" dirty="0" smtClean="0">
                <a:solidFill>
                  <a:schemeClr val="bg1"/>
                </a:solidFill>
                <a:latin typeface="Maven Pro" panose="020B0604020202020204" charset="0"/>
              </a:rPr>
              <a:t>{</a:t>
            </a:r>
            <a:r>
              <a:rPr lang="vi-VN" sz="1600" dirty="0">
                <a:solidFill>
                  <a:schemeClr val="bg1"/>
                </a:solidFill>
                <a:latin typeface="Maven Pro" panose="020B0604020202020204" charset="0"/>
              </a:rPr>
              <a:t>INF, INF, INF, 0}</a:t>
            </a:r>
            <a:endParaRPr lang="en-US" sz="1600" dirty="0">
              <a:solidFill>
                <a:schemeClr val="bg1"/>
              </a:solidFill>
              <a:latin typeface="Maven Pro" panose="020B0604020202020204" charset="0"/>
            </a:endParaRPr>
          </a:p>
          <a:p>
            <a:r>
              <a:rPr lang="en-US" sz="1600" dirty="0" smtClean="0">
                <a:solidFill>
                  <a:schemeClr val="bg1"/>
                </a:solidFill>
                <a:latin typeface="Maven Pro" panose="020B0604020202020204" charset="0"/>
              </a:rPr>
              <a:t>		</a:t>
            </a:r>
            <a:r>
              <a:rPr lang="vi-VN" sz="1600" dirty="0" smtClean="0">
                <a:solidFill>
                  <a:schemeClr val="bg1"/>
                </a:solidFill>
                <a:latin typeface="Maven Pro" panose="020B0604020202020204" charset="0"/>
              </a:rPr>
              <a:t>};</a:t>
            </a:r>
            <a:endParaRPr lang="en-US" sz="1600" dirty="0">
              <a:solidFill>
                <a:schemeClr val="bg1"/>
              </a:solidFill>
              <a:latin typeface="Maven Pro" panose="020B0604020202020204" charset="0"/>
            </a:endParaRPr>
          </a:p>
          <a:p>
            <a:pPr marL="285750" lvl="0"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Khi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chạy</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thuật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ta </a:t>
            </a:r>
            <a:r>
              <a:rPr lang="en-US" sz="1600" dirty="0" err="1">
                <a:solidFill>
                  <a:schemeClr val="bg1"/>
                </a:solidFill>
                <a:latin typeface="Maven Pro" panose="020B0604020202020204" charset="0"/>
              </a:rPr>
              <a:t>có</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mảng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[N] ban </a:t>
            </a:r>
            <a:r>
              <a:rPr lang="en-US" sz="1600" dirty="0" err="1">
                <a:solidFill>
                  <a:schemeClr val="bg1"/>
                </a:solidFill>
                <a:latin typeface="Maven Pro" panose="020B0604020202020204" charset="0"/>
              </a:rPr>
              <a:t>đầu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178" y="3900731"/>
            <a:ext cx="2476846" cy="285790"/>
          </a:xfrm>
          <a:prstGeom prst="rect">
            <a:avLst/>
          </a:prstGeom>
        </p:spPr>
      </p:pic>
    </p:spTree>
    <p:extLst>
      <p:ext uri="{BB962C8B-B14F-4D97-AF65-F5344CB8AC3E}">
        <p14:creationId xmlns:p14="http://schemas.microsoft.com/office/powerpoint/2010/main" val="2344382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 y="491778"/>
            <a:ext cx="7484249" cy="576303"/>
          </a:xfrm>
          <a:prstGeom prst="homePlate">
            <a:avLst/>
          </a:prstGeom>
          <a:solidFill>
            <a:srgbClr val="00CFCC">
              <a:alpha val="49000"/>
            </a:srgbClr>
          </a:solidFill>
          <a:ln>
            <a:solidFill>
              <a:srgbClr val="00C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2316735" y="491778"/>
            <a:ext cx="2850776" cy="6081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3200" b="1" dirty="0" err="1" smtClean="0">
                <a:effectLst>
                  <a:glow rad="101600">
                    <a:schemeClr val="bg2">
                      <a:alpha val="60000"/>
                    </a:schemeClr>
                  </a:glow>
                </a:effectLst>
                <a:latin typeface="Maven Pro" panose="020B0604020202020204" charset="0"/>
              </a:rPr>
              <a:t>Kết</a:t>
            </a:r>
            <a:r>
              <a:rPr lang="en-US" sz="3200" b="1" dirty="0" smtClean="0">
                <a:effectLst>
                  <a:glow rad="101600">
                    <a:schemeClr val="bg2">
                      <a:alpha val="60000"/>
                    </a:schemeClr>
                  </a:glow>
                </a:effectLst>
                <a:latin typeface="Maven Pro" panose="020B0604020202020204" charset="0"/>
              </a:rPr>
              <a:t> </a:t>
            </a:r>
            <a:r>
              <a:rPr lang="en-US" sz="3200" b="1" dirty="0" err="1" smtClean="0">
                <a:effectLst>
                  <a:glow rad="101600">
                    <a:schemeClr val="bg2">
                      <a:alpha val="60000"/>
                    </a:schemeClr>
                  </a:glow>
                </a:effectLst>
                <a:latin typeface="Maven Pro" panose="020B0604020202020204" charset="0"/>
              </a:rPr>
              <a:t>quả</a:t>
            </a:r>
            <a:endParaRPr lang="en-US" sz="3200" b="1" dirty="0">
              <a:effectLst>
                <a:glow rad="101600">
                  <a:schemeClr val="bg2">
                    <a:alpha val="60000"/>
                  </a:schemeClr>
                </a:glow>
              </a:effectLst>
              <a:latin typeface="Maven Pro" panose="020B0604020202020204" charset="0"/>
            </a:endParaRPr>
          </a:p>
        </p:txBody>
      </p:sp>
      <p:sp>
        <p:nvSpPr>
          <p:cNvPr id="17" name="Rectangle 16"/>
          <p:cNvSpPr/>
          <p:nvPr/>
        </p:nvSpPr>
        <p:spPr>
          <a:xfrm>
            <a:off x="997527" y="1099964"/>
            <a:ext cx="5891646" cy="800219"/>
          </a:xfrm>
          <a:prstGeom prst="rect">
            <a:avLst/>
          </a:prstGeom>
        </p:spPr>
        <p:txBody>
          <a:bodyPr wrap="square">
            <a:spAutoFit/>
          </a:bodyPr>
          <a:lstStyle/>
          <a:p>
            <a:pPr marL="285750" indent="-285750">
              <a:buClr>
                <a:schemeClr val="bg1"/>
              </a:buClr>
              <a:buFont typeface="Wingdings" panose="05000000000000000000" pitchFamily="2" charset="2"/>
              <a:buChar char="ü"/>
            </a:pPr>
            <a:r>
              <a:rPr lang="en-US" sz="1600" dirty="0" err="1">
                <a:solidFill>
                  <a:schemeClr val="bg1"/>
                </a:solidFill>
                <a:latin typeface="Maven Pro" panose="020B0604020202020204" charset="0"/>
              </a:rPr>
              <a:t>Kết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quả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của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mảng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dist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khi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chạy</a:t>
            </a:r>
            <a:r>
              <a:rPr lang="en-US" sz="1600" dirty="0">
                <a:solidFill>
                  <a:schemeClr val="bg1"/>
                </a:solidFill>
                <a:latin typeface="Maven Pro" panose="020B0604020202020204" charset="0"/>
              </a:rPr>
              <a:t> qua </a:t>
            </a:r>
            <a:r>
              <a:rPr lang="en-US" sz="1600" dirty="0" err="1">
                <a:solidFill>
                  <a:schemeClr val="bg1"/>
                </a:solidFill>
                <a:latin typeface="Maven Pro" panose="020B0604020202020204" charset="0"/>
              </a:rPr>
              <a:t>thuật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được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mô</a:t>
            </a:r>
            <a:r>
              <a:rPr lang="en-US" sz="1600" dirty="0">
                <a:solidFill>
                  <a:schemeClr val="bg1"/>
                </a:solidFill>
                <a:latin typeface="Maven Pro" panose="020B0604020202020204" charset="0"/>
              </a:rPr>
              <a:t> ta </a:t>
            </a:r>
            <a:r>
              <a:rPr lang="en-US" sz="1600" dirty="0" err="1">
                <a:solidFill>
                  <a:schemeClr val="bg1"/>
                </a:solidFill>
                <a:latin typeface="Maven Pro" panose="020B0604020202020204" charset="0"/>
              </a:rPr>
              <a:t>sau</a:t>
            </a:r>
            <a:r>
              <a:rPr lang="en-US" sz="1600" dirty="0">
                <a:solidFill>
                  <a:schemeClr val="bg1"/>
                </a:solidFill>
                <a:latin typeface="Maven Pro" panose="020B0604020202020204" charset="0"/>
              </a:rPr>
              <a:t> </a:t>
            </a:r>
            <a:r>
              <a:rPr lang="en-US" sz="1600" dirty="0" err="1" smtClean="0">
                <a:solidFill>
                  <a:schemeClr val="bg1"/>
                </a:solidFill>
                <a:latin typeface="Maven Pro" panose="020B0604020202020204" charset="0"/>
              </a:rPr>
              <a:t>đây</a:t>
            </a:r>
            <a:r>
              <a:rPr lang="en-US" sz="1600" dirty="0" smtClean="0">
                <a:solidFill>
                  <a:schemeClr val="bg1"/>
                </a:solidFill>
                <a:latin typeface="Maven Pro" panose="020B0604020202020204" charset="0"/>
              </a:rPr>
              <a:t>:</a:t>
            </a:r>
            <a:endParaRPr lang="en-US" sz="1600" dirty="0">
              <a:solidFill>
                <a:schemeClr val="bg1"/>
              </a:solidFill>
              <a:latin typeface="Maven Pro" panose="020B0604020202020204" charset="0"/>
            </a:endParaRPr>
          </a:p>
          <a:p>
            <a:pPr lvl="0">
              <a:buClr>
                <a:schemeClr val="bg1"/>
              </a:buClr>
            </a:pP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191" y="1900183"/>
            <a:ext cx="4492079" cy="1334835"/>
          </a:xfrm>
          <a:prstGeom prst="rect">
            <a:avLst/>
          </a:prstGeom>
        </p:spPr>
      </p:pic>
      <p:sp>
        <p:nvSpPr>
          <p:cNvPr id="6" name="Rectangle 5"/>
          <p:cNvSpPr/>
          <p:nvPr/>
        </p:nvSpPr>
        <p:spPr>
          <a:xfrm>
            <a:off x="906803" y="3435565"/>
            <a:ext cx="6642584" cy="1329531"/>
          </a:xfrm>
          <a:prstGeom prst="rect">
            <a:avLst/>
          </a:prstGeom>
        </p:spPr>
        <p:txBody>
          <a:bodyPr wrap="square">
            <a:spAutoFit/>
          </a:bodyPr>
          <a:lstStyle/>
          <a:p>
            <a:pPr marL="285750" lvl="0" indent="-285750">
              <a:lnSpc>
                <a:spcPct val="107000"/>
              </a:lnSpc>
              <a:spcAft>
                <a:spcPts val="800"/>
              </a:spcAft>
              <a:buClr>
                <a:schemeClr val="bg1"/>
              </a:buClr>
              <a:buFont typeface="Wingdings" panose="05000000000000000000" pitchFamily="2" charset="2"/>
              <a:buChar char="ü"/>
            </a:pP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Như</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vậy</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sau</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khi</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chạy</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thuật</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toán</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ta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có</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chi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phí</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nhỏ</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nhất</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là</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65</a:t>
            </a:r>
          </a:p>
          <a:p>
            <a:pPr marL="285750" lvl="0" indent="-285750">
              <a:lnSpc>
                <a:spcPct val="107000"/>
              </a:lnSpc>
              <a:spcAft>
                <a:spcPts val="800"/>
              </a:spcAft>
              <a:buClr>
                <a:schemeClr val="bg1"/>
              </a:buClr>
              <a:buFont typeface="Wingdings" panose="05000000000000000000" pitchFamily="2" charset="2"/>
              <a:buChar char="ü"/>
            </a:pP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Độ</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phức</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tạp</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thời</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gian</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của</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thuật</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toán</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là</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O(n</a:t>
            </a:r>
            <a:r>
              <a:rPr lang="en-US" sz="1600" baseline="30000" dirty="0">
                <a:solidFill>
                  <a:schemeClr val="bg1"/>
                </a:solidFill>
                <a:latin typeface="Maven Pro" panose="020B0604020202020204" charset="0"/>
                <a:ea typeface="Times New Roman" panose="02020603050405020304" pitchFamily="18" charset="0"/>
                <a:cs typeface="Times New Roman" panose="02020603050405020304" pitchFamily="18" charset="0"/>
              </a:rPr>
              <a:t>2</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có</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2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dòng</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for)</a:t>
            </a:r>
          </a:p>
          <a:p>
            <a:pPr marL="285750" lvl="0" indent="-285750">
              <a:lnSpc>
                <a:spcPct val="107000"/>
              </a:lnSpc>
              <a:spcAft>
                <a:spcPts val="800"/>
              </a:spcAft>
              <a:buClr>
                <a:schemeClr val="bg1"/>
              </a:buClr>
              <a:buFont typeface="Wingdings" panose="05000000000000000000" pitchFamily="2" charset="2"/>
              <a:buChar char="ü"/>
            </a:pP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Độ</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phức</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tạp</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không</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gian</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là</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O(N)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dùng</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mảng</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một</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smtClean="0">
                <a:solidFill>
                  <a:schemeClr val="bg1"/>
                </a:solidFill>
                <a:latin typeface="Maven Pro" panose="020B0604020202020204" charset="0"/>
                <a:ea typeface="Times New Roman" panose="02020603050405020304" pitchFamily="18" charset="0"/>
                <a:cs typeface="Times New Roman" panose="02020603050405020304" pitchFamily="18" charset="0"/>
              </a:rPr>
              <a:t>chiều</a:t>
            </a:r>
            <a:r>
              <a:rPr lang="en-US" sz="1600" dirty="0" smtClean="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smtClean="0">
                <a:solidFill>
                  <a:schemeClr val="bg1"/>
                </a:solidFill>
                <a:latin typeface="Maven Pro" panose="020B0604020202020204" charset="0"/>
                <a:ea typeface="Times New Roman" panose="02020603050405020304" pitchFamily="18" charset="0"/>
                <a:cs typeface="Times New Roman" panose="02020603050405020304" pitchFamily="18" charset="0"/>
              </a:rPr>
              <a:t>để</a:t>
            </a:r>
            <a:r>
              <a:rPr lang="en-US" sz="1600" dirty="0" smtClean="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lưu</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trữ</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kết</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 </a:t>
            </a:r>
            <a:r>
              <a:rPr lang="en-US" sz="1600" dirty="0" err="1">
                <a:solidFill>
                  <a:schemeClr val="bg1"/>
                </a:solidFill>
                <a:latin typeface="Maven Pro" panose="020B0604020202020204" charset="0"/>
                <a:ea typeface="Times New Roman" panose="02020603050405020304" pitchFamily="18" charset="0"/>
                <a:cs typeface="Times New Roman" panose="02020603050405020304" pitchFamily="18" charset="0"/>
              </a:rPr>
              <a:t>quả</a:t>
            </a:r>
            <a:r>
              <a:rPr lang="en-US" sz="1600" dirty="0">
                <a:solidFill>
                  <a:schemeClr val="bg1"/>
                </a:solidFill>
                <a:latin typeface="Maven Pro" panose="020B0604020202020204" charset="0"/>
                <a:ea typeface="Times New Roman" panose="02020603050405020304" pitchFamily="18" charset="0"/>
                <a:cs typeface="Times New Roman" panose="02020603050405020304" pitchFamily="18" charset="0"/>
              </a:rPr>
              <a:t>)</a:t>
            </a:r>
          </a:p>
        </p:txBody>
      </p:sp>
      <p:cxnSp>
        <p:nvCxnSpPr>
          <p:cNvPr id="10" name="Straight Arrow Connector 9"/>
          <p:cNvCxnSpPr/>
          <p:nvPr/>
        </p:nvCxnSpPr>
        <p:spPr>
          <a:xfrm flipH="1">
            <a:off x="5683827" y="2761551"/>
            <a:ext cx="1049482" cy="386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44934" y="2438706"/>
            <a:ext cx="1652155" cy="322845"/>
          </a:xfrm>
          <a:prstGeom prst="rect">
            <a:avLst/>
          </a:prstGeom>
        </p:spPr>
        <p:txBody>
          <a:bodyPr wrap="square">
            <a:spAutoFit/>
          </a:bodyPr>
          <a:lstStyle/>
          <a:p>
            <a:pPr lvl="0">
              <a:lnSpc>
                <a:spcPct val="107000"/>
              </a:lnSpc>
              <a:spcAft>
                <a:spcPts val="800"/>
              </a:spcAft>
            </a:pPr>
            <a:r>
              <a:rPr lang="en-US"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Chi </a:t>
            </a:r>
            <a:r>
              <a:rPr lang="en-US"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phí</a:t>
            </a:r>
            <a:r>
              <a:rPr lang="en-US"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nhỏ</a:t>
            </a:r>
            <a:r>
              <a:rPr lang="en-US"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nhất</a:t>
            </a:r>
            <a:endPar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5616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2" name="Google Shape;1362;p47"/>
          <p:cNvSpPr txBox="1">
            <a:spLocks noGrp="1"/>
          </p:cNvSpPr>
          <p:nvPr>
            <p:ph type="subTitle" idx="1"/>
          </p:nvPr>
        </p:nvSpPr>
        <p:spPr>
          <a:xfrm>
            <a:off x="2087643" y="1033588"/>
            <a:ext cx="4675909" cy="21200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err="1" smtClean="0"/>
              <a:t>Cảm</a:t>
            </a:r>
            <a:r>
              <a:rPr lang="en-US" sz="3600" dirty="0" smtClean="0"/>
              <a:t> </a:t>
            </a:r>
            <a:r>
              <a:rPr lang="en-US" sz="3600" dirty="0" err="1" smtClean="0"/>
              <a:t>ơn</a:t>
            </a:r>
            <a:r>
              <a:rPr lang="en-US" sz="3600" dirty="0" smtClean="0"/>
              <a:t> </a:t>
            </a:r>
            <a:r>
              <a:rPr lang="en-US" sz="3600" dirty="0" err="1" smtClean="0"/>
              <a:t>cô</a:t>
            </a:r>
            <a:r>
              <a:rPr lang="en-US" sz="3600" dirty="0" smtClean="0"/>
              <a:t> </a:t>
            </a:r>
            <a:r>
              <a:rPr lang="en-US" sz="3600" dirty="0" err="1" smtClean="0"/>
              <a:t>và</a:t>
            </a:r>
            <a:r>
              <a:rPr lang="en-US" sz="3600" dirty="0" smtClean="0"/>
              <a:t> </a:t>
            </a:r>
            <a:r>
              <a:rPr lang="en-US" sz="3600" dirty="0" err="1" smtClean="0"/>
              <a:t>các</a:t>
            </a:r>
            <a:r>
              <a:rPr lang="en-US" sz="3600" dirty="0" smtClean="0"/>
              <a:t> </a:t>
            </a:r>
            <a:r>
              <a:rPr lang="en-US" sz="3600" dirty="0" err="1" smtClean="0"/>
              <a:t>bạn</a:t>
            </a:r>
            <a:r>
              <a:rPr lang="en-US" sz="3600" dirty="0" smtClean="0"/>
              <a:t> </a:t>
            </a:r>
            <a:r>
              <a:rPr lang="en-US" sz="3600" dirty="0" err="1" smtClean="0"/>
              <a:t>đã</a:t>
            </a:r>
            <a:r>
              <a:rPr lang="en-US" sz="3600" dirty="0" smtClean="0"/>
              <a:t> </a:t>
            </a:r>
            <a:r>
              <a:rPr lang="en-US" sz="3600" dirty="0" err="1" smtClean="0"/>
              <a:t>theo</a:t>
            </a:r>
            <a:r>
              <a:rPr lang="en-US" sz="3600" dirty="0" smtClean="0"/>
              <a:t> </a:t>
            </a:r>
            <a:r>
              <a:rPr lang="en-US" sz="3600" dirty="0" err="1" smtClean="0"/>
              <a:t>dõi</a:t>
            </a:r>
            <a:r>
              <a:rPr lang="en-US" sz="3600" dirty="0" smtClean="0"/>
              <a:t> </a:t>
            </a:r>
            <a:r>
              <a:rPr lang="en-US" sz="3600" dirty="0" err="1" smtClean="0"/>
              <a:t>bài</a:t>
            </a:r>
            <a:r>
              <a:rPr lang="en-US" sz="3600" dirty="0" smtClean="0"/>
              <a:t> </a:t>
            </a:r>
            <a:r>
              <a:rPr lang="en-US" sz="3600" dirty="0" err="1" smtClean="0"/>
              <a:t>thuyết</a:t>
            </a:r>
            <a:r>
              <a:rPr lang="en-US" sz="3600" dirty="0" smtClean="0"/>
              <a:t> </a:t>
            </a:r>
            <a:r>
              <a:rPr lang="en-US" sz="3600" dirty="0" err="1" smtClean="0"/>
              <a:t>trình</a:t>
            </a:r>
            <a:endParaRPr sz="3600"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1026" name="Picture 2" descr="Richard Bellman et la programmation dynamique - Brèves de Maths"/>
          <p:cNvPicPr>
            <a:picLocks noChangeAspect="1" noChangeArrowheads="1"/>
          </p:cNvPicPr>
          <p:nvPr/>
        </p:nvPicPr>
        <p:blipFill rotWithShape="1">
          <a:blip r:embed="rId3">
            <a:extLst>
              <a:ext uri="{28A0092B-C50C-407E-A947-70E740481C1C}">
                <a14:useLocalDpi xmlns:a14="http://schemas.microsoft.com/office/drawing/2010/main" val="0"/>
              </a:ext>
            </a:extLst>
          </a:blip>
          <a:srcRect t="13849" r="1396" b="5399"/>
          <a:stretch/>
        </p:blipFill>
        <p:spPr bwMode="auto">
          <a:xfrm>
            <a:off x="5164195" y="1070770"/>
            <a:ext cx="2453112" cy="29988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06" name="Google Shape;506;p28"/>
          <p:cNvSpPr txBox="1">
            <a:spLocks noGrp="1"/>
          </p:cNvSpPr>
          <p:nvPr>
            <p:ph type="body" idx="1"/>
          </p:nvPr>
        </p:nvSpPr>
        <p:spPr>
          <a:xfrm>
            <a:off x="1303600" y="1170122"/>
            <a:ext cx="3156888" cy="2090100"/>
          </a:xfrm>
          <a:prstGeom prst="rect">
            <a:avLst/>
          </a:prstGeom>
        </p:spPr>
        <p:txBody>
          <a:bodyPr spcFirstLastPara="1" wrap="square" lIns="91425" tIns="91425" rIns="91425" bIns="91425" anchor="t" anchorCtr="0">
            <a:noAutofit/>
          </a:bodyPr>
          <a:lstStyle/>
          <a:p>
            <a:pPr marL="0" lvl="0" indent="0" algn="just">
              <a:buNone/>
            </a:pPr>
            <a:r>
              <a:rPr lang="en-US" sz="1600" dirty="0" smtClean="0"/>
              <a:t>L</a:t>
            </a:r>
            <a:r>
              <a:rPr lang="vi-VN" sz="1600" dirty="0" smtClean="0"/>
              <a:t>à </a:t>
            </a:r>
            <a:r>
              <a:rPr lang="vi-VN" sz="1600" dirty="0"/>
              <a:t>phương pháp giảm thời gian chạy của các thuật toán thể hiện các tính chất của các bài toán con gối nhau (overlapping subproblems) và cấu trúc con tối ưu (optimal substructure</a:t>
            </a:r>
            <a:r>
              <a:rPr lang="vi-VN" sz="1600" dirty="0" smtClean="0"/>
              <a:t>)</a:t>
            </a:r>
            <a:r>
              <a:rPr lang="en-US" sz="1600" dirty="0" smtClean="0"/>
              <a:t>.</a:t>
            </a:r>
            <a:endParaRPr sz="1600" dirty="0"/>
          </a:p>
        </p:txBody>
      </p:sp>
      <p:sp>
        <p:nvSpPr>
          <p:cNvPr id="507" name="Google Shape;507;p28"/>
          <p:cNvSpPr txBox="1">
            <a:spLocks noGrp="1"/>
          </p:cNvSpPr>
          <p:nvPr>
            <p:ph type="ctrTitle"/>
          </p:nvPr>
        </p:nvSpPr>
        <p:spPr>
          <a:xfrm>
            <a:off x="618824" y="411675"/>
            <a:ext cx="596382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err="1" smtClean="0">
                <a:effectLst>
                  <a:glow rad="139700">
                    <a:schemeClr val="accent5">
                      <a:satMod val="175000"/>
                      <a:alpha val="40000"/>
                    </a:schemeClr>
                  </a:glow>
                </a:effectLst>
                <a:latin typeface="Maven Pro" panose="020B0604020202020204" charset="0"/>
              </a:rPr>
              <a:t>Phương</a:t>
            </a:r>
            <a:r>
              <a:rPr lang="en-US" sz="2800" b="1" dirty="0" smtClean="0">
                <a:effectLst>
                  <a:glow rad="139700">
                    <a:schemeClr val="accent5">
                      <a:satMod val="175000"/>
                      <a:alpha val="40000"/>
                    </a:schemeClr>
                  </a:glow>
                </a:effectLst>
                <a:latin typeface="Maven Pro" panose="020B0604020202020204" charset="0"/>
              </a:rPr>
              <a:t> </a:t>
            </a:r>
            <a:r>
              <a:rPr lang="en-US" sz="2800" b="1" dirty="0" err="1" smtClean="0">
                <a:effectLst>
                  <a:glow rad="139700">
                    <a:schemeClr val="accent5">
                      <a:satMod val="175000"/>
                      <a:alpha val="40000"/>
                    </a:schemeClr>
                  </a:glow>
                </a:effectLst>
                <a:latin typeface="Maven Pro" panose="020B0604020202020204" charset="0"/>
              </a:rPr>
              <a:t>pháp</a:t>
            </a:r>
            <a:r>
              <a:rPr lang="en-US" sz="2800" b="1" dirty="0" smtClean="0">
                <a:effectLst>
                  <a:glow rad="139700">
                    <a:schemeClr val="accent5">
                      <a:satMod val="175000"/>
                      <a:alpha val="40000"/>
                    </a:schemeClr>
                  </a:glow>
                </a:effectLst>
                <a:latin typeface="Maven Pro" panose="020B0604020202020204" charset="0"/>
              </a:rPr>
              <a:t> </a:t>
            </a:r>
            <a:r>
              <a:rPr lang="en-US" sz="2800" b="1" dirty="0" err="1" smtClean="0">
                <a:effectLst>
                  <a:glow rad="139700">
                    <a:schemeClr val="accent5">
                      <a:satMod val="175000"/>
                      <a:alpha val="40000"/>
                    </a:schemeClr>
                  </a:glow>
                </a:effectLst>
                <a:latin typeface="Maven Pro" panose="020B0604020202020204" charset="0"/>
              </a:rPr>
              <a:t>quy</a:t>
            </a:r>
            <a:r>
              <a:rPr lang="en-US" sz="2800" b="1" dirty="0" smtClean="0">
                <a:effectLst>
                  <a:glow rad="139700">
                    <a:schemeClr val="accent5">
                      <a:satMod val="175000"/>
                      <a:alpha val="40000"/>
                    </a:schemeClr>
                  </a:glow>
                </a:effectLst>
                <a:latin typeface="Maven Pro" panose="020B0604020202020204" charset="0"/>
              </a:rPr>
              <a:t> </a:t>
            </a:r>
            <a:r>
              <a:rPr lang="en-US" sz="2800" b="1" dirty="0" err="1" smtClean="0">
                <a:effectLst>
                  <a:glow rad="139700">
                    <a:schemeClr val="accent5">
                      <a:satMod val="175000"/>
                      <a:alpha val="40000"/>
                    </a:schemeClr>
                  </a:glow>
                </a:effectLst>
                <a:latin typeface="Maven Pro" panose="020B0604020202020204" charset="0"/>
              </a:rPr>
              <a:t>hoạch</a:t>
            </a:r>
            <a:r>
              <a:rPr lang="en-US" sz="2800" b="1" dirty="0" smtClean="0">
                <a:effectLst>
                  <a:glow rad="139700">
                    <a:schemeClr val="accent5">
                      <a:satMod val="175000"/>
                      <a:alpha val="40000"/>
                    </a:schemeClr>
                  </a:glow>
                </a:effectLst>
                <a:latin typeface="Maven Pro" panose="020B0604020202020204" charset="0"/>
              </a:rPr>
              <a:t> </a:t>
            </a:r>
            <a:r>
              <a:rPr lang="en-US" sz="2800" b="1" dirty="0" err="1" smtClean="0">
                <a:effectLst>
                  <a:glow rad="139700">
                    <a:schemeClr val="accent5">
                      <a:satMod val="175000"/>
                      <a:alpha val="40000"/>
                    </a:schemeClr>
                  </a:glow>
                </a:effectLst>
                <a:latin typeface="Maven Pro" panose="020B0604020202020204" charset="0"/>
              </a:rPr>
              <a:t>động</a:t>
            </a:r>
            <a:endParaRPr sz="2800" b="1" dirty="0">
              <a:effectLst>
                <a:glow rad="139700">
                  <a:schemeClr val="accent5">
                    <a:satMod val="175000"/>
                    <a:alpha val="40000"/>
                  </a:schemeClr>
                </a:glow>
              </a:effectLst>
              <a:latin typeface="Maven Pro" panose="020B0604020202020204" charset="0"/>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62693" y="4192955"/>
            <a:ext cx="1855806" cy="338554"/>
          </a:xfrm>
          <a:prstGeom prst="rect">
            <a:avLst/>
          </a:prstGeom>
          <a:noFill/>
        </p:spPr>
        <p:txBody>
          <a:bodyPr wrap="square" rtlCol="0">
            <a:spAutoFit/>
          </a:bodyPr>
          <a:lstStyle/>
          <a:p>
            <a:r>
              <a:rPr lang="vi-VN" sz="1600" b="1" dirty="0">
                <a:solidFill>
                  <a:schemeClr val="accent5">
                    <a:lumMod val="20000"/>
                    <a:lumOff val="80000"/>
                  </a:schemeClr>
                </a:solidFill>
                <a:latin typeface="Maven Pro" panose="020B0604020202020204" charset="0"/>
              </a:rPr>
              <a:t>Richard Bellman </a:t>
            </a:r>
            <a:endParaRPr lang="en-US" sz="1600" b="1" dirty="0">
              <a:solidFill>
                <a:schemeClr val="accent5">
                  <a:lumMod val="20000"/>
                  <a:lumOff val="80000"/>
                </a:schemeClr>
              </a:solidFill>
              <a:latin typeface="Maven Pro" panose="020B0604020202020204" charset="0"/>
            </a:endParaRPr>
          </a:p>
        </p:txBody>
      </p:sp>
      <p:sp>
        <p:nvSpPr>
          <p:cNvPr id="3" name="Striped Right Arrow 2"/>
          <p:cNvSpPr/>
          <p:nvPr/>
        </p:nvSpPr>
        <p:spPr>
          <a:xfrm rot="10800000">
            <a:off x="4128782" y="3477713"/>
            <a:ext cx="550126" cy="297366"/>
          </a:xfrm>
          <a:prstGeom prst="stripedRightArrow">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Striped Right Arrow 65"/>
          <p:cNvSpPr/>
          <p:nvPr/>
        </p:nvSpPr>
        <p:spPr>
          <a:xfrm>
            <a:off x="657091" y="1302064"/>
            <a:ext cx="550126" cy="297366"/>
          </a:xfrm>
          <a:prstGeom prst="stripedRightArrow">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411204" y="3362924"/>
            <a:ext cx="2610783" cy="589143"/>
          </a:xfrm>
          <a:prstGeom prst="roundRect">
            <a:avLst/>
          </a:prstGeom>
          <a:solidFill>
            <a:schemeClr val="accent5">
              <a:lumMod val="60000"/>
              <a:lumOff val="40000"/>
              <a:alpha val="16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12714" y="3457119"/>
            <a:ext cx="2493029" cy="369332"/>
          </a:xfrm>
          <a:prstGeom prst="rect">
            <a:avLst/>
          </a:prstGeom>
          <a:noFill/>
        </p:spPr>
        <p:txBody>
          <a:bodyPr wrap="square" rtlCol="0">
            <a:spAutoFit/>
          </a:bodyPr>
          <a:lstStyle/>
          <a:p>
            <a:r>
              <a:rPr lang="en-US" sz="1800" b="1" dirty="0" err="1" smtClean="0">
                <a:solidFill>
                  <a:schemeClr val="accent6">
                    <a:lumMod val="40000"/>
                    <a:lumOff val="60000"/>
                  </a:schemeClr>
                </a:solidFill>
                <a:latin typeface="Maven Pro" panose="020B0604020202020204" charset="0"/>
              </a:rPr>
              <a:t>Phát</a:t>
            </a:r>
            <a:r>
              <a:rPr lang="en-US" sz="1800" b="1" dirty="0" smtClean="0">
                <a:solidFill>
                  <a:schemeClr val="accent6">
                    <a:lumMod val="40000"/>
                    <a:lumOff val="60000"/>
                  </a:schemeClr>
                </a:solidFill>
                <a:latin typeface="Maven Pro" panose="020B0604020202020204" charset="0"/>
              </a:rPr>
              <a:t> minh </a:t>
            </a:r>
            <a:r>
              <a:rPr lang="en-US" sz="1800" b="1" dirty="0" err="1" smtClean="0">
                <a:solidFill>
                  <a:schemeClr val="accent6">
                    <a:lumMod val="40000"/>
                    <a:lumOff val="60000"/>
                  </a:schemeClr>
                </a:solidFill>
                <a:latin typeface="Maven Pro" panose="020B0604020202020204" charset="0"/>
              </a:rPr>
              <a:t>năm</a:t>
            </a:r>
            <a:r>
              <a:rPr lang="en-US" sz="1800" b="1" dirty="0" smtClean="0">
                <a:solidFill>
                  <a:schemeClr val="accent6">
                    <a:lumMod val="40000"/>
                    <a:lumOff val="60000"/>
                  </a:schemeClr>
                </a:solidFill>
                <a:latin typeface="Maven Pro" panose="020B0604020202020204" charset="0"/>
              </a:rPr>
              <a:t> 1953</a:t>
            </a:r>
            <a:endParaRPr lang="en-US" sz="1800" b="1" dirty="0">
              <a:solidFill>
                <a:schemeClr val="accent6">
                  <a:lumMod val="40000"/>
                  <a:lumOff val="60000"/>
                </a:schemeClr>
              </a:solidFill>
              <a:latin typeface="Maven Pro" panose="020B060402020202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animEffect transition="in" filter="barn(inVertical)">
                                      <p:cBhvr>
                                        <p:cTn id="7" dur="500"/>
                                        <p:tgtEl>
                                          <p:spTgt spid="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 grpId="0" build="p"/>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effectLst>
                  <a:glow rad="139700">
                    <a:schemeClr val="accent2">
                      <a:satMod val="175000"/>
                      <a:alpha val="40000"/>
                    </a:schemeClr>
                  </a:glow>
                </a:effectLst>
                <a:latin typeface="Maven Pro" panose="020B0604020202020204" charset="0"/>
              </a:rPr>
              <a:t>Ý tưởng chính</a:t>
            </a:r>
            <a:endParaRPr b="1" dirty="0">
              <a:effectLst>
                <a:glow rad="139700">
                  <a:schemeClr val="accent2">
                    <a:satMod val="175000"/>
                    <a:alpha val="40000"/>
                  </a:schemeClr>
                </a:glow>
              </a:effectLst>
              <a:latin typeface="Maven Pro" panose="020B0604020202020204" charset="0"/>
            </a:endParaRPr>
          </a:p>
        </p:txBody>
      </p:sp>
      <p:sp>
        <p:nvSpPr>
          <p:cNvPr id="573" name="Google Shape;573;p29"/>
          <p:cNvSpPr txBox="1">
            <a:spLocks noGrp="1"/>
          </p:cNvSpPr>
          <p:nvPr>
            <p:ph type="subTitle" idx="1"/>
          </p:nvPr>
        </p:nvSpPr>
        <p:spPr>
          <a:xfrm>
            <a:off x="931245" y="1684093"/>
            <a:ext cx="3241185" cy="1112400"/>
          </a:xfrm>
          <a:prstGeom prst="rect">
            <a:avLst/>
          </a:prstGeom>
        </p:spPr>
        <p:txBody>
          <a:bodyPr spcFirstLastPara="1" wrap="square" lIns="91425" tIns="91425" rIns="91425" bIns="91425" anchor="t" anchorCtr="0">
            <a:noAutofit/>
          </a:bodyPr>
          <a:lstStyle/>
          <a:p>
            <a:pPr marL="0" lvl="0" indent="252000">
              <a:spcAft>
                <a:spcPts val="600"/>
              </a:spcAft>
              <a:buClr>
                <a:schemeClr val="accent5">
                  <a:lumMod val="20000"/>
                  <a:lumOff val="80000"/>
                </a:schemeClr>
              </a:buClr>
              <a:buSzPct val="100000"/>
              <a:buFont typeface="Wingdings" panose="05000000000000000000" pitchFamily="2" charset="2"/>
              <a:buChar char="Ø"/>
            </a:pPr>
            <a:r>
              <a:rPr lang="vi-VN" sz="1600" dirty="0" smtClean="0"/>
              <a:t>Bắt </a:t>
            </a:r>
            <a:r>
              <a:rPr lang="vi-VN" sz="1600" dirty="0"/>
              <a:t>đầu từ bài toán con nhỏ nhất cho tới các bài toán lớn hơn, xử lý từng bài toán một.</a:t>
            </a:r>
          </a:p>
          <a:p>
            <a:pPr marL="0" lvl="0" indent="252000">
              <a:spcAft>
                <a:spcPts val="600"/>
              </a:spcAft>
              <a:buClr>
                <a:schemeClr val="accent5">
                  <a:lumMod val="20000"/>
                  <a:lumOff val="80000"/>
                </a:schemeClr>
              </a:buClr>
              <a:buSzPct val="100000"/>
              <a:buFont typeface="Wingdings" panose="05000000000000000000" pitchFamily="2" charset="2"/>
              <a:buChar char="Ø"/>
            </a:pPr>
            <a:r>
              <a:rPr lang="vi-VN" sz="1600" dirty="0" smtClean="0"/>
              <a:t>Bottom-up approach.</a:t>
            </a:r>
            <a:endParaRPr lang="vi-VN" sz="1600" dirty="0"/>
          </a:p>
          <a:p>
            <a:pPr marL="285750" lvl="0" indent="252000" rtl="0">
              <a:spcBef>
                <a:spcPts val="0"/>
              </a:spcBef>
              <a:spcAft>
                <a:spcPts val="0"/>
              </a:spcAft>
              <a:buClr>
                <a:schemeClr val="accent5">
                  <a:lumMod val="20000"/>
                  <a:lumOff val="80000"/>
                </a:schemeClr>
              </a:buClr>
              <a:buSzPct val="100000"/>
              <a:buFont typeface="Wingdings" panose="05000000000000000000" pitchFamily="2" charset="2"/>
              <a:buChar char="Ø"/>
            </a:pPr>
            <a:endParaRPr sz="1600" dirty="0"/>
          </a:p>
        </p:txBody>
      </p:sp>
      <p:sp>
        <p:nvSpPr>
          <p:cNvPr id="574" name="Google Shape;574;p29"/>
          <p:cNvSpPr txBox="1">
            <a:spLocks noGrp="1"/>
          </p:cNvSpPr>
          <p:nvPr>
            <p:ph type="ctrTitle" idx="2"/>
          </p:nvPr>
        </p:nvSpPr>
        <p:spPr>
          <a:xfrm>
            <a:off x="5492524" y="986522"/>
            <a:ext cx="2737513" cy="577800"/>
          </a:xfrm>
          <a:prstGeom prst="rect">
            <a:avLst/>
          </a:prstGeom>
        </p:spPr>
        <p:txBody>
          <a:bodyPr spcFirstLastPara="1" wrap="square" lIns="91425" tIns="91425" rIns="91425" bIns="91425" anchor="b" anchorCtr="0">
            <a:noAutofit/>
          </a:bodyPr>
          <a:lstStyle/>
          <a:p>
            <a:pPr lvl="0"/>
            <a:r>
              <a:rPr lang="en-US" sz="2000" b="1" dirty="0" err="1" smtClean="0">
                <a:latin typeface="Maven Pro" panose="020B0604020202020204" charset="0"/>
              </a:rPr>
              <a:t>Memoization</a:t>
            </a:r>
            <a:r>
              <a:rPr lang="en-US" sz="2000" dirty="0" smtClean="0">
                <a:latin typeface="Maven Pro" panose="020B0604020202020204" charset="0"/>
              </a:rPr>
              <a:t> </a:t>
            </a:r>
            <a:br>
              <a:rPr lang="en-US" sz="2000" dirty="0" smtClean="0">
                <a:latin typeface="Maven Pro" panose="020B0604020202020204" charset="0"/>
              </a:rPr>
            </a:br>
            <a:r>
              <a:rPr lang="en-US" sz="1800" dirty="0" smtClean="0">
                <a:latin typeface="Maven Pro" panose="020B0604020202020204" charset="0"/>
              </a:rPr>
              <a:t>(</a:t>
            </a:r>
            <a:r>
              <a:rPr lang="en-US" sz="1800" dirty="0" err="1">
                <a:latin typeface="Maven Pro" panose="020B0604020202020204" charset="0"/>
              </a:rPr>
              <a:t>Ghi</a:t>
            </a:r>
            <a:r>
              <a:rPr lang="en-US" sz="1800" dirty="0">
                <a:latin typeface="Maven Pro" panose="020B0604020202020204" charset="0"/>
              </a:rPr>
              <a:t> </a:t>
            </a:r>
            <a:r>
              <a:rPr lang="en-US" sz="1800" dirty="0" err="1">
                <a:latin typeface="Maven Pro" panose="020B0604020202020204" charset="0"/>
              </a:rPr>
              <a:t>nhớ</a:t>
            </a:r>
            <a:r>
              <a:rPr lang="en-US" sz="1800" dirty="0">
                <a:latin typeface="Maven Pro" panose="020B0604020202020204" charset="0"/>
              </a:rPr>
              <a:t>)</a:t>
            </a:r>
            <a:endParaRPr sz="1800" dirty="0">
              <a:latin typeface="Maven Pro" panose="020B0604020202020204" charset="0"/>
            </a:endParaRPr>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stCxn id="2" idx="1"/>
          </p:cNvCxnSpPr>
          <p:nvPr/>
        </p:nvCxnSpPr>
        <p:spPr>
          <a:xfrm rot="10800000" flipH="1" flipV="1">
            <a:off x="923622" y="1484926"/>
            <a:ext cx="2551311" cy="2202000"/>
          </a:xfrm>
          <a:prstGeom prst="bentConnector3">
            <a:avLst>
              <a:gd name="adj1" fmla="val -8960"/>
            </a:avLst>
          </a:prstGeom>
          <a:noFill/>
          <a:ln w="9525" cap="flat" cmpd="sng">
            <a:solidFill>
              <a:schemeClr val="accent2"/>
            </a:solidFill>
            <a:prstDash val="solid"/>
            <a:round/>
            <a:headEnd type="none" w="med" len="med"/>
            <a:tailEnd type="none" w="med" len="med"/>
          </a:ln>
        </p:spPr>
      </p:cxnSp>
      <p:cxnSp>
        <p:nvCxnSpPr>
          <p:cNvPr id="593" name="Google Shape;593;p29"/>
          <p:cNvCxnSpPr/>
          <p:nvPr/>
        </p:nvCxnSpPr>
        <p:spPr>
          <a:xfrm rot="5400000">
            <a:off x="6112559" y="1944749"/>
            <a:ext cx="3084561" cy="1587114"/>
          </a:xfrm>
          <a:prstGeom prst="bentConnector3">
            <a:avLst>
              <a:gd name="adj1" fmla="val 91353"/>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387811" y="3484419"/>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ctrTitle"/>
          </p:nvPr>
        </p:nvSpPr>
        <p:spPr>
          <a:xfrm>
            <a:off x="923623" y="1196026"/>
            <a:ext cx="2420501" cy="577800"/>
          </a:xfrm>
        </p:spPr>
        <p:txBody>
          <a:bodyPr/>
          <a:lstStyle/>
          <a:p>
            <a:r>
              <a:rPr lang="vi-VN" sz="2000" b="1" dirty="0">
                <a:latin typeface="Maven Pro" panose="020B0604020202020204" charset="0"/>
              </a:rPr>
              <a:t>Tabulation </a:t>
            </a:r>
            <a:r>
              <a:rPr lang="en-US" sz="2000" dirty="0" smtClean="0">
                <a:latin typeface="Maven Pro" panose="020B0604020202020204" charset="0"/>
              </a:rPr>
              <a:t/>
            </a:r>
            <a:br>
              <a:rPr lang="en-US" sz="2000" dirty="0" smtClean="0">
                <a:latin typeface="Maven Pro" panose="020B0604020202020204" charset="0"/>
              </a:rPr>
            </a:br>
            <a:r>
              <a:rPr lang="vi-VN" sz="1800" dirty="0" smtClean="0">
                <a:latin typeface="Maven Pro" panose="020B0604020202020204" charset="0"/>
              </a:rPr>
              <a:t>(</a:t>
            </a:r>
            <a:r>
              <a:rPr lang="vi-VN" sz="1800" dirty="0">
                <a:latin typeface="Maven Pro" panose="020B0604020202020204" charset="0"/>
              </a:rPr>
              <a:t>Bảng phương án)</a:t>
            </a:r>
            <a:endParaRPr lang="en-US" sz="1800" dirty="0">
              <a:latin typeface="Maven Pro" panose="020B0604020202020204" charset="0"/>
            </a:endParaRPr>
          </a:p>
        </p:txBody>
      </p:sp>
      <p:sp>
        <p:nvSpPr>
          <p:cNvPr id="8" name="Subtitle 7"/>
          <p:cNvSpPr>
            <a:spLocks noGrp="1"/>
          </p:cNvSpPr>
          <p:nvPr>
            <p:ph type="subTitle" idx="3"/>
          </p:nvPr>
        </p:nvSpPr>
        <p:spPr>
          <a:xfrm>
            <a:off x="5439317" y="1501579"/>
            <a:ext cx="2904756" cy="1112400"/>
          </a:xfrm>
        </p:spPr>
        <p:txBody>
          <a:bodyPr/>
          <a:lstStyle/>
          <a:p>
            <a:pPr marL="0" indent="252000">
              <a:buClr>
                <a:schemeClr val="accent3">
                  <a:lumMod val="20000"/>
                  <a:lumOff val="80000"/>
                </a:schemeClr>
              </a:buClr>
              <a:buSzPct val="100000"/>
              <a:buFont typeface="Wingdings" panose="05000000000000000000" pitchFamily="2" charset="2"/>
              <a:buChar char="Ø"/>
            </a:pPr>
            <a:r>
              <a:rPr lang="vi-VN" sz="1600" dirty="0" smtClean="0"/>
              <a:t>Bắt </a:t>
            </a:r>
            <a:r>
              <a:rPr lang="vi-VN" sz="1600" dirty="0"/>
              <a:t>đầu từ bài toán ban đầu tới các bài toán nhỏ hơn qua đệ quy, lưu các kết quả mỗi khi có bài toán con được giải xong.</a:t>
            </a:r>
          </a:p>
          <a:p>
            <a:pPr marL="0" indent="252000">
              <a:buClr>
                <a:schemeClr val="accent3">
                  <a:lumMod val="20000"/>
                  <a:lumOff val="80000"/>
                </a:schemeClr>
              </a:buClr>
              <a:buSzPct val="100000"/>
              <a:buFont typeface="Wingdings" panose="05000000000000000000" pitchFamily="2" charset="2"/>
              <a:buChar char="Ø"/>
            </a:pPr>
            <a:r>
              <a:rPr lang="vi-VN" sz="1600" dirty="0" smtClean="0"/>
              <a:t>Có </a:t>
            </a:r>
            <a:r>
              <a:rPr lang="vi-VN" sz="1600" dirty="0"/>
              <a:t>thể kết hợp 2 hướng tiếp cận </a:t>
            </a:r>
            <a:r>
              <a:rPr lang="vi-VN" sz="1600" dirty="0" smtClean="0"/>
              <a:t>top-downvà </a:t>
            </a:r>
            <a:r>
              <a:rPr lang="vi-VN" sz="1600" dirty="0"/>
              <a:t>bottom-up.</a:t>
            </a:r>
          </a:p>
          <a:p>
            <a:pPr marL="0" indent="252000">
              <a:buClr>
                <a:schemeClr val="accent3">
                  <a:lumMod val="20000"/>
                  <a:lumOff val="80000"/>
                </a:schemeClr>
              </a:buClr>
              <a:buSzPct val="100000"/>
              <a:buFont typeface="Wingdings" panose="05000000000000000000" pitchFamily="2" charset="2"/>
              <a:buChar char="Ø"/>
            </a:pPr>
            <a:endParaRPr lang="en-US" sz="1600" dirty="0"/>
          </a:p>
        </p:txBody>
      </p:sp>
      <p:sp>
        <p:nvSpPr>
          <p:cNvPr id="25" name="Rectangle 24"/>
          <p:cNvSpPr/>
          <p:nvPr/>
        </p:nvSpPr>
        <p:spPr>
          <a:xfrm>
            <a:off x="2657620" y="4602728"/>
            <a:ext cx="3954929" cy="369332"/>
          </a:xfrm>
          <a:prstGeom prst="rect">
            <a:avLst/>
          </a:prstGeom>
        </p:spPr>
        <p:txBody>
          <a:bodyPr wrap="none">
            <a:spAutoFit/>
          </a:bodyPr>
          <a:lstStyle/>
          <a:p>
            <a:pPr algn="ctr"/>
            <a:r>
              <a:rPr lang="vi-VN" sz="1800" dirty="0" smtClean="0">
                <a:solidFill>
                  <a:schemeClr val="bg1"/>
                </a:solidFill>
                <a:effectLst>
                  <a:glow rad="139700">
                    <a:schemeClr val="accent3">
                      <a:satMod val="175000"/>
                      <a:alpha val="40000"/>
                    </a:schemeClr>
                  </a:glow>
                </a:effectLst>
              </a:rPr>
              <a:t>Lưu trữ kết quả của các bài toán con</a:t>
            </a:r>
            <a:endParaRPr lang="en-US" sz="1800" dirty="0">
              <a:solidFill>
                <a:schemeClr val="bg1"/>
              </a:solidFill>
              <a:effectLst>
                <a:glow rad="139700">
                  <a:schemeClr val="accent3">
                    <a:satMod val="175000"/>
                    <a:alpha val="40000"/>
                  </a:schemeClr>
                </a:glow>
              </a:effectLs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3">
                                            <p:txEl>
                                              <p:pRg st="0" end="0"/>
                                            </p:txEl>
                                          </p:spTgt>
                                        </p:tgtEl>
                                        <p:attrNameLst>
                                          <p:attrName>style.visibility</p:attrName>
                                        </p:attrNameLst>
                                      </p:cBhvr>
                                      <p:to>
                                        <p:strVal val="visible"/>
                                      </p:to>
                                    </p:set>
                                    <p:animEffect transition="in" filter="fade">
                                      <p:cBhvr>
                                        <p:cTn id="10" dur="500"/>
                                        <p:tgtEl>
                                          <p:spTgt spid="57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73">
                                            <p:txEl>
                                              <p:pRg st="1" end="1"/>
                                            </p:txEl>
                                          </p:spTgt>
                                        </p:tgtEl>
                                        <p:attrNameLst>
                                          <p:attrName>style.visibility</p:attrName>
                                        </p:attrNameLst>
                                      </p:cBhvr>
                                      <p:to>
                                        <p:strVal val="visible"/>
                                      </p:to>
                                    </p:set>
                                    <p:animEffect transition="in" filter="fade">
                                      <p:cBhvr>
                                        <p:cTn id="15" dur="500"/>
                                        <p:tgtEl>
                                          <p:spTgt spid="57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74"/>
                                        </p:tgtEl>
                                        <p:attrNameLst>
                                          <p:attrName>style.visibility</p:attrName>
                                        </p:attrNameLst>
                                      </p:cBhvr>
                                      <p:to>
                                        <p:strVal val="visible"/>
                                      </p:to>
                                    </p:set>
                                    <p:animEffect transition="in" filter="wipe(down)">
                                      <p:cBhvr>
                                        <p:cTn id="20" dur="500"/>
                                        <p:tgtEl>
                                          <p:spTgt spid="57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down)">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wipe(down)">
                                      <p:cBhvr>
                                        <p:cTn id="28" dur="500"/>
                                        <p:tgtEl>
                                          <p:spTgt spid="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arn(inVertical)">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 grpId="0" build="p"/>
      <p:bldP spid="574" grpId="0"/>
      <p:bldP spid="2" grpId="0"/>
      <p:bldP spid="8" grpId="0" build="p"/>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idx="7"/>
          </p:nvPr>
        </p:nvSpPr>
        <p:spPr/>
        <p:txBody>
          <a:bodyPr/>
          <a:lstStyle/>
          <a:p>
            <a:r>
              <a:rPr lang="en-US" b="1" dirty="0" err="1" smtClean="0">
                <a:effectLst>
                  <a:glow rad="139700">
                    <a:schemeClr val="accent2">
                      <a:satMod val="175000"/>
                      <a:alpha val="40000"/>
                    </a:schemeClr>
                  </a:glow>
                </a:effectLst>
                <a:latin typeface="Maven Pro" panose="020B0604020202020204" charset="0"/>
              </a:rPr>
              <a:t>Các</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yếu</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tố</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cơ</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bản</a:t>
            </a:r>
            <a:endParaRPr lang="en-US" b="1" dirty="0">
              <a:effectLst>
                <a:glow rad="139700">
                  <a:schemeClr val="accent2">
                    <a:satMod val="175000"/>
                    <a:alpha val="40000"/>
                  </a:schemeClr>
                </a:glow>
              </a:effectLst>
              <a:latin typeface="Maven Pro" panose="020B0604020202020204" charset="0"/>
            </a:endParaRPr>
          </a:p>
        </p:txBody>
      </p:sp>
      <p:sp>
        <p:nvSpPr>
          <p:cNvPr id="14" name="Google Shape;476;p27"/>
          <p:cNvSpPr txBox="1">
            <a:spLocks noGrp="1"/>
          </p:cNvSpPr>
          <p:nvPr>
            <p:ph type="title" idx="3"/>
          </p:nvPr>
        </p:nvSpPr>
        <p:spPr>
          <a:xfrm>
            <a:off x="495376" y="2438418"/>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5" name="Google Shape;481;p27"/>
          <p:cNvSpPr/>
          <p:nvPr/>
        </p:nvSpPr>
        <p:spPr>
          <a:xfrm>
            <a:off x="495376" y="1355281"/>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484;p27"/>
          <p:cNvCxnSpPr>
            <a:stCxn id="15" idx="1"/>
            <a:endCxn id="14" idx="1"/>
          </p:cNvCxnSpPr>
          <p:nvPr/>
        </p:nvCxnSpPr>
        <p:spPr>
          <a:xfrm>
            <a:off x="495376" y="1767331"/>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18" name="Google Shape;489;p27"/>
          <p:cNvSpPr/>
          <p:nvPr/>
        </p:nvSpPr>
        <p:spPr>
          <a:xfrm>
            <a:off x="618825" y="1461798"/>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itle 18"/>
          <p:cNvSpPr>
            <a:spLocks noGrp="1"/>
          </p:cNvSpPr>
          <p:nvPr>
            <p:ph type="ctrTitle"/>
          </p:nvPr>
        </p:nvSpPr>
        <p:spPr>
          <a:xfrm>
            <a:off x="0" y="3670588"/>
            <a:ext cx="1985293" cy="577800"/>
          </a:xfrm>
        </p:spPr>
        <p:txBody>
          <a:bodyPr/>
          <a:lstStyle/>
          <a:p>
            <a:pPr algn="ctr"/>
            <a:r>
              <a:rPr lang="nn-NO" b="1" dirty="0" smtClean="0">
                <a:latin typeface="Maven Pro" panose="020B0604020202020204" charset="0"/>
              </a:rPr>
              <a:t>Bài </a:t>
            </a:r>
            <a:r>
              <a:rPr lang="nn-NO" b="1" dirty="0">
                <a:latin typeface="Maven Pro" panose="020B0604020202020204" charset="0"/>
              </a:rPr>
              <a:t>toán con gối nhau </a:t>
            </a:r>
            <a:r>
              <a:rPr lang="nn-NO" sz="1800" dirty="0">
                <a:latin typeface="Maven Pro" panose="020B0604020202020204" charset="0"/>
              </a:rPr>
              <a:t>(Overlapping subproblems)</a:t>
            </a:r>
            <a:endParaRPr lang="en-US" sz="1800" dirty="0">
              <a:latin typeface="Maven Pro" panose="020B0604020202020204" charset="0"/>
            </a:endParaRPr>
          </a:p>
        </p:txBody>
      </p:sp>
      <p:sp>
        <p:nvSpPr>
          <p:cNvPr id="20" name="TextBox 19"/>
          <p:cNvSpPr txBox="1"/>
          <p:nvPr/>
        </p:nvSpPr>
        <p:spPr>
          <a:xfrm>
            <a:off x="1985293" y="1115542"/>
            <a:ext cx="2540603" cy="3600986"/>
          </a:xfrm>
          <a:prstGeom prst="rect">
            <a:avLst/>
          </a:prstGeom>
          <a:noFill/>
        </p:spPr>
        <p:txBody>
          <a:bodyPr wrap="square" rtlCol="0">
            <a:spAutoFit/>
          </a:bodyPr>
          <a:lstStyle/>
          <a:p>
            <a:pPr indent="288000" algn="just">
              <a:spcAft>
                <a:spcPts val="600"/>
              </a:spcAft>
              <a:buClr>
                <a:schemeClr val="bg1"/>
              </a:buClr>
              <a:buFont typeface="Wingdings" panose="05000000000000000000" pitchFamily="2" charset="2"/>
              <a:buChar char="ü"/>
            </a:pPr>
            <a:r>
              <a:rPr lang="en-US" sz="1600" dirty="0">
                <a:solidFill>
                  <a:schemeClr val="bg1"/>
                </a:solidFill>
                <a:latin typeface="Maven Pro" panose="020B0604020202020204" charset="0"/>
              </a:rPr>
              <a:t>C</a:t>
            </a:r>
            <a:r>
              <a:rPr lang="en-US" sz="1600" dirty="0" smtClean="0">
                <a:solidFill>
                  <a:schemeClr val="bg1"/>
                </a:solidFill>
                <a:latin typeface="Maven Pro" panose="020B0604020202020204" charset="0"/>
              </a:rPr>
              <a:t>hia </a:t>
            </a:r>
            <a:r>
              <a:rPr lang="en-US" sz="1600" dirty="0" err="1">
                <a:solidFill>
                  <a:schemeClr val="bg1"/>
                </a:solidFill>
                <a:latin typeface="Maven Pro" panose="020B0604020202020204" charset="0"/>
              </a:rPr>
              <a:t>bài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lớn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thành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bài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nhỏ</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hơn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và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được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sử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dụng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khi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bài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này</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được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gọi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lại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nhiều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lần</a:t>
            </a:r>
            <a:r>
              <a:rPr lang="en-US" sz="1600" dirty="0">
                <a:solidFill>
                  <a:schemeClr val="bg1"/>
                </a:solidFill>
                <a:latin typeface="Maven Pro" panose="020B0604020202020204" charset="0"/>
              </a:rPr>
              <a:t>. </a:t>
            </a:r>
            <a:endParaRPr lang="en-US" sz="1600" dirty="0" smtClean="0">
              <a:solidFill>
                <a:schemeClr val="bg1"/>
              </a:solidFill>
              <a:latin typeface="Maven Pro" panose="020B0604020202020204" charset="0"/>
            </a:endParaRPr>
          </a:p>
          <a:p>
            <a:pPr indent="288000" algn="just">
              <a:spcAft>
                <a:spcPts val="600"/>
              </a:spcAft>
              <a:buClr>
                <a:schemeClr val="bg1"/>
              </a:buClr>
              <a:buFont typeface="Wingdings" panose="05000000000000000000" pitchFamily="2" charset="2"/>
              <a:buChar char="ü"/>
            </a:pPr>
            <a:r>
              <a:rPr lang="en-US" sz="1600" dirty="0" err="1" smtClean="0">
                <a:solidFill>
                  <a:schemeClr val="bg1"/>
                </a:solidFill>
                <a:latin typeface="Maven Pro" panose="020B0604020202020204" charset="0"/>
              </a:rPr>
              <a:t>Lưu</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kết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quả</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của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bài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con </a:t>
            </a:r>
            <a:r>
              <a:rPr lang="en-US" sz="1600" dirty="0" err="1" smtClean="0">
                <a:solidFill>
                  <a:schemeClr val="bg1"/>
                </a:solidFill>
                <a:latin typeface="Maven Pro" panose="020B0604020202020204" charset="0"/>
              </a:rPr>
              <a:t>này</a:t>
            </a:r>
            <a:r>
              <a:rPr lang="en-US" sz="1600" dirty="0">
                <a:solidFill>
                  <a:schemeClr val="bg1"/>
                </a:solidFill>
                <a:latin typeface="Maven Pro" panose="020B0604020202020204" charset="0"/>
              </a:rPr>
              <a:t>.</a:t>
            </a:r>
            <a:r>
              <a:rPr lang="en-US" sz="1600" dirty="0" smtClean="0">
                <a:solidFill>
                  <a:schemeClr val="bg1"/>
                </a:solidFill>
                <a:latin typeface="Maven Pro" panose="020B0604020202020204" charset="0"/>
              </a:rPr>
              <a:t> </a:t>
            </a:r>
          </a:p>
          <a:p>
            <a:pPr indent="288000" algn="just">
              <a:spcAft>
                <a:spcPts val="600"/>
              </a:spcAft>
              <a:buClr>
                <a:schemeClr val="bg1"/>
              </a:buClr>
            </a:pPr>
            <a:r>
              <a:rPr lang="en-US" sz="1600" dirty="0" smtClean="0">
                <a:solidFill>
                  <a:schemeClr val="bg1"/>
                </a:solidFill>
                <a:latin typeface="Maven Pro" panose="020B0604020202020204" charset="0"/>
              </a:rPr>
              <a:t>→ </a:t>
            </a:r>
            <a:r>
              <a:rPr lang="en-US" sz="1600" dirty="0" err="1" smtClean="0">
                <a:solidFill>
                  <a:schemeClr val="bg1"/>
                </a:solidFill>
                <a:latin typeface="Maven Pro" panose="020B0604020202020204" charset="0"/>
              </a:rPr>
              <a:t>Giảm</a:t>
            </a:r>
            <a:r>
              <a:rPr lang="en-US" sz="1600" dirty="0" smtClean="0">
                <a:solidFill>
                  <a:schemeClr val="bg1"/>
                </a:solidFill>
                <a:latin typeface="Maven Pro" panose="020B0604020202020204" charset="0"/>
              </a:rPr>
              <a:t> </a:t>
            </a:r>
            <a:r>
              <a:rPr lang="en-US" sz="1600" dirty="0" err="1" smtClean="0">
                <a:solidFill>
                  <a:schemeClr val="bg1"/>
                </a:solidFill>
                <a:latin typeface="Maven Pro" panose="020B0604020202020204" charset="0"/>
              </a:rPr>
              <a:t>thời</a:t>
            </a:r>
            <a:r>
              <a:rPr lang="en-US" sz="1600" dirty="0" smtClean="0">
                <a:solidFill>
                  <a:schemeClr val="bg1"/>
                </a:solidFill>
                <a:latin typeface="Maven Pro" panose="020B0604020202020204" charset="0"/>
              </a:rPr>
              <a:t> </a:t>
            </a:r>
            <a:r>
              <a:rPr lang="en-US" sz="1600" dirty="0" err="1" smtClean="0">
                <a:solidFill>
                  <a:schemeClr val="bg1"/>
                </a:solidFill>
                <a:latin typeface="Maven Pro" panose="020B0604020202020204" charset="0"/>
              </a:rPr>
              <a:t>gian</a:t>
            </a:r>
            <a:r>
              <a:rPr lang="en-US" sz="1600" dirty="0" smtClean="0">
                <a:solidFill>
                  <a:schemeClr val="bg1"/>
                </a:solidFill>
                <a:latin typeface="Maven Pro" panose="020B0604020202020204" charset="0"/>
              </a:rPr>
              <a:t> </a:t>
            </a:r>
            <a:r>
              <a:rPr lang="en-US" sz="1600" dirty="0" err="1" smtClean="0">
                <a:solidFill>
                  <a:schemeClr val="bg1"/>
                </a:solidFill>
                <a:latin typeface="Maven Pro" panose="020B0604020202020204" charset="0"/>
              </a:rPr>
              <a:t>tính</a:t>
            </a:r>
            <a:r>
              <a:rPr lang="en-US" sz="1600" dirty="0" smtClean="0">
                <a:solidFill>
                  <a:schemeClr val="bg1"/>
                </a:solidFill>
                <a:latin typeface="Maven Pro" panose="020B0604020202020204" charset="0"/>
              </a:rPr>
              <a:t> </a:t>
            </a:r>
            <a:r>
              <a:rPr lang="en-US" sz="1600" dirty="0" err="1" smtClean="0">
                <a:solidFill>
                  <a:schemeClr val="bg1"/>
                </a:solidFill>
                <a:latin typeface="Maven Pro" panose="020B0604020202020204" charset="0"/>
              </a:rPr>
              <a:t>toán</a:t>
            </a:r>
            <a:r>
              <a:rPr lang="en-US" sz="1600" dirty="0" smtClean="0">
                <a:solidFill>
                  <a:schemeClr val="bg1"/>
                </a:solidFill>
                <a:latin typeface="Maven Pro" panose="020B0604020202020204" charset="0"/>
              </a:rPr>
              <a:t>.</a:t>
            </a:r>
          </a:p>
          <a:p>
            <a:pPr indent="288000" algn="just">
              <a:spcAft>
                <a:spcPts val="600"/>
              </a:spcAft>
              <a:buClr>
                <a:schemeClr val="bg1"/>
              </a:buClr>
              <a:buFont typeface="Wingdings" panose="05000000000000000000" pitchFamily="2" charset="2"/>
              <a:buChar char="ü"/>
            </a:pPr>
            <a:r>
              <a:rPr lang="en-US" sz="1600" dirty="0" err="1" smtClean="0">
                <a:solidFill>
                  <a:schemeClr val="bg1"/>
                </a:solidFill>
                <a:latin typeface="Maven Pro" panose="020B0604020202020204" charset="0"/>
              </a:rPr>
              <a:t>Không</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thể</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áp</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dụng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được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khi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bài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không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gối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nhau</a:t>
            </a:r>
            <a:r>
              <a:rPr lang="en-US" sz="1600" dirty="0">
                <a:solidFill>
                  <a:schemeClr val="bg1"/>
                </a:solidFill>
                <a:latin typeface="Maven Pro" panose="020B0604020202020204" charset="0"/>
              </a:rPr>
              <a:t>.</a:t>
            </a:r>
          </a:p>
          <a:p>
            <a:pPr indent="288000" algn="just">
              <a:spcAft>
                <a:spcPts val="600"/>
              </a:spcAft>
              <a:buClr>
                <a:schemeClr val="bg1"/>
              </a:buClr>
              <a:buFont typeface="Wingdings" panose="05000000000000000000" pitchFamily="2" charset="2"/>
              <a:buChar char="ü"/>
            </a:pPr>
            <a:endParaRPr lang="en-US" sz="1600" dirty="0">
              <a:solidFill>
                <a:schemeClr val="bg1"/>
              </a:solidFill>
              <a:latin typeface="Maven Pro" panose="020B0604020202020204" charset="0"/>
            </a:endParaRPr>
          </a:p>
        </p:txBody>
      </p:sp>
      <p:sp>
        <p:nvSpPr>
          <p:cNvPr id="21" name="Google Shape;510;p28"/>
          <p:cNvSpPr/>
          <p:nvPr/>
        </p:nvSpPr>
        <p:spPr>
          <a:xfrm>
            <a:off x="1860143" y="989476"/>
            <a:ext cx="2750277" cy="3561042"/>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5">
              <a:lumMod val="50000"/>
            </a:schemeClr>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0;p28"/>
          <p:cNvSpPr/>
          <p:nvPr/>
        </p:nvSpPr>
        <p:spPr>
          <a:xfrm>
            <a:off x="4801848" y="989476"/>
            <a:ext cx="2468706" cy="3561042"/>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6">
              <a:lumMod val="60000"/>
              <a:lumOff val="40000"/>
            </a:schemeClr>
          </a:solidFill>
          <a:ln>
            <a:solidFill>
              <a:schemeClr val="accent6">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3;p27"/>
          <p:cNvSpPr txBox="1">
            <a:spLocks noGrp="1"/>
          </p:cNvSpPr>
          <p:nvPr>
            <p:ph type="ctrTitle" idx="4"/>
          </p:nvPr>
        </p:nvSpPr>
        <p:spPr>
          <a:xfrm>
            <a:off x="7349687" y="3607935"/>
            <a:ext cx="1667576" cy="577800"/>
          </a:xfrm>
          <a:prstGeom prst="rect">
            <a:avLst/>
          </a:prstGeom>
        </p:spPr>
        <p:txBody>
          <a:bodyPr spcFirstLastPara="1" wrap="square" lIns="91425" tIns="91425" rIns="91425" bIns="91425" anchor="b" anchorCtr="0">
            <a:noAutofit/>
          </a:bodyPr>
          <a:lstStyle/>
          <a:p>
            <a:pPr lvl="0" algn="ctr"/>
            <a:r>
              <a:rPr lang="vi-VN" b="1" dirty="0" smtClean="0">
                <a:latin typeface="Maven Pro" panose="020B0604020202020204" charset="0"/>
              </a:rPr>
              <a:t>Cấu </a:t>
            </a:r>
            <a:r>
              <a:rPr lang="vi-VN" b="1" dirty="0">
                <a:latin typeface="Maven Pro" panose="020B0604020202020204" charset="0"/>
              </a:rPr>
              <a:t>trúc con tối ưu </a:t>
            </a:r>
            <a:r>
              <a:rPr lang="vi-VN" sz="1800" dirty="0">
                <a:latin typeface="Maven Pro" panose="020B0604020202020204" charset="0"/>
              </a:rPr>
              <a:t>(optimal substructure)</a:t>
            </a:r>
            <a:endParaRPr sz="1800" dirty="0">
              <a:latin typeface="Maven Pro" panose="020B0604020202020204" charset="0"/>
            </a:endParaRPr>
          </a:p>
        </p:txBody>
      </p:sp>
      <p:sp>
        <p:nvSpPr>
          <p:cNvPr id="26" name="Google Shape;478;p27"/>
          <p:cNvSpPr txBox="1">
            <a:spLocks noGrp="1"/>
          </p:cNvSpPr>
          <p:nvPr>
            <p:ph type="title" idx="6"/>
          </p:nvPr>
        </p:nvSpPr>
        <p:spPr>
          <a:xfrm>
            <a:off x="7628181" y="2390420"/>
            <a:ext cx="928351"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7" name="Google Shape;482;p27"/>
          <p:cNvSpPr/>
          <p:nvPr/>
        </p:nvSpPr>
        <p:spPr>
          <a:xfrm>
            <a:off x="7673210" y="1308787"/>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485;p27"/>
          <p:cNvCxnSpPr/>
          <p:nvPr/>
        </p:nvCxnSpPr>
        <p:spPr>
          <a:xfrm>
            <a:off x="8494130" y="1750705"/>
            <a:ext cx="600" cy="960000"/>
          </a:xfrm>
          <a:prstGeom prst="bentConnector3">
            <a:avLst>
              <a:gd name="adj1" fmla="val 30054833"/>
            </a:avLst>
          </a:prstGeom>
          <a:noFill/>
          <a:ln w="9525" cap="flat" cmpd="sng">
            <a:solidFill>
              <a:schemeClr val="lt1"/>
            </a:solidFill>
            <a:prstDash val="solid"/>
            <a:round/>
            <a:headEnd type="none" w="med" len="med"/>
            <a:tailEnd type="none" w="med" len="med"/>
          </a:ln>
        </p:spPr>
      </p:cxnSp>
      <p:grpSp>
        <p:nvGrpSpPr>
          <p:cNvPr id="29" name="Google Shape;490;p27"/>
          <p:cNvGrpSpPr/>
          <p:nvPr/>
        </p:nvGrpSpPr>
        <p:grpSpPr>
          <a:xfrm>
            <a:off x="7805941" y="1430697"/>
            <a:ext cx="577210" cy="580282"/>
            <a:chOff x="3095745" y="3805393"/>
            <a:chExt cx="352840" cy="354717"/>
          </a:xfrm>
        </p:grpSpPr>
        <p:sp>
          <p:nvSpPr>
            <p:cNvPr id="30"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p:cNvSpPr txBox="1"/>
          <p:nvPr/>
        </p:nvSpPr>
        <p:spPr>
          <a:xfrm>
            <a:off x="5082824" y="1550919"/>
            <a:ext cx="1953407" cy="2308324"/>
          </a:xfrm>
          <a:prstGeom prst="rect">
            <a:avLst/>
          </a:prstGeom>
          <a:noFill/>
        </p:spPr>
        <p:txBody>
          <a:bodyPr wrap="square" rtlCol="0">
            <a:spAutoFit/>
          </a:bodyPr>
          <a:lstStyle/>
          <a:p>
            <a:pPr indent="288000" algn="just"/>
            <a:r>
              <a:rPr lang="en-US" sz="1600" dirty="0" err="1" smtClean="0">
                <a:solidFill>
                  <a:schemeClr val="bg1"/>
                </a:solidFill>
                <a:latin typeface="Maven Pro" panose="020B0604020202020204" charset="0"/>
              </a:rPr>
              <a:t>Cấu</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trúc</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tối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ưu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có</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nghĩa</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là</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lời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giải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ưu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bài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con </a:t>
            </a:r>
            <a:r>
              <a:rPr lang="en-US" sz="1600" dirty="0" err="1">
                <a:solidFill>
                  <a:schemeClr val="bg1"/>
                </a:solidFill>
                <a:latin typeface="Maven Pro" panose="020B0604020202020204" charset="0"/>
              </a:rPr>
              <a:t>có</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thể</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được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sử</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dụng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để</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tìm</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các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lời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giải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tối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ưu</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cho</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bài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toàn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cục</a:t>
            </a:r>
            <a:r>
              <a:rPr lang="en-US" sz="1600" dirty="0">
                <a:solidFill>
                  <a:schemeClr val="bg1"/>
                </a:solidFill>
                <a:latin typeface="Maven Pro" panose="020B0604020202020204" charset="0"/>
              </a:rPr>
              <a:t>.</a:t>
            </a:r>
          </a:p>
          <a:p>
            <a:pPr indent="288000" algn="just"/>
            <a:endParaRPr lang="en-US" sz="1600" dirty="0">
              <a:solidFill>
                <a:schemeClr val="bg1"/>
              </a:solidFill>
              <a:latin typeface="Maven Pro" panose="020B0604020202020204" charset="0"/>
            </a:endParaRPr>
          </a:p>
        </p:txBody>
      </p:sp>
    </p:spTree>
    <p:extLst>
      <p:ext uri="{BB962C8B-B14F-4D97-AF65-F5344CB8AC3E}">
        <p14:creationId xmlns:p14="http://schemas.microsoft.com/office/powerpoint/2010/main" val="1068127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arn(inVertical)">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0" grpId="0"/>
      <p:bldP spid="25" grpId="0"/>
      <p:bldP spid="26"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idx="7"/>
          </p:nvPr>
        </p:nvSpPr>
        <p:spPr/>
        <p:txBody>
          <a:bodyPr/>
          <a:lstStyle/>
          <a:p>
            <a:r>
              <a:rPr lang="en-US" b="1" dirty="0" err="1" smtClean="0">
                <a:effectLst>
                  <a:glow rad="139700">
                    <a:schemeClr val="accent2">
                      <a:satMod val="175000"/>
                      <a:alpha val="40000"/>
                    </a:schemeClr>
                  </a:glow>
                </a:effectLst>
                <a:latin typeface="Maven Pro" panose="020B0604020202020204" charset="0"/>
              </a:rPr>
              <a:t>Các</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yếu</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tố</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cơ</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bản</a:t>
            </a:r>
            <a:endParaRPr lang="en-US" b="1" dirty="0">
              <a:effectLst>
                <a:glow rad="139700">
                  <a:schemeClr val="accent2">
                    <a:satMod val="175000"/>
                    <a:alpha val="40000"/>
                  </a:schemeClr>
                </a:glow>
              </a:effectLst>
              <a:latin typeface="Maven Pro" panose="020B0604020202020204" charset="0"/>
            </a:endParaRPr>
          </a:p>
        </p:txBody>
      </p:sp>
      <p:sp>
        <p:nvSpPr>
          <p:cNvPr id="19" name="Title 18"/>
          <p:cNvSpPr>
            <a:spLocks noGrp="1"/>
          </p:cNvSpPr>
          <p:nvPr>
            <p:ph type="ctrTitle"/>
          </p:nvPr>
        </p:nvSpPr>
        <p:spPr>
          <a:xfrm>
            <a:off x="-40548" y="3515516"/>
            <a:ext cx="1925444" cy="577800"/>
          </a:xfrm>
        </p:spPr>
        <p:txBody>
          <a:bodyPr/>
          <a:lstStyle/>
          <a:p>
            <a:pPr algn="ctr"/>
            <a:r>
              <a:rPr lang="en-US" b="1" dirty="0" err="1" smtClean="0">
                <a:latin typeface="Maven Pro" panose="020B0604020202020204" charset="0"/>
              </a:rPr>
              <a:t>Bảng</a:t>
            </a:r>
            <a:r>
              <a:rPr lang="en-US" b="1" dirty="0" smtClean="0">
                <a:latin typeface="Maven Pro" panose="020B0604020202020204" charset="0"/>
              </a:rPr>
              <a:t> </a:t>
            </a:r>
            <a:r>
              <a:rPr lang="en-US" b="1" dirty="0" err="1">
                <a:latin typeface="Maven Pro" panose="020B0604020202020204" charset="0"/>
              </a:rPr>
              <a:t>phương</a:t>
            </a:r>
            <a:r>
              <a:rPr lang="en-US" b="1" dirty="0">
                <a:latin typeface="Maven Pro" panose="020B0604020202020204" charset="0"/>
              </a:rPr>
              <a:t> </a:t>
            </a:r>
            <a:r>
              <a:rPr lang="en-US" b="1" dirty="0" err="1">
                <a:latin typeface="Maven Pro" panose="020B0604020202020204" charset="0"/>
              </a:rPr>
              <a:t>án</a:t>
            </a:r>
            <a:r>
              <a:rPr lang="en-US" b="1" dirty="0">
                <a:latin typeface="Maven Pro" panose="020B0604020202020204" charset="0"/>
              </a:rPr>
              <a:t> </a:t>
            </a:r>
            <a:r>
              <a:rPr lang="en-US" dirty="0" smtClean="0">
                <a:latin typeface="Maven Pro" panose="020B0604020202020204" charset="0"/>
              </a:rPr>
              <a:t/>
            </a:r>
            <a:br>
              <a:rPr lang="en-US" dirty="0" smtClean="0">
                <a:latin typeface="Maven Pro" panose="020B0604020202020204" charset="0"/>
              </a:rPr>
            </a:br>
            <a:r>
              <a:rPr lang="en-US" dirty="0" smtClean="0">
                <a:latin typeface="Maven Pro" panose="020B0604020202020204" charset="0"/>
              </a:rPr>
              <a:t>(</a:t>
            </a:r>
            <a:r>
              <a:rPr lang="en-US" dirty="0">
                <a:latin typeface="Maven Pro" panose="020B0604020202020204" charset="0"/>
              </a:rPr>
              <a:t>Result table)</a:t>
            </a:r>
          </a:p>
        </p:txBody>
      </p:sp>
      <p:sp>
        <p:nvSpPr>
          <p:cNvPr id="20" name="TextBox 19"/>
          <p:cNvSpPr txBox="1"/>
          <p:nvPr/>
        </p:nvSpPr>
        <p:spPr>
          <a:xfrm>
            <a:off x="1973841" y="1072997"/>
            <a:ext cx="2596907" cy="3447098"/>
          </a:xfrm>
          <a:prstGeom prst="rect">
            <a:avLst/>
          </a:prstGeom>
          <a:noFill/>
        </p:spPr>
        <p:txBody>
          <a:bodyPr wrap="square" rtlCol="0">
            <a:spAutoFit/>
          </a:bodyPr>
          <a:lstStyle/>
          <a:p>
            <a:pPr indent="285750" algn="just">
              <a:spcAft>
                <a:spcPts val="600"/>
              </a:spcAft>
              <a:buClr>
                <a:schemeClr val="bg1"/>
              </a:buClr>
              <a:buFont typeface="Wingdings" panose="05000000000000000000" pitchFamily="2" charset="2"/>
              <a:buChar char="ü"/>
            </a:pPr>
            <a:r>
              <a:rPr lang="vi-VN" sz="1600" dirty="0">
                <a:solidFill>
                  <a:schemeClr val="bg1"/>
                </a:solidFill>
                <a:latin typeface="Maven Pro" panose="020B0604020202020204" charset="0"/>
              </a:rPr>
              <a:t>Bảng phương án được sử dụng để lưu tất cả các giá trị tối ưu F(i) (i = 0, 1, …, n) của các bài toán con.</a:t>
            </a:r>
          </a:p>
          <a:p>
            <a:pPr indent="285750" algn="just">
              <a:spcAft>
                <a:spcPts val="600"/>
              </a:spcAft>
              <a:buClr>
                <a:schemeClr val="bg1"/>
              </a:buClr>
              <a:buFont typeface="Wingdings" panose="05000000000000000000" pitchFamily="2" charset="2"/>
              <a:buChar char="ü"/>
            </a:pPr>
            <a:r>
              <a:rPr lang="vi-VN" sz="1600" dirty="0">
                <a:solidFill>
                  <a:schemeClr val="bg1"/>
                </a:solidFill>
                <a:latin typeface="Maven Pro" panose="020B0604020202020204" charset="0"/>
              </a:rPr>
              <a:t>Bảng phương án có thể là mảng 1 chiều, mảng 2 chiều hoặc nhiều hơn.</a:t>
            </a:r>
          </a:p>
          <a:p>
            <a:pPr indent="285750" algn="just">
              <a:spcAft>
                <a:spcPts val="600"/>
              </a:spcAft>
              <a:buClr>
                <a:schemeClr val="bg1"/>
              </a:buClr>
              <a:buFont typeface="Wingdings" panose="05000000000000000000" pitchFamily="2" charset="2"/>
              <a:buChar char="ü"/>
            </a:pPr>
            <a:r>
              <a:rPr lang="vi-VN" sz="1600" dirty="0">
                <a:solidFill>
                  <a:schemeClr val="bg1"/>
                </a:solidFill>
                <a:latin typeface="Maven Pro" panose="020B0604020202020204" charset="0"/>
              </a:rPr>
              <a:t>Cần phối hợp kết quả của các bài toán một cách hợp lý để tìm kết quả cho bài toán lớn </a:t>
            </a:r>
            <a:r>
              <a:rPr lang="vi-VN" sz="1600" dirty="0" smtClean="0">
                <a:solidFill>
                  <a:schemeClr val="bg1"/>
                </a:solidFill>
                <a:latin typeface="Maven Pro" panose="020B0604020202020204" charset="0"/>
              </a:rPr>
              <a:t>hơ</a:t>
            </a:r>
            <a:r>
              <a:rPr lang="en-US" sz="1600" dirty="0" smtClean="0">
                <a:solidFill>
                  <a:schemeClr val="bg1"/>
                </a:solidFill>
                <a:latin typeface="Maven Pro" panose="020B0604020202020204" charset="0"/>
              </a:rPr>
              <a:t>n.</a:t>
            </a:r>
            <a:endParaRPr lang="vi-VN" sz="1600" dirty="0">
              <a:solidFill>
                <a:schemeClr val="bg1"/>
              </a:solidFill>
              <a:latin typeface="Maven Pro" panose="020B0604020202020204" charset="0"/>
            </a:endParaRPr>
          </a:p>
        </p:txBody>
      </p:sp>
      <p:sp>
        <p:nvSpPr>
          <p:cNvPr id="21" name="Google Shape;510;p28"/>
          <p:cNvSpPr/>
          <p:nvPr/>
        </p:nvSpPr>
        <p:spPr>
          <a:xfrm>
            <a:off x="1860143" y="989476"/>
            <a:ext cx="2862572" cy="3561042"/>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4">
              <a:lumMod val="60000"/>
              <a:lumOff val="40000"/>
            </a:schemeClr>
          </a:solidFill>
          <a:ln>
            <a:solidFill>
              <a:schemeClr val="accent4">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24" name="Google Shape;510;p28"/>
          <p:cNvSpPr/>
          <p:nvPr/>
        </p:nvSpPr>
        <p:spPr>
          <a:xfrm>
            <a:off x="4867752" y="989476"/>
            <a:ext cx="2515294" cy="3561042"/>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00CFCC"/>
          </a:solidFill>
          <a:ln>
            <a:solidFill>
              <a:srgbClr val="00CFC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3;p27"/>
          <p:cNvSpPr txBox="1">
            <a:spLocks noGrp="1"/>
          </p:cNvSpPr>
          <p:nvPr>
            <p:ph type="ctrTitle" idx="4"/>
          </p:nvPr>
        </p:nvSpPr>
        <p:spPr>
          <a:xfrm>
            <a:off x="7349687" y="3607935"/>
            <a:ext cx="1667576" cy="577800"/>
          </a:xfrm>
          <a:prstGeom prst="rect">
            <a:avLst/>
          </a:prstGeom>
        </p:spPr>
        <p:txBody>
          <a:bodyPr spcFirstLastPara="1" wrap="square" lIns="91425" tIns="91425" rIns="91425" bIns="91425" anchor="b" anchorCtr="0">
            <a:noAutofit/>
          </a:bodyPr>
          <a:lstStyle/>
          <a:p>
            <a:pPr lvl="0" algn="ctr"/>
            <a:r>
              <a:rPr lang="vi-VN" b="1" dirty="0" smtClean="0">
                <a:latin typeface="Maven Pro" panose="020B0604020202020204" charset="0"/>
              </a:rPr>
              <a:t>Kết </a:t>
            </a:r>
            <a:r>
              <a:rPr lang="vi-VN" b="1" dirty="0">
                <a:latin typeface="Maven Pro" panose="020B0604020202020204" charset="0"/>
              </a:rPr>
              <a:t>quả tối ưu của </a:t>
            </a:r>
            <a:r>
              <a:rPr lang="vi-VN" b="1" dirty="0" smtClean="0">
                <a:latin typeface="Maven Pro" panose="020B0604020202020204" charset="0"/>
              </a:rPr>
              <a:t>bài</a:t>
            </a:r>
            <a:r>
              <a:rPr lang="en-US" sz="1800" dirty="0" smtClean="0">
                <a:latin typeface="Maven Pro" panose="020B0604020202020204" charset="0"/>
              </a:rPr>
              <a:t/>
            </a:r>
            <a:br>
              <a:rPr lang="en-US" sz="1800" dirty="0" smtClean="0">
                <a:latin typeface="Maven Pro" panose="020B0604020202020204" charset="0"/>
              </a:rPr>
            </a:br>
            <a:r>
              <a:rPr lang="vi-VN" sz="1800" dirty="0" smtClean="0">
                <a:latin typeface="Maven Pro" panose="020B0604020202020204" charset="0"/>
              </a:rPr>
              <a:t> </a:t>
            </a:r>
            <a:r>
              <a:rPr lang="vi-VN" sz="1800" dirty="0">
                <a:latin typeface="Maven Pro" panose="020B0604020202020204" charset="0"/>
              </a:rPr>
              <a:t>(optimal solution)</a:t>
            </a:r>
            <a:endParaRPr sz="1800" dirty="0">
              <a:latin typeface="Maven Pro" panose="020B0604020202020204" charset="0"/>
            </a:endParaRPr>
          </a:p>
        </p:txBody>
      </p:sp>
      <p:sp>
        <p:nvSpPr>
          <p:cNvPr id="26" name="Google Shape;478;p27"/>
          <p:cNvSpPr txBox="1">
            <a:spLocks noGrp="1"/>
          </p:cNvSpPr>
          <p:nvPr>
            <p:ph type="title" idx="6"/>
          </p:nvPr>
        </p:nvSpPr>
        <p:spPr>
          <a:xfrm>
            <a:off x="7628181" y="2390420"/>
            <a:ext cx="928351"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rgbClr val="00CFCC"/>
                </a:solidFill>
              </a:rPr>
              <a:t>04</a:t>
            </a:r>
            <a:endParaRPr dirty="0">
              <a:solidFill>
                <a:srgbClr val="00CFCC"/>
              </a:solidFill>
            </a:endParaRPr>
          </a:p>
        </p:txBody>
      </p:sp>
      <p:sp>
        <p:nvSpPr>
          <p:cNvPr id="27" name="Google Shape;482;p27"/>
          <p:cNvSpPr/>
          <p:nvPr/>
        </p:nvSpPr>
        <p:spPr>
          <a:xfrm>
            <a:off x="7673210" y="1308787"/>
            <a:ext cx="824100" cy="824100"/>
          </a:xfrm>
          <a:prstGeom prst="rect">
            <a:avLst/>
          </a:pr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485;p27"/>
          <p:cNvCxnSpPr/>
          <p:nvPr/>
        </p:nvCxnSpPr>
        <p:spPr>
          <a:xfrm>
            <a:off x="8494130" y="1750705"/>
            <a:ext cx="600" cy="960000"/>
          </a:xfrm>
          <a:prstGeom prst="bentConnector3">
            <a:avLst>
              <a:gd name="adj1" fmla="val 30054833"/>
            </a:avLst>
          </a:prstGeom>
          <a:noFill/>
          <a:ln w="9525" cap="flat" cmpd="sng">
            <a:solidFill>
              <a:schemeClr val="lt1"/>
            </a:solidFill>
            <a:prstDash val="solid"/>
            <a:round/>
            <a:headEnd type="none" w="med" len="med"/>
            <a:tailEnd type="none" w="med" len="med"/>
          </a:ln>
        </p:spPr>
      </p:cxnSp>
      <p:sp>
        <p:nvSpPr>
          <p:cNvPr id="39" name="TextBox 38"/>
          <p:cNvSpPr txBox="1"/>
          <p:nvPr/>
        </p:nvSpPr>
        <p:spPr>
          <a:xfrm>
            <a:off x="4855827" y="1519274"/>
            <a:ext cx="2361766" cy="2308324"/>
          </a:xfrm>
          <a:prstGeom prst="rect">
            <a:avLst/>
          </a:prstGeom>
          <a:noFill/>
        </p:spPr>
        <p:txBody>
          <a:bodyPr wrap="square" rtlCol="0">
            <a:spAutoFit/>
          </a:bodyPr>
          <a:lstStyle/>
          <a:p>
            <a:pPr marL="285750" indent="285750" algn="just">
              <a:buClr>
                <a:schemeClr val="bg1"/>
              </a:buClr>
              <a:buFont typeface="Wingdings" panose="05000000000000000000" pitchFamily="2" charset="2"/>
              <a:buChar char="ü"/>
            </a:pPr>
            <a:r>
              <a:rPr lang="vi-VN" sz="1600" dirty="0">
                <a:solidFill>
                  <a:schemeClr val="bg1"/>
                </a:solidFill>
                <a:latin typeface="Maven Pro" panose="020B0604020202020204" charset="0"/>
              </a:rPr>
              <a:t>Kết quả tối ưu của bài toán nằm trong bảng phương án.</a:t>
            </a:r>
          </a:p>
          <a:p>
            <a:pPr marL="285750" indent="285750" algn="just">
              <a:buClr>
                <a:schemeClr val="bg1"/>
              </a:buClr>
              <a:buFont typeface="Wingdings" panose="05000000000000000000" pitchFamily="2" charset="2"/>
              <a:buChar char="ü"/>
            </a:pPr>
            <a:r>
              <a:rPr lang="vi-VN" sz="1600" dirty="0">
                <a:solidFill>
                  <a:schemeClr val="bg1"/>
                </a:solidFill>
                <a:latin typeface="Maven Pro" panose="020B0604020202020204" charset="0"/>
              </a:rPr>
              <a:t>Vị trí của kết quả này được xác định tùy thuộc vào bài toán.</a:t>
            </a:r>
          </a:p>
          <a:p>
            <a:pPr marL="285750" indent="285750" algn="just">
              <a:buClr>
                <a:schemeClr val="bg1"/>
              </a:buClr>
              <a:buFont typeface="Wingdings" panose="05000000000000000000" pitchFamily="2" charset="2"/>
              <a:buChar char="ü"/>
            </a:pPr>
            <a:endParaRPr lang="en-US" sz="1600" dirty="0">
              <a:solidFill>
                <a:schemeClr val="bg1"/>
              </a:solidFill>
              <a:latin typeface="Maven Pro" panose="020B0604020202020204" charset="0"/>
            </a:endParaRPr>
          </a:p>
        </p:txBody>
      </p:sp>
      <p:sp>
        <p:nvSpPr>
          <p:cNvPr id="36" name="Google Shape;480;p27"/>
          <p:cNvSpPr txBox="1">
            <a:spLocks noGrp="1"/>
          </p:cNvSpPr>
          <p:nvPr>
            <p:ph type="title" idx="9"/>
          </p:nvPr>
        </p:nvSpPr>
        <p:spPr>
          <a:xfrm>
            <a:off x="427382" y="248051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7" name="Google Shape;483;p27"/>
          <p:cNvSpPr/>
          <p:nvPr/>
        </p:nvSpPr>
        <p:spPr>
          <a:xfrm>
            <a:off x="427382" y="1397377"/>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486;p27"/>
          <p:cNvCxnSpPr>
            <a:stCxn id="37" idx="1"/>
            <a:endCxn id="36" idx="1"/>
          </p:cNvCxnSpPr>
          <p:nvPr/>
        </p:nvCxnSpPr>
        <p:spPr>
          <a:xfrm>
            <a:off x="427382" y="180942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0" name="Google Shape;488;p27"/>
          <p:cNvSpPr/>
          <p:nvPr/>
        </p:nvSpPr>
        <p:spPr>
          <a:xfrm>
            <a:off x="1251486" y="222148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97;p27"/>
          <p:cNvGrpSpPr/>
          <p:nvPr/>
        </p:nvGrpSpPr>
        <p:grpSpPr>
          <a:xfrm>
            <a:off x="550846" y="1519274"/>
            <a:ext cx="583817" cy="580314"/>
            <a:chOff x="3541011" y="3367320"/>
            <a:chExt cx="348257" cy="346188"/>
          </a:xfrm>
        </p:grpSpPr>
        <p:sp>
          <p:nvSpPr>
            <p:cNvPr id="42"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630;p30"/>
          <p:cNvGrpSpPr/>
          <p:nvPr/>
        </p:nvGrpSpPr>
        <p:grpSpPr>
          <a:xfrm>
            <a:off x="7787053" y="1465378"/>
            <a:ext cx="592977" cy="539303"/>
            <a:chOff x="5778676" y="3826972"/>
            <a:chExt cx="349052" cy="313055"/>
          </a:xfrm>
        </p:grpSpPr>
        <p:sp>
          <p:nvSpPr>
            <p:cNvPr id="58"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14133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arn(inVertical)">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5" grpId="0"/>
      <p:bldP spid="26" grpId="0"/>
      <p:bldP spid="39"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idx="7"/>
          </p:nvPr>
        </p:nvSpPr>
        <p:spPr/>
        <p:txBody>
          <a:bodyPr/>
          <a:lstStyle/>
          <a:p>
            <a:r>
              <a:rPr lang="en-US" b="1" dirty="0" err="1" smtClean="0">
                <a:effectLst>
                  <a:glow rad="139700">
                    <a:schemeClr val="accent2">
                      <a:satMod val="175000"/>
                      <a:alpha val="40000"/>
                    </a:schemeClr>
                  </a:glow>
                </a:effectLst>
                <a:latin typeface="Maven Pro" panose="020B0604020202020204" charset="0"/>
              </a:rPr>
              <a:t>Các</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yếu</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tố</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cơ</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bản</a:t>
            </a:r>
            <a:endParaRPr lang="en-US" b="1" dirty="0">
              <a:effectLst>
                <a:glow rad="139700">
                  <a:schemeClr val="accent2">
                    <a:satMod val="175000"/>
                    <a:alpha val="40000"/>
                  </a:schemeClr>
                </a:glow>
              </a:effectLst>
              <a:latin typeface="Maven Pro" panose="020B0604020202020204" charset="0"/>
            </a:endParaRPr>
          </a:p>
        </p:txBody>
      </p:sp>
      <p:sp>
        <p:nvSpPr>
          <p:cNvPr id="19" name="Title 18"/>
          <p:cNvSpPr>
            <a:spLocks noGrp="1"/>
          </p:cNvSpPr>
          <p:nvPr>
            <p:ph type="ctrTitle"/>
          </p:nvPr>
        </p:nvSpPr>
        <p:spPr>
          <a:xfrm>
            <a:off x="0" y="3712541"/>
            <a:ext cx="1985293" cy="577800"/>
          </a:xfrm>
        </p:spPr>
        <p:txBody>
          <a:bodyPr/>
          <a:lstStyle/>
          <a:p>
            <a:pPr algn="ctr"/>
            <a:r>
              <a:rPr lang="en-US" b="1" dirty="0" err="1" smtClean="0">
                <a:latin typeface="Maven Pro" panose="020B0604020202020204" charset="0"/>
              </a:rPr>
              <a:t>Công</a:t>
            </a:r>
            <a:r>
              <a:rPr lang="en-US" b="1" dirty="0" smtClean="0">
                <a:latin typeface="Maven Pro" panose="020B0604020202020204" charset="0"/>
              </a:rPr>
              <a:t> </a:t>
            </a:r>
            <a:r>
              <a:rPr lang="en-US" b="1" dirty="0" err="1">
                <a:latin typeface="Maven Pro" panose="020B0604020202020204" charset="0"/>
              </a:rPr>
              <a:t>thức</a:t>
            </a:r>
            <a:r>
              <a:rPr lang="en-US" b="1" dirty="0">
                <a:latin typeface="Maven Pro" panose="020B0604020202020204" charset="0"/>
              </a:rPr>
              <a:t> </a:t>
            </a:r>
            <a:r>
              <a:rPr lang="en-US" b="1" dirty="0" err="1">
                <a:latin typeface="Maven Pro" panose="020B0604020202020204" charset="0"/>
              </a:rPr>
              <a:t>truy</a:t>
            </a:r>
            <a:r>
              <a:rPr lang="en-US" b="1" dirty="0">
                <a:latin typeface="Maven Pro" panose="020B0604020202020204" charset="0"/>
              </a:rPr>
              <a:t> </a:t>
            </a:r>
            <a:r>
              <a:rPr lang="en-US" b="1" dirty="0" err="1">
                <a:latin typeface="Maven Pro" panose="020B0604020202020204" charset="0"/>
              </a:rPr>
              <a:t>hồi</a:t>
            </a:r>
            <a:r>
              <a:rPr lang="en-US" b="1" dirty="0">
                <a:latin typeface="Maven Pro" panose="020B0604020202020204" charset="0"/>
              </a:rPr>
              <a:t> </a:t>
            </a:r>
            <a:r>
              <a:rPr lang="en-US" b="1" dirty="0" smtClean="0">
                <a:latin typeface="Maven Pro" panose="020B0604020202020204" charset="0"/>
              </a:rPr>
              <a:t/>
            </a:r>
            <a:br>
              <a:rPr lang="en-US" b="1" dirty="0" smtClean="0">
                <a:latin typeface="Maven Pro" panose="020B0604020202020204" charset="0"/>
              </a:rPr>
            </a:br>
            <a:r>
              <a:rPr lang="en-US" sz="1800" dirty="0" smtClean="0">
                <a:latin typeface="Maven Pro" panose="020B0604020202020204" charset="0"/>
              </a:rPr>
              <a:t>(</a:t>
            </a:r>
            <a:r>
              <a:rPr lang="en-US" sz="1800" dirty="0">
                <a:latin typeface="Maven Pro" panose="020B0604020202020204" charset="0"/>
              </a:rPr>
              <a:t>recurrence relation formula)</a:t>
            </a:r>
          </a:p>
        </p:txBody>
      </p:sp>
      <p:sp>
        <p:nvSpPr>
          <p:cNvPr id="20" name="TextBox 19"/>
          <p:cNvSpPr txBox="1"/>
          <p:nvPr/>
        </p:nvSpPr>
        <p:spPr>
          <a:xfrm>
            <a:off x="2128307" y="1895336"/>
            <a:ext cx="2002720" cy="1569660"/>
          </a:xfrm>
          <a:prstGeom prst="rect">
            <a:avLst/>
          </a:prstGeom>
          <a:noFill/>
        </p:spPr>
        <p:txBody>
          <a:bodyPr wrap="square" rtlCol="0">
            <a:spAutoFit/>
          </a:bodyPr>
          <a:lstStyle/>
          <a:p>
            <a:pPr algn="just">
              <a:spcAft>
                <a:spcPts val="600"/>
              </a:spcAft>
              <a:buClr>
                <a:schemeClr val="bg1"/>
              </a:buClr>
            </a:pPr>
            <a:r>
              <a:rPr lang="vi-VN" sz="1600" dirty="0">
                <a:solidFill>
                  <a:schemeClr val="bg1"/>
                </a:solidFill>
                <a:latin typeface="Maven Pro" panose="020B0604020202020204" charset="0"/>
              </a:rPr>
              <a:t>Công thức truy hồi được sử dụng để xác định lời giải bài toán lớn hơn thông qua các bài toán nhỏ hơn.</a:t>
            </a:r>
            <a:endParaRPr lang="en-US" sz="1600" dirty="0">
              <a:solidFill>
                <a:schemeClr val="bg1"/>
              </a:solidFill>
              <a:latin typeface="Maven Pro" panose="020B0604020202020204" charset="0"/>
            </a:endParaRPr>
          </a:p>
        </p:txBody>
      </p:sp>
      <p:sp>
        <p:nvSpPr>
          <p:cNvPr id="21" name="Google Shape;510;p28"/>
          <p:cNvSpPr/>
          <p:nvPr/>
        </p:nvSpPr>
        <p:spPr>
          <a:xfrm>
            <a:off x="1860143" y="989476"/>
            <a:ext cx="2539049" cy="3561042"/>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4">
              <a:lumMod val="60000"/>
              <a:lumOff val="40000"/>
            </a:schemeClr>
          </a:solidFill>
          <a:ln>
            <a:solidFill>
              <a:schemeClr val="accent4">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24" name="Google Shape;510;p28"/>
          <p:cNvSpPr/>
          <p:nvPr/>
        </p:nvSpPr>
        <p:spPr>
          <a:xfrm>
            <a:off x="4712648" y="989476"/>
            <a:ext cx="2557906" cy="3561042"/>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6">
              <a:lumMod val="60000"/>
              <a:lumOff val="40000"/>
            </a:schemeClr>
          </a:solidFill>
          <a:ln>
            <a:solidFill>
              <a:schemeClr val="accent6">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3;p27"/>
          <p:cNvSpPr txBox="1">
            <a:spLocks noGrp="1"/>
          </p:cNvSpPr>
          <p:nvPr>
            <p:ph type="ctrTitle" idx="4"/>
          </p:nvPr>
        </p:nvSpPr>
        <p:spPr>
          <a:xfrm>
            <a:off x="7349687" y="3607935"/>
            <a:ext cx="1667576" cy="577800"/>
          </a:xfrm>
          <a:prstGeom prst="rect">
            <a:avLst/>
          </a:prstGeom>
        </p:spPr>
        <p:txBody>
          <a:bodyPr spcFirstLastPara="1" wrap="square" lIns="91425" tIns="91425" rIns="91425" bIns="91425" anchor="b" anchorCtr="0">
            <a:noAutofit/>
          </a:bodyPr>
          <a:lstStyle/>
          <a:p>
            <a:pPr lvl="0" algn="ctr"/>
            <a:r>
              <a:rPr lang="en-US" b="1" dirty="0" err="1" smtClean="0">
                <a:latin typeface="Maven Pro" panose="020B0604020202020204" charset="0"/>
              </a:rPr>
              <a:t>Cơ</a:t>
            </a:r>
            <a:r>
              <a:rPr lang="en-US" b="1" dirty="0" smtClean="0">
                <a:latin typeface="Maven Pro" panose="020B0604020202020204" charset="0"/>
              </a:rPr>
              <a:t> </a:t>
            </a:r>
            <a:r>
              <a:rPr lang="en-US" b="1" dirty="0" err="1">
                <a:latin typeface="Maven Pro" panose="020B0604020202020204" charset="0"/>
              </a:rPr>
              <a:t>sở</a:t>
            </a:r>
            <a:r>
              <a:rPr lang="en-US" b="1" dirty="0">
                <a:latin typeface="Maven Pro" panose="020B0604020202020204" charset="0"/>
              </a:rPr>
              <a:t> </a:t>
            </a:r>
            <a:r>
              <a:rPr lang="en-US" b="1" dirty="0" err="1">
                <a:latin typeface="Maven Pro" panose="020B0604020202020204" charset="0"/>
              </a:rPr>
              <a:t>quy</a:t>
            </a:r>
            <a:r>
              <a:rPr lang="en-US" b="1" dirty="0">
                <a:latin typeface="Maven Pro" panose="020B0604020202020204" charset="0"/>
              </a:rPr>
              <a:t> </a:t>
            </a:r>
            <a:r>
              <a:rPr lang="en-US" b="1" dirty="0" err="1">
                <a:latin typeface="Maven Pro" panose="020B0604020202020204" charset="0"/>
              </a:rPr>
              <a:t>hoạch</a:t>
            </a:r>
            <a:r>
              <a:rPr lang="en-US" b="1" dirty="0">
                <a:latin typeface="Maven Pro" panose="020B0604020202020204" charset="0"/>
              </a:rPr>
              <a:t> </a:t>
            </a:r>
            <a:r>
              <a:rPr lang="en-US" b="1" dirty="0" err="1" smtClean="0">
                <a:latin typeface="Maven Pro" panose="020B0604020202020204" charset="0"/>
              </a:rPr>
              <a:t>động</a:t>
            </a:r>
            <a:r>
              <a:rPr lang="en-US" sz="1800" dirty="0" smtClean="0">
                <a:latin typeface="Maven Pro" panose="020B0604020202020204" charset="0"/>
              </a:rPr>
              <a:t/>
            </a:r>
            <a:br>
              <a:rPr lang="en-US" sz="1800" dirty="0" smtClean="0">
                <a:latin typeface="Maven Pro" panose="020B0604020202020204" charset="0"/>
              </a:rPr>
            </a:br>
            <a:r>
              <a:rPr lang="en-US" sz="1800" dirty="0" smtClean="0">
                <a:latin typeface="Maven Pro" panose="020B0604020202020204" charset="0"/>
              </a:rPr>
              <a:t> </a:t>
            </a:r>
            <a:r>
              <a:rPr lang="en-US" sz="1800" dirty="0">
                <a:latin typeface="Maven Pro" panose="020B0604020202020204" charset="0"/>
              </a:rPr>
              <a:t>(initial conditions)</a:t>
            </a:r>
            <a:endParaRPr sz="1800" dirty="0">
              <a:latin typeface="Maven Pro" panose="020B0604020202020204" charset="0"/>
            </a:endParaRPr>
          </a:p>
        </p:txBody>
      </p:sp>
      <p:sp>
        <p:nvSpPr>
          <p:cNvPr id="26" name="Google Shape;478;p27"/>
          <p:cNvSpPr txBox="1">
            <a:spLocks noGrp="1"/>
          </p:cNvSpPr>
          <p:nvPr>
            <p:ph type="title" idx="6"/>
          </p:nvPr>
        </p:nvSpPr>
        <p:spPr>
          <a:xfrm>
            <a:off x="7628181" y="2390420"/>
            <a:ext cx="928351"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06</a:t>
            </a:r>
            <a:endParaRPr dirty="0"/>
          </a:p>
        </p:txBody>
      </p:sp>
      <p:sp>
        <p:nvSpPr>
          <p:cNvPr id="27" name="Google Shape;482;p27"/>
          <p:cNvSpPr/>
          <p:nvPr/>
        </p:nvSpPr>
        <p:spPr>
          <a:xfrm>
            <a:off x="7673210" y="1308787"/>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485;p27"/>
          <p:cNvCxnSpPr/>
          <p:nvPr/>
        </p:nvCxnSpPr>
        <p:spPr>
          <a:xfrm>
            <a:off x="8494130" y="1750705"/>
            <a:ext cx="600" cy="960000"/>
          </a:xfrm>
          <a:prstGeom prst="bentConnector3">
            <a:avLst>
              <a:gd name="adj1" fmla="val 30054833"/>
            </a:avLst>
          </a:prstGeom>
          <a:noFill/>
          <a:ln w="9525" cap="flat" cmpd="sng">
            <a:solidFill>
              <a:schemeClr val="lt1"/>
            </a:solidFill>
            <a:prstDash val="solid"/>
            <a:round/>
            <a:headEnd type="none" w="med" len="med"/>
            <a:tailEnd type="none" w="med" len="med"/>
          </a:ln>
        </p:spPr>
      </p:cxnSp>
      <p:sp>
        <p:nvSpPr>
          <p:cNvPr id="39" name="TextBox 38"/>
          <p:cNvSpPr txBox="1"/>
          <p:nvPr/>
        </p:nvSpPr>
        <p:spPr>
          <a:xfrm>
            <a:off x="4801848" y="1519274"/>
            <a:ext cx="2415745" cy="2554545"/>
          </a:xfrm>
          <a:prstGeom prst="rect">
            <a:avLst/>
          </a:prstGeom>
          <a:noFill/>
        </p:spPr>
        <p:txBody>
          <a:bodyPr wrap="square" rtlCol="0">
            <a:spAutoFit/>
          </a:bodyPr>
          <a:lstStyle/>
          <a:p>
            <a:pPr indent="288000" algn="just"/>
            <a:r>
              <a:rPr lang="vi-VN" sz="1600" dirty="0">
                <a:solidFill>
                  <a:schemeClr val="bg1"/>
                </a:solidFill>
                <a:latin typeface="Maven Pro" panose="020B0604020202020204" charset="0"/>
              </a:rPr>
              <a:t>Cơ sở quy hoạch động là các giá trị tối ưu có thể tính được ngay</a:t>
            </a:r>
            <a:r>
              <a:rPr lang="vi-VN" sz="1600" dirty="0" smtClean="0">
                <a:solidFill>
                  <a:schemeClr val="bg1"/>
                </a:solidFill>
                <a:latin typeface="Maven Pro" panose="020B0604020202020204" charset="0"/>
              </a:rPr>
              <a:t>.</a:t>
            </a:r>
            <a:endParaRPr lang="en-US" sz="1600" dirty="0" smtClean="0">
              <a:solidFill>
                <a:schemeClr val="bg1"/>
              </a:solidFill>
              <a:latin typeface="Maven Pro" panose="020B0604020202020204" charset="0"/>
            </a:endParaRPr>
          </a:p>
          <a:p>
            <a:pPr indent="288000" algn="just"/>
            <a:r>
              <a:rPr lang="vi-VN" sz="1600" dirty="0" smtClean="0">
                <a:solidFill>
                  <a:schemeClr val="bg1"/>
                </a:solidFill>
                <a:latin typeface="Maven Pro" panose="020B0604020202020204" charset="0"/>
              </a:rPr>
              <a:t> </a:t>
            </a:r>
            <a:r>
              <a:rPr lang="vi-VN" sz="1600" dirty="0">
                <a:solidFill>
                  <a:schemeClr val="bg1"/>
                </a:solidFill>
                <a:latin typeface="Maven Pro" panose="020B0604020202020204" charset="0"/>
              </a:rPr>
              <a:t>VD: S(2), S(1), S(0).</a:t>
            </a:r>
          </a:p>
          <a:p>
            <a:pPr indent="288000" algn="just"/>
            <a:r>
              <a:rPr lang="vi-VN" sz="1600" dirty="0">
                <a:solidFill>
                  <a:schemeClr val="bg1"/>
                </a:solidFill>
                <a:latin typeface="Maven Pro" panose="020B0604020202020204" charset="0"/>
              </a:rPr>
              <a:t>Cơ sở quy hoạch động thường tương ứng với trường hợp suy biến của thuật toán đệ quy.</a:t>
            </a:r>
          </a:p>
          <a:p>
            <a:pPr indent="288000" algn="just"/>
            <a:endParaRPr lang="en-US" sz="1600" dirty="0">
              <a:solidFill>
                <a:schemeClr val="bg1"/>
              </a:solidFill>
              <a:latin typeface="Maven Pro" panose="020B0604020202020204" charset="0"/>
            </a:endParaRPr>
          </a:p>
        </p:txBody>
      </p:sp>
      <p:sp>
        <p:nvSpPr>
          <p:cNvPr id="36" name="Google Shape;480;p27"/>
          <p:cNvSpPr txBox="1">
            <a:spLocks noGrp="1"/>
          </p:cNvSpPr>
          <p:nvPr>
            <p:ph type="title" idx="9"/>
          </p:nvPr>
        </p:nvSpPr>
        <p:spPr>
          <a:xfrm>
            <a:off x="427382" y="248051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05</a:t>
            </a:r>
            <a:endParaRPr dirty="0"/>
          </a:p>
        </p:txBody>
      </p:sp>
      <p:sp>
        <p:nvSpPr>
          <p:cNvPr id="37" name="Google Shape;483;p27"/>
          <p:cNvSpPr/>
          <p:nvPr/>
        </p:nvSpPr>
        <p:spPr>
          <a:xfrm>
            <a:off x="427382" y="1397377"/>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486;p27"/>
          <p:cNvCxnSpPr>
            <a:stCxn id="37" idx="1"/>
            <a:endCxn id="36" idx="1"/>
          </p:cNvCxnSpPr>
          <p:nvPr/>
        </p:nvCxnSpPr>
        <p:spPr>
          <a:xfrm>
            <a:off x="427382" y="180942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0" name="Google Shape;488;p27"/>
          <p:cNvSpPr/>
          <p:nvPr/>
        </p:nvSpPr>
        <p:spPr>
          <a:xfrm>
            <a:off x="1251486" y="222148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97;p27"/>
          <p:cNvGrpSpPr/>
          <p:nvPr/>
        </p:nvGrpSpPr>
        <p:grpSpPr>
          <a:xfrm>
            <a:off x="550846" y="1519274"/>
            <a:ext cx="583817" cy="580314"/>
            <a:chOff x="3541011" y="3367320"/>
            <a:chExt cx="348257" cy="346188"/>
          </a:xfrm>
        </p:grpSpPr>
        <p:sp>
          <p:nvSpPr>
            <p:cNvPr id="42"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630;p30"/>
          <p:cNvGrpSpPr/>
          <p:nvPr/>
        </p:nvGrpSpPr>
        <p:grpSpPr>
          <a:xfrm>
            <a:off x="7787053" y="1465378"/>
            <a:ext cx="592977" cy="539303"/>
            <a:chOff x="5778676" y="3826972"/>
            <a:chExt cx="349052" cy="313055"/>
          </a:xfrm>
        </p:grpSpPr>
        <p:sp>
          <p:nvSpPr>
            <p:cNvPr id="58"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7797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5" grpId="0"/>
      <p:bldP spid="26" grpId="0"/>
      <p:bldP spid="39"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idx="7"/>
          </p:nvPr>
        </p:nvSpPr>
        <p:spPr/>
        <p:txBody>
          <a:bodyPr/>
          <a:lstStyle/>
          <a:p>
            <a:r>
              <a:rPr lang="en-US" b="1" dirty="0" err="1" smtClean="0">
                <a:effectLst>
                  <a:glow rad="139700">
                    <a:schemeClr val="accent2">
                      <a:satMod val="175000"/>
                      <a:alpha val="40000"/>
                    </a:schemeClr>
                  </a:glow>
                </a:effectLst>
                <a:latin typeface="Maven Pro" panose="020B0604020202020204" charset="0"/>
              </a:rPr>
              <a:t>Các</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yếu</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tố</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cơ</a:t>
            </a:r>
            <a:r>
              <a:rPr lang="en-US" b="1" dirty="0" smtClean="0">
                <a:effectLst>
                  <a:glow rad="139700">
                    <a:schemeClr val="accent2">
                      <a:satMod val="175000"/>
                      <a:alpha val="40000"/>
                    </a:schemeClr>
                  </a:glow>
                </a:effectLst>
                <a:latin typeface="Maven Pro" panose="020B0604020202020204" charset="0"/>
              </a:rPr>
              <a:t> </a:t>
            </a:r>
            <a:r>
              <a:rPr lang="en-US" b="1" dirty="0" err="1" smtClean="0">
                <a:effectLst>
                  <a:glow rad="139700">
                    <a:schemeClr val="accent2">
                      <a:satMod val="175000"/>
                      <a:alpha val="40000"/>
                    </a:schemeClr>
                  </a:glow>
                </a:effectLst>
                <a:latin typeface="Maven Pro" panose="020B0604020202020204" charset="0"/>
              </a:rPr>
              <a:t>bản</a:t>
            </a:r>
            <a:endParaRPr lang="en-US" b="1" dirty="0">
              <a:effectLst>
                <a:glow rad="139700">
                  <a:schemeClr val="accent2">
                    <a:satMod val="175000"/>
                    <a:alpha val="40000"/>
                  </a:schemeClr>
                </a:glow>
              </a:effectLst>
              <a:latin typeface="Maven Pro" panose="020B0604020202020204" charset="0"/>
            </a:endParaRPr>
          </a:p>
        </p:txBody>
      </p:sp>
      <p:sp>
        <p:nvSpPr>
          <p:cNvPr id="19" name="Title 18"/>
          <p:cNvSpPr>
            <a:spLocks noGrp="1"/>
          </p:cNvSpPr>
          <p:nvPr>
            <p:ph type="ctrTitle"/>
          </p:nvPr>
        </p:nvSpPr>
        <p:spPr>
          <a:xfrm>
            <a:off x="1312834" y="3467772"/>
            <a:ext cx="1985293" cy="577800"/>
          </a:xfrm>
        </p:spPr>
        <p:txBody>
          <a:bodyPr/>
          <a:lstStyle/>
          <a:p>
            <a:pPr algn="ctr"/>
            <a:r>
              <a:rPr lang="en-US" b="1" dirty="0" err="1" smtClean="0">
                <a:latin typeface="Maven Pro" panose="020B0604020202020204" charset="0"/>
              </a:rPr>
              <a:t>Truy</a:t>
            </a:r>
            <a:r>
              <a:rPr lang="en-US" b="1" dirty="0" smtClean="0">
                <a:latin typeface="Maven Pro" panose="020B0604020202020204" charset="0"/>
              </a:rPr>
              <a:t> </a:t>
            </a:r>
            <a:r>
              <a:rPr lang="en-US" b="1" dirty="0" err="1">
                <a:latin typeface="Maven Pro" panose="020B0604020202020204" charset="0"/>
              </a:rPr>
              <a:t>vết</a:t>
            </a:r>
            <a:r>
              <a:rPr lang="en-US" b="1" dirty="0">
                <a:latin typeface="Maven Pro" panose="020B0604020202020204" charset="0"/>
              </a:rPr>
              <a:t> </a:t>
            </a:r>
            <a:r>
              <a:rPr lang="en-US" b="1" dirty="0" err="1">
                <a:latin typeface="Maven Pro" panose="020B0604020202020204" charset="0"/>
              </a:rPr>
              <a:t>tìm</a:t>
            </a:r>
            <a:r>
              <a:rPr lang="en-US" b="1" dirty="0">
                <a:latin typeface="Maven Pro" panose="020B0604020202020204" charset="0"/>
              </a:rPr>
              <a:t> </a:t>
            </a:r>
            <a:r>
              <a:rPr lang="en-US" b="1" dirty="0" err="1">
                <a:latin typeface="Maven Pro" panose="020B0604020202020204" charset="0"/>
              </a:rPr>
              <a:t>nghiệm</a:t>
            </a:r>
            <a:r>
              <a:rPr lang="en-US" b="1" dirty="0">
                <a:latin typeface="Maven Pro" panose="020B0604020202020204" charset="0"/>
              </a:rPr>
              <a:t> </a:t>
            </a:r>
            <a:r>
              <a:rPr lang="en-US" sz="1800" dirty="0" smtClean="0">
                <a:latin typeface="Maven Pro" panose="020B0604020202020204" charset="0"/>
              </a:rPr>
              <a:t/>
            </a:r>
            <a:br>
              <a:rPr lang="en-US" sz="1800" dirty="0" smtClean="0">
                <a:latin typeface="Maven Pro" panose="020B0604020202020204" charset="0"/>
              </a:rPr>
            </a:br>
            <a:r>
              <a:rPr lang="en-US" sz="1800" dirty="0" smtClean="0">
                <a:latin typeface="Maven Pro" panose="020B0604020202020204" charset="0"/>
              </a:rPr>
              <a:t>(</a:t>
            </a:r>
            <a:r>
              <a:rPr lang="en-US" sz="1800" dirty="0">
                <a:latin typeface="Maven Pro" panose="020B0604020202020204" charset="0"/>
              </a:rPr>
              <a:t>Back-trace)</a:t>
            </a:r>
          </a:p>
        </p:txBody>
      </p:sp>
      <p:sp>
        <p:nvSpPr>
          <p:cNvPr id="24" name="Google Shape;510;p28"/>
          <p:cNvSpPr/>
          <p:nvPr/>
        </p:nvSpPr>
        <p:spPr>
          <a:xfrm>
            <a:off x="3932663" y="989476"/>
            <a:ext cx="3337891" cy="3561042"/>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6">
              <a:lumMod val="60000"/>
              <a:lumOff val="40000"/>
            </a:schemeClr>
          </a:solidFill>
          <a:ln>
            <a:solidFill>
              <a:schemeClr val="accent6">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TextBox 38"/>
          <p:cNvSpPr txBox="1"/>
          <p:nvPr/>
        </p:nvSpPr>
        <p:spPr>
          <a:xfrm>
            <a:off x="4056688" y="1441927"/>
            <a:ext cx="3089041" cy="2800767"/>
          </a:xfrm>
          <a:prstGeom prst="rect">
            <a:avLst/>
          </a:prstGeom>
          <a:noFill/>
        </p:spPr>
        <p:txBody>
          <a:bodyPr wrap="square" rtlCol="0">
            <a:spAutoFit/>
          </a:bodyPr>
          <a:lstStyle/>
          <a:p>
            <a:pPr indent="288000" algn="just"/>
            <a:r>
              <a:rPr lang="vi-VN" sz="1600" dirty="0">
                <a:solidFill>
                  <a:schemeClr val="bg1"/>
                </a:solidFill>
                <a:latin typeface="Maven Pro" panose="020B0604020202020204" charset="0"/>
              </a:rPr>
              <a:t>Dựa vào bảng phương án, thực hiện back-trace để tìm ra các thành phần tham gia nghiệm.</a:t>
            </a:r>
          </a:p>
          <a:p>
            <a:pPr indent="288000" algn="just"/>
            <a:r>
              <a:rPr lang="vi-VN" sz="1600" dirty="0">
                <a:solidFill>
                  <a:schemeClr val="bg1"/>
                </a:solidFill>
                <a:latin typeface="Maven Pro" panose="020B0604020202020204" charset="0"/>
              </a:rPr>
              <a:t>Điểm bắt đầu của back-trace là ô chứa giá trị tối ưu (kết quả của bài toán), truy dần về điểm kết thúc, thường nằm ở những dòng hoặc cột đầu tiên của bảng phương án.</a:t>
            </a:r>
          </a:p>
          <a:p>
            <a:pPr indent="288000" algn="just"/>
            <a:endParaRPr lang="en-US" sz="1600" dirty="0">
              <a:solidFill>
                <a:schemeClr val="bg1"/>
              </a:solidFill>
              <a:latin typeface="Maven Pro" panose="020B0604020202020204" charset="0"/>
            </a:endParaRPr>
          </a:p>
        </p:txBody>
      </p:sp>
      <p:sp>
        <p:nvSpPr>
          <p:cNvPr id="36" name="Google Shape;480;p27"/>
          <p:cNvSpPr txBox="1">
            <a:spLocks noGrp="1"/>
          </p:cNvSpPr>
          <p:nvPr>
            <p:ph type="title" idx="9"/>
          </p:nvPr>
        </p:nvSpPr>
        <p:spPr>
          <a:xfrm>
            <a:off x="1942593" y="244334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9973"/>
                </a:solidFill>
              </a:rPr>
              <a:t>07</a:t>
            </a:r>
            <a:endParaRPr dirty="0">
              <a:solidFill>
                <a:srgbClr val="FF9973"/>
              </a:solidFill>
            </a:endParaRPr>
          </a:p>
        </p:txBody>
      </p:sp>
      <p:sp>
        <p:nvSpPr>
          <p:cNvPr id="37" name="Google Shape;483;p27"/>
          <p:cNvSpPr/>
          <p:nvPr/>
        </p:nvSpPr>
        <p:spPr>
          <a:xfrm>
            <a:off x="1942593" y="1360204"/>
            <a:ext cx="824100" cy="824100"/>
          </a:xfrm>
          <a:prstGeom prst="rect">
            <a:avLst/>
          </a:pr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486;p27"/>
          <p:cNvCxnSpPr>
            <a:stCxn id="37" idx="1"/>
            <a:endCxn id="36" idx="1"/>
          </p:cNvCxnSpPr>
          <p:nvPr/>
        </p:nvCxnSpPr>
        <p:spPr>
          <a:xfrm>
            <a:off x="1942593" y="1772254"/>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0" name="Google Shape;488;p27"/>
          <p:cNvSpPr/>
          <p:nvPr/>
        </p:nvSpPr>
        <p:spPr>
          <a:xfrm>
            <a:off x="1382850" y="144101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97;p27"/>
          <p:cNvGrpSpPr/>
          <p:nvPr/>
        </p:nvGrpSpPr>
        <p:grpSpPr>
          <a:xfrm>
            <a:off x="2066057" y="1482101"/>
            <a:ext cx="583817" cy="580314"/>
            <a:chOff x="3541011" y="3367320"/>
            <a:chExt cx="348257" cy="346188"/>
          </a:xfrm>
        </p:grpSpPr>
        <p:sp>
          <p:nvSpPr>
            <p:cNvPr id="42"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964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9"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824" y="411675"/>
            <a:ext cx="572669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effectLst>
                  <a:glow rad="139700">
                    <a:schemeClr val="accent3">
                      <a:satMod val="175000"/>
                      <a:alpha val="40000"/>
                    </a:schemeClr>
                  </a:glow>
                </a:effectLst>
                <a:latin typeface="Maven Pro" panose="020B0604020202020204" charset="0"/>
              </a:rPr>
              <a:t>Các bước thiết kế thuật toán</a:t>
            </a:r>
            <a:endParaRPr sz="3000" b="1" dirty="0">
              <a:effectLst>
                <a:glow rad="139700">
                  <a:schemeClr val="accent3">
                    <a:satMod val="175000"/>
                    <a:alpha val="40000"/>
                  </a:schemeClr>
                </a:glow>
              </a:effectLst>
              <a:latin typeface="Maven Pro" panose="020B0604020202020204" charset="0"/>
            </a:endParaRPr>
          </a:p>
        </p:txBody>
      </p:sp>
      <p:sp>
        <p:nvSpPr>
          <p:cNvPr id="1146" name="Google Shape;1146;p41"/>
          <p:cNvSpPr txBox="1">
            <a:spLocks noGrp="1"/>
          </p:cNvSpPr>
          <p:nvPr>
            <p:ph type="ctrTitle" idx="6"/>
          </p:nvPr>
        </p:nvSpPr>
        <p:spPr>
          <a:xfrm>
            <a:off x="1811854" y="1096730"/>
            <a:ext cx="582773" cy="5383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solidFill>
                  <a:srgbClr val="00CFCC"/>
                </a:solidFill>
              </a:rPr>
              <a:t>01</a:t>
            </a:r>
            <a:endParaRPr sz="3200" dirty="0">
              <a:solidFill>
                <a:srgbClr val="00CFCC"/>
              </a:solidFill>
            </a:endParaRPr>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316426" y="1457077"/>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1999739" y="2505239"/>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4928071" y="1772750"/>
            <a:ext cx="1310100" cy="0"/>
          </a:xfrm>
          <a:prstGeom prst="straightConnector1">
            <a:avLst/>
          </a:prstGeom>
          <a:noFill/>
          <a:ln w="19050" cap="flat" cmpd="sng">
            <a:solidFill>
              <a:schemeClr val="accent3"/>
            </a:solidFill>
            <a:prstDash val="solid"/>
            <a:round/>
            <a:headEnd type="none" w="med" len="med"/>
            <a:tailEnd type="oval" w="med" len="med"/>
          </a:ln>
        </p:spPr>
      </p:cxnSp>
      <p:cxnSp>
        <p:nvCxnSpPr>
          <p:cNvPr id="1159" name="Google Shape;1159;p41"/>
          <p:cNvCxnSpPr/>
          <p:nvPr/>
        </p:nvCxnSpPr>
        <p:spPr>
          <a:xfrm rot="10800000">
            <a:off x="5780491" y="2861525"/>
            <a:ext cx="1147800" cy="0"/>
          </a:xfrm>
          <a:prstGeom prst="straightConnector1">
            <a:avLst/>
          </a:prstGeom>
          <a:noFill/>
          <a:ln w="19050" cap="flat" cmpd="sng">
            <a:solidFill>
              <a:schemeClr val="accent1"/>
            </a:solidFill>
            <a:prstDash val="solid"/>
            <a:round/>
            <a:headEnd type="none" w="med" len="med"/>
            <a:tailEnd type="oval" w="med" len="med"/>
          </a:ln>
        </p:spPr>
      </p:cxnSp>
      <p:cxnSp>
        <p:nvCxnSpPr>
          <p:cNvPr id="30" name="Google Shape;1158;p41"/>
          <p:cNvCxnSpPr/>
          <p:nvPr/>
        </p:nvCxnSpPr>
        <p:spPr>
          <a:xfrm flipV="1">
            <a:off x="2413444" y="3647954"/>
            <a:ext cx="1373753" cy="5206"/>
          </a:xfrm>
          <a:prstGeom prst="straightConnector1">
            <a:avLst/>
          </a:prstGeom>
          <a:noFill/>
          <a:ln w="19050" cap="flat" cmpd="sng">
            <a:solidFill>
              <a:schemeClr val="accent3"/>
            </a:solidFill>
            <a:prstDash val="solid"/>
            <a:round/>
            <a:headEnd type="none" w="med" len="med"/>
            <a:tailEnd type="oval" w="med" len="med"/>
          </a:ln>
        </p:spPr>
      </p:cxnSp>
      <p:cxnSp>
        <p:nvCxnSpPr>
          <p:cNvPr id="34" name="Google Shape;1157;p41"/>
          <p:cNvCxnSpPr/>
          <p:nvPr/>
        </p:nvCxnSpPr>
        <p:spPr>
          <a:xfrm flipH="1">
            <a:off x="5363247" y="3859591"/>
            <a:ext cx="991144" cy="33385"/>
          </a:xfrm>
          <a:prstGeom prst="straightConnector1">
            <a:avLst/>
          </a:prstGeom>
          <a:noFill/>
          <a:ln w="19050" cap="flat" cmpd="sng">
            <a:solidFill>
              <a:schemeClr val="accent4"/>
            </a:solidFill>
            <a:prstDash val="solid"/>
            <a:round/>
            <a:headEnd type="none" w="med" len="med"/>
            <a:tailEnd type="oval" w="med" len="med"/>
          </a:ln>
        </p:spPr>
      </p:cxnSp>
      <p:sp>
        <p:nvSpPr>
          <p:cNvPr id="13" name="TextBox 12"/>
          <p:cNvSpPr txBox="1"/>
          <p:nvPr/>
        </p:nvSpPr>
        <p:spPr>
          <a:xfrm>
            <a:off x="6226647" y="1288054"/>
            <a:ext cx="802841" cy="584775"/>
          </a:xfrm>
          <a:prstGeom prst="rect">
            <a:avLst/>
          </a:prstGeom>
          <a:noFill/>
        </p:spPr>
        <p:txBody>
          <a:bodyPr wrap="square" rtlCol="0">
            <a:spAutoFit/>
          </a:bodyPr>
          <a:lstStyle/>
          <a:p>
            <a:r>
              <a:rPr lang="en-US" sz="3200" b="1" dirty="0" smtClean="0">
                <a:solidFill>
                  <a:srgbClr val="FF9973"/>
                </a:solidFill>
                <a:latin typeface="Advent Pro Medium" panose="020B0604020202020204" charset="0"/>
              </a:rPr>
              <a:t>02</a:t>
            </a:r>
            <a:endParaRPr lang="en-US" sz="3200" b="1" dirty="0">
              <a:solidFill>
                <a:srgbClr val="FF9973"/>
              </a:solidFill>
              <a:latin typeface="Advent Pro Medium" panose="020B0604020202020204" charset="0"/>
            </a:endParaRPr>
          </a:p>
        </p:txBody>
      </p:sp>
      <p:sp>
        <p:nvSpPr>
          <p:cNvPr id="37" name="TextBox 36"/>
          <p:cNvSpPr txBox="1"/>
          <p:nvPr/>
        </p:nvSpPr>
        <p:spPr>
          <a:xfrm>
            <a:off x="1417805" y="2074372"/>
            <a:ext cx="685435" cy="584775"/>
          </a:xfrm>
          <a:prstGeom prst="rect">
            <a:avLst/>
          </a:prstGeom>
          <a:noFill/>
        </p:spPr>
        <p:txBody>
          <a:bodyPr wrap="square" rtlCol="0">
            <a:spAutoFit/>
          </a:bodyPr>
          <a:lstStyle/>
          <a:p>
            <a:r>
              <a:rPr lang="en-US" sz="3200" b="1" dirty="0" smtClean="0">
                <a:solidFill>
                  <a:srgbClr val="F64975"/>
                </a:solidFill>
                <a:latin typeface="Advent Pro Medium" panose="020B0604020202020204" charset="0"/>
              </a:rPr>
              <a:t>03</a:t>
            </a:r>
            <a:endParaRPr lang="en-US" sz="3200" b="1" dirty="0">
              <a:solidFill>
                <a:srgbClr val="F64975"/>
              </a:solidFill>
              <a:latin typeface="Advent Pro Medium" panose="020B0604020202020204" charset="0"/>
            </a:endParaRPr>
          </a:p>
        </p:txBody>
      </p:sp>
      <p:sp>
        <p:nvSpPr>
          <p:cNvPr id="38" name="TextBox 37"/>
          <p:cNvSpPr txBox="1"/>
          <p:nvPr/>
        </p:nvSpPr>
        <p:spPr>
          <a:xfrm>
            <a:off x="6928291" y="2418712"/>
            <a:ext cx="802841" cy="584775"/>
          </a:xfrm>
          <a:prstGeom prst="rect">
            <a:avLst/>
          </a:prstGeom>
          <a:noFill/>
        </p:spPr>
        <p:txBody>
          <a:bodyPr wrap="square" rtlCol="0">
            <a:spAutoFit/>
          </a:bodyPr>
          <a:lstStyle/>
          <a:p>
            <a:r>
              <a:rPr lang="en-US" sz="3200" b="1" dirty="0" smtClean="0">
                <a:solidFill>
                  <a:srgbClr val="E898AC"/>
                </a:solidFill>
                <a:latin typeface="Advent Pro Medium" panose="020B0604020202020204" charset="0"/>
              </a:rPr>
              <a:t>04</a:t>
            </a:r>
            <a:endParaRPr lang="en-US" sz="3200" b="1" dirty="0">
              <a:solidFill>
                <a:srgbClr val="E898AC"/>
              </a:solidFill>
              <a:latin typeface="Advent Pro Medium" panose="020B0604020202020204" charset="0"/>
            </a:endParaRPr>
          </a:p>
        </p:txBody>
      </p:sp>
      <p:sp>
        <p:nvSpPr>
          <p:cNvPr id="39" name="TextBox 38"/>
          <p:cNvSpPr txBox="1"/>
          <p:nvPr/>
        </p:nvSpPr>
        <p:spPr>
          <a:xfrm>
            <a:off x="6354391" y="3427430"/>
            <a:ext cx="802841" cy="584775"/>
          </a:xfrm>
          <a:prstGeom prst="rect">
            <a:avLst/>
          </a:prstGeom>
          <a:noFill/>
        </p:spPr>
        <p:txBody>
          <a:bodyPr wrap="square" rtlCol="0">
            <a:spAutoFit/>
          </a:bodyPr>
          <a:lstStyle/>
          <a:p>
            <a:r>
              <a:rPr lang="en-US" sz="3200" b="1" dirty="0" smtClean="0">
                <a:solidFill>
                  <a:srgbClr val="F64975"/>
                </a:solidFill>
                <a:latin typeface="Advent Pro Medium" panose="020B0604020202020204" charset="0"/>
              </a:rPr>
              <a:t>06</a:t>
            </a:r>
            <a:endParaRPr lang="en-US" sz="3200" b="1" dirty="0">
              <a:solidFill>
                <a:srgbClr val="F64975"/>
              </a:solidFill>
              <a:latin typeface="Advent Pro Medium" panose="020B0604020202020204" charset="0"/>
            </a:endParaRPr>
          </a:p>
        </p:txBody>
      </p:sp>
      <p:sp>
        <p:nvSpPr>
          <p:cNvPr id="40" name="TextBox 39"/>
          <p:cNvSpPr txBox="1"/>
          <p:nvPr/>
        </p:nvSpPr>
        <p:spPr>
          <a:xfrm>
            <a:off x="1858760" y="3236945"/>
            <a:ext cx="647960" cy="584775"/>
          </a:xfrm>
          <a:prstGeom prst="rect">
            <a:avLst/>
          </a:prstGeom>
          <a:noFill/>
        </p:spPr>
        <p:txBody>
          <a:bodyPr wrap="square" rtlCol="0">
            <a:spAutoFit/>
          </a:bodyPr>
          <a:lstStyle/>
          <a:p>
            <a:r>
              <a:rPr lang="en-US" sz="3200" b="1" dirty="0" smtClean="0">
                <a:solidFill>
                  <a:srgbClr val="FF9973"/>
                </a:solidFill>
                <a:latin typeface="Advent Pro Medium" panose="020B0604020202020204" charset="0"/>
              </a:rPr>
              <a:t>05</a:t>
            </a:r>
            <a:endParaRPr lang="en-US" sz="3200" b="1" dirty="0">
              <a:solidFill>
                <a:srgbClr val="FF9973"/>
              </a:solidFill>
              <a:latin typeface="Advent Pro Medium" panose="020B0604020202020204" charset="0"/>
            </a:endParaRPr>
          </a:p>
        </p:txBody>
      </p:sp>
      <p:sp>
        <p:nvSpPr>
          <p:cNvPr id="14" name="TextBox 13"/>
          <p:cNvSpPr txBox="1"/>
          <p:nvPr/>
        </p:nvSpPr>
        <p:spPr>
          <a:xfrm>
            <a:off x="422437" y="1478930"/>
            <a:ext cx="2579650" cy="584775"/>
          </a:xfrm>
          <a:prstGeom prst="rect">
            <a:avLst/>
          </a:prstGeom>
          <a:noFill/>
        </p:spPr>
        <p:txBody>
          <a:bodyPr wrap="square" rtlCol="0">
            <a:spAutoFit/>
          </a:bodyPr>
          <a:lstStyle/>
          <a:p>
            <a:pPr algn="ctr"/>
            <a:r>
              <a:rPr lang="en-US" sz="1600" dirty="0" err="1" smtClean="0">
                <a:solidFill>
                  <a:schemeClr val="bg1"/>
                </a:solidFill>
                <a:latin typeface="Maven Pro" panose="020B0604020202020204" charset="0"/>
              </a:rPr>
              <a:t>Nhận</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dạng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bài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toán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giải</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bằng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quy</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hoạch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động</a:t>
            </a:r>
            <a:endParaRPr lang="en-US" sz="1600" dirty="0">
              <a:solidFill>
                <a:schemeClr val="bg1"/>
              </a:solidFill>
              <a:latin typeface="Maven Pro" panose="020B0604020202020204" charset="0"/>
            </a:endParaRPr>
          </a:p>
        </p:txBody>
      </p:sp>
      <p:sp>
        <p:nvSpPr>
          <p:cNvPr id="42" name="TextBox 41"/>
          <p:cNvSpPr txBox="1"/>
          <p:nvPr/>
        </p:nvSpPr>
        <p:spPr>
          <a:xfrm>
            <a:off x="6074381" y="1762956"/>
            <a:ext cx="2240953" cy="584775"/>
          </a:xfrm>
          <a:prstGeom prst="rect">
            <a:avLst/>
          </a:prstGeom>
          <a:noFill/>
        </p:spPr>
        <p:txBody>
          <a:bodyPr wrap="square" rtlCol="0">
            <a:spAutoFit/>
          </a:bodyPr>
          <a:lstStyle/>
          <a:p>
            <a:pPr algn="ctr"/>
            <a:r>
              <a:rPr lang="en-US" sz="1600" dirty="0" err="1" smtClean="0">
                <a:solidFill>
                  <a:schemeClr val="bg1"/>
                </a:solidFill>
                <a:latin typeface="Maven Pro" panose="020B0604020202020204" charset="0"/>
              </a:rPr>
              <a:t>Xây</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dựng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công</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thức</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truy</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hồi</a:t>
            </a:r>
            <a:endParaRPr lang="en-US" sz="1600" dirty="0">
              <a:solidFill>
                <a:schemeClr val="bg1"/>
              </a:solidFill>
              <a:latin typeface="Maven Pro" panose="020B0604020202020204" charset="0"/>
            </a:endParaRPr>
          </a:p>
        </p:txBody>
      </p:sp>
      <p:sp>
        <p:nvSpPr>
          <p:cNvPr id="43" name="TextBox 42"/>
          <p:cNvSpPr txBox="1"/>
          <p:nvPr/>
        </p:nvSpPr>
        <p:spPr>
          <a:xfrm>
            <a:off x="591785" y="3821720"/>
            <a:ext cx="2240953" cy="338554"/>
          </a:xfrm>
          <a:prstGeom prst="rect">
            <a:avLst/>
          </a:prstGeom>
          <a:noFill/>
        </p:spPr>
        <p:txBody>
          <a:bodyPr wrap="square" rtlCol="0">
            <a:spAutoFit/>
          </a:bodyPr>
          <a:lstStyle/>
          <a:p>
            <a:pPr algn="ctr"/>
            <a:r>
              <a:rPr lang="vi-VN" sz="1600" dirty="0" smtClean="0">
                <a:solidFill>
                  <a:schemeClr val="bg1"/>
                </a:solidFill>
                <a:latin typeface="Maven Pro" panose="020B0604020202020204" charset="0"/>
              </a:rPr>
              <a:t>Tìm </a:t>
            </a:r>
            <a:r>
              <a:rPr lang="vi-VN" sz="1600" dirty="0">
                <a:solidFill>
                  <a:schemeClr val="bg1"/>
                </a:solidFill>
                <a:latin typeface="Maven Pro" panose="020B0604020202020204" charset="0"/>
              </a:rPr>
              <a:t>kết quả tối ưu</a:t>
            </a:r>
            <a:endParaRPr lang="en-US" sz="1600" dirty="0">
              <a:solidFill>
                <a:schemeClr val="bg1"/>
              </a:solidFill>
              <a:latin typeface="Maven Pro" panose="020B0604020202020204" charset="0"/>
            </a:endParaRPr>
          </a:p>
        </p:txBody>
      </p:sp>
      <p:sp>
        <p:nvSpPr>
          <p:cNvPr id="44" name="TextBox 43"/>
          <p:cNvSpPr txBox="1"/>
          <p:nvPr/>
        </p:nvSpPr>
        <p:spPr>
          <a:xfrm>
            <a:off x="5969081" y="3989239"/>
            <a:ext cx="2240953" cy="584775"/>
          </a:xfrm>
          <a:prstGeom prst="rect">
            <a:avLst/>
          </a:prstGeom>
          <a:noFill/>
        </p:spPr>
        <p:txBody>
          <a:bodyPr wrap="square" rtlCol="0">
            <a:spAutoFit/>
          </a:bodyPr>
          <a:lstStyle/>
          <a:p>
            <a:pPr algn="ctr"/>
            <a:r>
              <a:rPr lang="en-US" sz="1600" dirty="0" err="1" smtClean="0">
                <a:solidFill>
                  <a:schemeClr val="bg1"/>
                </a:solidFill>
                <a:latin typeface="Maven Pro" panose="020B0604020202020204" charset="0"/>
              </a:rPr>
              <a:t>Truy</a:t>
            </a:r>
            <a:r>
              <a:rPr lang="en-US" sz="1600" dirty="0" smtClean="0">
                <a:solidFill>
                  <a:schemeClr val="bg1"/>
                </a:solidFill>
                <a:latin typeface="Maven Pro" panose="020B0604020202020204" charset="0"/>
              </a:rPr>
              <a:t> </a:t>
            </a:r>
            <a:r>
              <a:rPr lang="en-US" sz="1600" dirty="0" err="1">
                <a:solidFill>
                  <a:schemeClr val="bg1"/>
                </a:solidFill>
                <a:latin typeface="Maven Pro" panose="020B0604020202020204" charset="0"/>
              </a:rPr>
              <a:t>vết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liệt</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kê</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thành</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phần</a:t>
            </a:r>
            <a:r>
              <a:rPr lang="en-US" sz="1600" dirty="0">
                <a:solidFill>
                  <a:schemeClr val="bg1"/>
                </a:solidFill>
                <a:latin typeface="Maven Pro" panose="020B0604020202020204" charset="0"/>
              </a:rPr>
              <a:t> </a:t>
            </a:r>
            <a:r>
              <a:rPr lang="en-US" sz="1600" dirty="0" err="1">
                <a:solidFill>
                  <a:schemeClr val="bg1"/>
                </a:solidFill>
                <a:latin typeface="Maven Pro" panose="020B0604020202020204" charset="0"/>
              </a:rPr>
              <a:t>nghiệm</a:t>
            </a:r>
            <a:endParaRPr lang="en-US" sz="1600" dirty="0">
              <a:solidFill>
                <a:schemeClr val="bg1"/>
              </a:solidFill>
              <a:latin typeface="Maven Pro" panose="020B0604020202020204" charset="0"/>
            </a:endParaRPr>
          </a:p>
        </p:txBody>
      </p:sp>
      <p:sp>
        <p:nvSpPr>
          <p:cNvPr id="45" name="TextBox 44"/>
          <p:cNvSpPr txBox="1"/>
          <p:nvPr/>
        </p:nvSpPr>
        <p:spPr>
          <a:xfrm>
            <a:off x="6354391" y="2913421"/>
            <a:ext cx="1960943" cy="584775"/>
          </a:xfrm>
          <a:prstGeom prst="rect">
            <a:avLst/>
          </a:prstGeom>
          <a:noFill/>
        </p:spPr>
        <p:txBody>
          <a:bodyPr wrap="square" rtlCol="0">
            <a:spAutoFit/>
          </a:bodyPr>
          <a:lstStyle/>
          <a:p>
            <a:pPr algn="ctr"/>
            <a:r>
              <a:rPr lang="vi-VN" sz="1600" dirty="0" smtClean="0">
                <a:solidFill>
                  <a:schemeClr val="bg1"/>
                </a:solidFill>
                <a:latin typeface="Maven Pro" panose="020B0604020202020204" charset="0"/>
              </a:rPr>
              <a:t>Dựng </a:t>
            </a:r>
            <a:r>
              <a:rPr lang="vi-VN" sz="1600" dirty="0">
                <a:solidFill>
                  <a:schemeClr val="bg1"/>
                </a:solidFill>
                <a:latin typeface="Maven Pro" panose="020B0604020202020204" charset="0"/>
              </a:rPr>
              <a:t>bảng phương án</a:t>
            </a:r>
            <a:endParaRPr lang="en-US" sz="1600" dirty="0">
              <a:solidFill>
                <a:schemeClr val="bg1"/>
              </a:solidFill>
              <a:latin typeface="Maven Pro" panose="020B0604020202020204" charset="0"/>
            </a:endParaRPr>
          </a:p>
        </p:txBody>
      </p:sp>
      <p:sp>
        <p:nvSpPr>
          <p:cNvPr id="46" name="TextBox 45"/>
          <p:cNvSpPr txBox="1"/>
          <p:nvPr/>
        </p:nvSpPr>
        <p:spPr>
          <a:xfrm>
            <a:off x="431249" y="2636186"/>
            <a:ext cx="2240953" cy="584775"/>
          </a:xfrm>
          <a:prstGeom prst="rect">
            <a:avLst/>
          </a:prstGeom>
          <a:noFill/>
        </p:spPr>
        <p:txBody>
          <a:bodyPr wrap="square" rtlCol="0">
            <a:spAutoFit/>
          </a:bodyPr>
          <a:lstStyle/>
          <a:p>
            <a:pPr algn="ctr"/>
            <a:r>
              <a:rPr lang="vi-VN" sz="1600" dirty="0" smtClean="0">
                <a:solidFill>
                  <a:schemeClr val="bg1"/>
                </a:solidFill>
                <a:latin typeface="Maven Pro" panose="020B0604020202020204" charset="0"/>
              </a:rPr>
              <a:t>Xác </a:t>
            </a:r>
            <a:r>
              <a:rPr lang="vi-VN" sz="1600" dirty="0">
                <a:solidFill>
                  <a:schemeClr val="bg1"/>
                </a:solidFill>
                <a:latin typeface="Maven Pro" panose="020B0604020202020204" charset="0"/>
              </a:rPr>
              <a:t>định cơ sở quy hoạch động</a:t>
            </a:r>
            <a:endParaRPr lang="en-US" sz="1600" dirty="0">
              <a:solidFill>
                <a:schemeClr val="bg1"/>
              </a:solidFill>
              <a:latin typeface="Maven Pro" panose="020B0604020202020204" charset="0"/>
            </a:endParaRPr>
          </a:p>
        </p:txBody>
      </p:sp>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2051</Words>
  <Application>Microsoft Office PowerPoint</Application>
  <PresentationFormat>On-screen Show (16:9)</PresentationFormat>
  <Paragraphs>218</Paragraphs>
  <Slides>26</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Wingdings</vt:lpstr>
      <vt:lpstr>Arial</vt:lpstr>
      <vt:lpstr>Fira Sans Extra Condensed Medium</vt:lpstr>
      <vt:lpstr>Cambria Math</vt:lpstr>
      <vt:lpstr>Maven Pro</vt:lpstr>
      <vt:lpstr>Times New Roman</vt:lpstr>
      <vt:lpstr>Advent Pro SemiBold</vt:lpstr>
      <vt:lpstr>Share Tech</vt:lpstr>
      <vt:lpstr>Fira Sans Condensed Medium</vt:lpstr>
      <vt:lpstr>Advent Pro Medium</vt:lpstr>
      <vt:lpstr>Calibri</vt:lpstr>
      <vt:lpstr>Courier New</vt:lpstr>
      <vt:lpstr>Data Science Consulting by Slidesgo</vt:lpstr>
      <vt:lpstr>Thiết kế đánh giá thuật toán</vt:lpstr>
      <vt:lpstr>Phương pháp quy hoạch động</vt:lpstr>
      <vt:lpstr>Phương pháp quy hoạch động</vt:lpstr>
      <vt:lpstr>Ý tưởng chính</vt:lpstr>
      <vt:lpstr>Các yếu tố cơ bản</vt:lpstr>
      <vt:lpstr>Các yếu tố cơ bản</vt:lpstr>
      <vt:lpstr>Các yếu tố cơ bản</vt:lpstr>
      <vt:lpstr>Các yếu tố cơ bản</vt:lpstr>
      <vt:lpstr>Các bước thiết kế thuật toán</vt:lpstr>
      <vt:lpstr>Các ví dụ</vt:lpstr>
      <vt:lpstr>Đề bài</vt:lpstr>
      <vt:lpstr>Phân tích hướng làm</vt:lpstr>
      <vt:lpstr>Thiết kế thuật toán</vt:lpstr>
      <vt:lpstr>PowerPoint Presentation</vt:lpstr>
      <vt:lpstr>Palindrome partitioning  (Phân vùng palindrome)</vt:lpstr>
      <vt:lpstr>Phân tích hướng làm</vt:lpstr>
      <vt:lpstr>Thiết kế thuật toán</vt:lpstr>
      <vt:lpstr>Thiết kế thuật toán</vt:lpstr>
      <vt:lpstr>PowerPoint Presentation</vt:lpstr>
      <vt:lpstr>Đề bài</vt:lpstr>
      <vt:lpstr>Phân tích hướng làm</vt:lpstr>
      <vt:lpstr>Thiết kế thuật toán</vt:lpstr>
      <vt:lpstr>Thiết kế thuật toán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ADMIN</dc:creator>
  <cp:lastModifiedBy>Dell 3567</cp:lastModifiedBy>
  <cp:revision>36</cp:revision>
  <dcterms:modified xsi:type="dcterms:W3CDTF">2021-06-07T02:33:34Z</dcterms:modified>
</cp:coreProperties>
</file>