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8" r:id="rId14"/>
    <p:sldId id="291" r:id="rId15"/>
    <p:sldId id="292" r:id="rId16"/>
    <p:sldId id="289" r:id="rId17"/>
    <p:sldId id="284" r:id="rId18"/>
    <p:sldId id="286" r:id="rId19"/>
    <p:sldId id="287" r:id="rId20"/>
    <p:sldId id="269" r:id="rId21"/>
    <p:sldId id="270" r:id="rId22"/>
    <p:sldId id="290" r:id="rId23"/>
    <p:sldId id="293" r:id="rId24"/>
    <p:sldId id="271" r:id="rId25"/>
    <p:sldId id="272" r:id="rId26"/>
    <p:sldId id="273" r:id="rId27"/>
    <p:sldId id="294" r:id="rId28"/>
    <p:sldId id="275" r:id="rId29"/>
    <p:sldId id="277" r:id="rId30"/>
    <p:sldId id="278" r:id="rId31"/>
    <p:sldId id="295" r:id="rId32"/>
    <p:sldId id="280" r:id="rId33"/>
    <p:sldId id="281" r:id="rId34"/>
    <p:sldId id="28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249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0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6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1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0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93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95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25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8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78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37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4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5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652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77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72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1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3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0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1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7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0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191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41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71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738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297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26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396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3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501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185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020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772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998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283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02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972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978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26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3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33" y="910831"/>
            <a:ext cx="877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restige      rldwide    ater     lutions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65" y="1122841"/>
            <a:ext cx="337523" cy="329648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37" y="1122841"/>
            <a:ext cx="337523" cy="32964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6761" y="695509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9525" y="695509"/>
            <a:ext cx="838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1828" y="692669"/>
            <a:ext cx="838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6802" y="692871"/>
            <a:ext cx="646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26" y="1828009"/>
            <a:ext cx="7859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 Drinking Water for Residents of Flint, Michigan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3104708"/>
            <a:ext cx="7247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CBE 494L, Design Team #5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Nicholas Baker, Jacob Letcher, Troy Ramos, Jake Silva, and Esau Woodhouse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32965" y="1252633"/>
            <a:ext cx="39999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Gathered Information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920816" y="1250668"/>
            <a:ext cx="39999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 dirty="0"/>
              <a:t>Technology Utilization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650" y="138223"/>
            <a:ext cx="7091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32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 dirty="0"/>
              <a:t>Important Information for Project Continuation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965" y="1819654"/>
            <a:ext cx="4529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needs to be removed: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Arsenic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Pathogens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much water is needed: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100,000 people in Flint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Emergency relief funding: 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million provided already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219" y="1819175"/>
            <a:ext cx="3689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Aspen plus™ 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Used for process design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-US" sz="1800" dirty="0"/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PUMP-Flo™ 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Pump sizing and design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-US" sz="1800" dirty="0"/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CAPCOST Excel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Economic analysis tool</a:t>
            </a:r>
          </a:p>
          <a:p>
            <a:pPr lvl="0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nabaker:Downloads:Aspen # strea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9" y="856414"/>
            <a:ext cx="8633637" cy="3795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88689" y="112150"/>
            <a:ext cx="895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Flow Diagram (PFD)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2" y="0"/>
            <a:ext cx="79228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4558724"/>
            <a:ext cx="895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Flow Diagram (BFD)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40" y="1738932"/>
            <a:ext cx="7519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Pre-Treatment</a:t>
            </a:r>
          </a:p>
        </p:txBody>
      </p:sp>
    </p:spTree>
    <p:extLst>
      <p:ext uri="{BB962C8B-B14F-4D97-AF65-F5344CB8AC3E}">
        <p14:creationId xmlns:p14="http://schemas.microsoft.com/office/powerpoint/2010/main" val="164528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8" y="912619"/>
            <a:ext cx="7145077" cy="3986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61" y="141826"/>
            <a:ext cx="736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Mix/Slow Mix/ Sedimentation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4283" y="629467"/>
            <a:ext cx="352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ACTIFLO Turbo Schematic</a:t>
            </a:r>
          </a:p>
        </p:txBody>
      </p:sp>
    </p:spTree>
    <p:extLst>
      <p:ext uri="{BB962C8B-B14F-4D97-AF65-F5344CB8AC3E}">
        <p14:creationId xmlns:p14="http://schemas.microsoft.com/office/powerpoint/2010/main" val="275720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61" y="1180138"/>
            <a:ext cx="8218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Dimensions: 48 x 8.5 x 13.5 ft 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Weight (Shipping/Operating): 65,000 lbs / 155,000 lbs. 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 Water: 300 to 1500 GPM at 25psig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Water: 50 GPM at 60 to 90 psig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Water: 300 to 1500 GPM at 10 feet head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Sludge: 10 to 100 GPM at 17 feet head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Electrical Requirments: 480 VAC/ 3 Phase/ 100 AMP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Connections</a:t>
            </a:r>
          </a:p>
          <a:p>
            <a:pPr marL="114300" lvl="1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Raw Water Inlet: 10 inches</a:t>
            </a:r>
          </a:p>
          <a:p>
            <a:pPr marL="114300" lvl="1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Service Water Inlet: 2 inches</a:t>
            </a:r>
          </a:p>
          <a:p>
            <a:pPr marL="114300" lvl="1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Clarified Water Outlet: 12 inches</a:t>
            </a:r>
          </a:p>
          <a:p>
            <a:pPr marL="114300" lvl="1">
              <a:buClr>
                <a:srgbClr val="000000"/>
              </a:buClr>
              <a:buSzPct val="100000"/>
            </a:pPr>
            <a:r>
              <a:rPr lang="e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Sludge Outlet: 3 inches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61" y="141826"/>
            <a:ext cx="736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Mix/Slow Mix/ Sedimentation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5694" y="691759"/>
            <a:ext cx="456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ACTIFLO Turbo Specifications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67" y="3441626"/>
            <a:ext cx="3467100" cy="1428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65673" y="4870376"/>
            <a:ext cx="5656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file:///C:/Users/Jake/Downloads/Brochure%20Actiflo%20Mobile.pdf</a:t>
            </a:r>
          </a:p>
        </p:txBody>
      </p:sp>
    </p:spTree>
    <p:extLst>
      <p:ext uri="{BB962C8B-B14F-4D97-AF65-F5344CB8AC3E}">
        <p14:creationId xmlns:p14="http://schemas.microsoft.com/office/powerpoint/2010/main" val="359613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8874" y="1664503"/>
            <a:ext cx="4638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Filtration</a:t>
            </a:r>
          </a:p>
        </p:txBody>
      </p:sp>
    </p:spTree>
    <p:extLst>
      <p:ext uri="{BB962C8B-B14F-4D97-AF65-F5344CB8AC3E}">
        <p14:creationId xmlns:p14="http://schemas.microsoft.com/office/powerpoint/2010/main" val="289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046" y="114355"/>
            <a:ext cx="65050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Reverse Osmosis Filter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2018" y="617051"/>
            <a:ext cx="9871881" cy="32614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Supplier: Evoqua Water Technologies</a:t>
            </a:r>
          </a:p>
          <a:p>
            <a:pPr algn="l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Unit: Vantage M86N-126 RO System</a:t>
            </a:r>
          </a:p>
          <a:p>
            <a:pPr algn="l"/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 Flow Rate: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747 gallons per minute</a:t>
            </a:r>
          </a:p>
          <a:p>
            <a:pPr algn="l"/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Flow Rate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560 gallons per minute</a:t>
            </a:r>
          </a:p>
          <a:p>
            <a:pPr algn="l"/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 Flow Rate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187 gallons per minute</a:t>
            </a:r>
          </a:p>
          <a:p>
            <a:pPr algn="l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Pass with 8” membranes</a:t>
            </a:r>
          </a:p>
          <a:p>
            <a:pPr algn="l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Dimensions: 287 in. x 94 in. x 128 in.</a:t>
            </a: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45" y="708720"/>
            <a:ext cx="2982473" cy="2467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7" y="3267951"/>
            <a:ext cx="8365331" cy="193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4685445" y="4889584"/>
            <a:ext cx="42410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http://www.evoqua.com/en/brands/IPS/Pages/vantage-m86.aspx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3240" y="3147400"/>
            <a:ext cx="28736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http://www.membranes.com/docs/trc/flowcon.pdf</a:t>
            </a:r>
          </a:p>
        </p:txBody>
      </p:sp>
    </p:spTree>
    <p:extLst>
      <p:ext uri="{BB962C8B-B14F-4D97-AF65-F5344CB8AC3E}">
        <p14:creationId xmlns:p14="http://schemas.microsoft.com/office/powerpoint/2010/main" val="358346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046" y="114355"/>
            <a:ext cx="65050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Reverse Osmosis Filter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074" y="807812"/>
            <a:ext cx="9009123" cy="2746393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Pressure: 275 psig </a:t>
            </a:r>
            <a:r>
              <a:rPr lang="en-US" sz="105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Membrane Flux: 65% to 80% </a:t>
            </a:r>
            <a:r>
              <a:rPr lang="en-US" sz="105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Efficiencies:</a:t>
            </a:r>
          </a:p>
          <a:p>
            <a:pPr lvl="1"/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97% for Total Dissolved Solids </a:t>
            </a:r>
            <a:r>
              <a:rPr lang="en-US" sz="105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</a:p>
          <a:p>
            <a:pPr lvl="1"/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95% for Naturally Occurring Organics </a:t>
            </a:r>
            <a:r>
              <a:rPr lang="en-US" sz="105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 Technologies: </a:t>
            </a:r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Microfiltration, Ultrafiltration, Nanofiltration</a:t>
            </a:r>
          </a:p>
          <a:p>
            <a:pPr marL="0" indent="0">
              <a:buNone/>
            </a:pPr>
            <a:endParaRPr lang="en-US" sz="2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5" y="3265458"/>
            <a:ext cx="8365331" cy="193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4902958" y="4912667"/>
            <a:ext cx="3769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http://www.evoqua.com/en/brands/IPS/Pages/vantage-m86.aspx</a:t>
            </a:r>
          </a:p>
        </p:txBody>
      </p:sp>
    </p:spTree>
    <p:extLst>
      <p:ext uri="{BB962C8B-B14F-4D97-AF65-F5344CB8AC3E}">
        <p14:creationId xmlns:p14="http://schemas.microsoft.com/office/powerpoint/2010/main" val="268246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0173" y="210487"/>
            <a:ext cx="7886700" cy="87004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</a:t>
            </a:r>
          </a:p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50174" y="114526"/>
            <a:ext cx="4799066" cy="2100952"/>
          </a:xfrm>
          <a:prstGeom prst="rightArrow">
            <a:avLst>
              <a:gd name="adj1" fmla="val 50996"/>
              <a:gd name="adj2" fmla="val 541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175" y="656638"/>
            <a:ext cx="4434670" cy="128768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21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 Lead Composition: </a:t>
            </a:r>
            <a:r>
              <a:rPr lang="en-US" sz="160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to 150 ppb [4]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EPA’s MCL: </a:t>
            </a:r>
            <a:r>
              <a:rPr lang="en-US" sz="160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ppb [5]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Effluent Lead Composition: </a:t>
            </a:r>
            <a:r>
              <a:rPr lang="en-US" sz="160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4.5 ppb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9115" y="1769553"/>
            <a:ext cx="7886700" cy="87004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Arsenic</a:t>
            </a:r>
          </a:p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937560" y="1664051"/>
            <a:ext cx="5285504" cy="2210728"/>
          </a:xfrm>
          <a:prstGeom prst="rightArrow">
            <a:avLst>
              <a:gd name="adj1" fmla="val 52886"/>
              <a:gd name="adj2" fmla="val 541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79115" y="2258142"/>
            <a:ext cx="4670093" cy="1210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1600" i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 Arsenic Composition: </a:t>
            </a:r>
            <a:r>
              <a:rPr lang="en-US" i="0" dirty="0"/>
              <a:t>0 to 50 ppb [4]</a:t>
            </a:r>
          </a:p>
          <a:p>
            <a:r>
              <a:rPr lang="en-US" dirty="0"/>
              <a:t>EPA’s MCL: </a:t>
            </a:r>
            <a:r>
              <a:rPr lang="en-US" i="0" dirty="0"/>
              <a:t>10 ppb [5]</a:t>
            </a:r>
          </a:p>
          <a:p>
            <a:r>
              <a:rPr lang="en-US" dirty="0"/>
              <a:t>Effluent Arsenic Composition: </a:t>
            </a:r>
            <a:r>
              <a:rPr lang="en-US" i="0" dirty="0"/>
              <a:t>1.5 ppb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29188" y="3425686"/>
            <a:ext cx="7886700" cy="87004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 Coli</a:t>
            </a:r>
          </a:p>
          <a:p>
            <a:r>
              <a:rPr lang="en-US" sz="33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21886" y="3257035"/>
            <a:ext cx="5922114" cy="2351407"/>
          </a:xfrm>
          <a:prstGeom prst="rightArrow">
            <a:avLst>
              <a:gd name="adj1" fmla="val 50000"/>
              <a:gd name="adj2" fmla="val 541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29188" y="3933292"/>
            <a:ext cx="5624899" cy="1210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1600" i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 Arsenic Composition: </a:t>
            </a:r>
            <a:r>
              <a:rPr lang="en-US" i="0" dirty="0"/>
              <a:t>200 colonies per mL [6]</a:t>
            </a:r>
            <a:r>
              <a:rPr lang="en-US" dirty="0"/>
              <a:t> </a:t>
            </a:r>
          </a:p>
          <a:p>
            <a:r>
              <a:rPr lang="en-US" dirty="0"/>
              <a:t>EPA’s MCL: </a:t>
            </a:r>
            <a:r>
              <a:rPr lang="en-US" i="0" dirty="0"/>
              <a:t>0 colonies per mL [5]</a:t>
            </a:r>
          </a:p>
          <a:p>
            <a:r>
              <a:rPr lang="en-US" dirty="0"/>
              <a:t>Effluent Arsenic Composition: </a:t>
            </a:r>
            <a:r>
              <a:rPr lang="en-US" i="0" dirty="0"/>
              <a:t>0 colonies per mL</a:t>
            </a:r>
          </a:p>
        </p:txBody>
      </p:sp>
    </p:spTree>
    <p:extLst>
      <p:ext uri="{BB962C8B-B14F-4D97-AF65-F5344CB8AC3E}">
        <p14:creationId xmlns:p14="http://schemas.microsoft.com/office/powerpoint/2010/main" val="46705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37" y="82193"/>
            <a:ext cx="487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353" y="821933"/>
            <a:ext cx="81474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a system that will: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 non-biological contaminants including Lead, Arsenic, Copper, etc.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 viruses and bacteria from water including cryptosporidium, giardia, and Escherichia coli.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Achieve a production rate of 1,000,000 gallons of clean water per day. 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a product to the residents of Flint, Michigan at a cut-rate.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35150" y="169562"/>
            <a:ext cx="8520600" cy="60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Filtration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4679400" y="1076375"/>
            <a:ext cx="4347642" cy="295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 Sand Filter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smaller flow rates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endParaRPr lang="en" sz="18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Poly-fiber/sponge Filter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activated carbon filters on small scale (aquariums)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endParaRPr lang="en" sz="18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 Desalination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researched and not fully developed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35150" y="679475"/>
            <a:ext cx="39999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 dirty="0"/>
              <a:t>Selected Filters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273650" y="679475"/>
            <a:ext cx="39999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Alternatives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555" y="1137892"/>
            <a:ext cx="42582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Rapid/Slow Mix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Coagulation / clarification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-US" sz="1800" dirty="0"/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Rapid Sand Filter 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Compact/large volume capability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-US" sz="1800" dirty="0"/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Activated Carbon Filter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Remove organics/free chlorine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endParaRPr lang="en-US" sz="1800" dirty="0"/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Reverse Osmosis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sz="1800" dirty="0"/>
              <a:t>Desalination</a:t>
            </a:r>
          </a:p>
          <a:p>
            <a:pPr lvl="0"/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 Treatment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699" y="788730"/>
            <a:ext cx="4138399" cy="350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Softening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Chosen: Chelating agent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Alternatives: Lime softening, distillation, ion exchange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endParaRPr lang="en" sz="18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Disinfecting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Chosen: Chlorination tank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Alternatives: Membrane filtration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endParaRPr lang="en" sz="18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Purification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Chosen: UV Radiation</a:t>
            </a:r>
          </a:p>
          <a:p>
            <a:pPr marL="914400" lvl="1" indent="-34290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Alternatives: Ozonation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99" y="1152475"/>
            <a:ext cx="3898374" cy="29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537500" y="4208950"/>
            <a:ext cx="42948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http://www.xtremetechnologylb.com/index.php?page=ultraviolet-system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614" y="1675135"/>
            <a:ext cx="6105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Disinfection</a:t>
            </a:r>
          </a:p>
        </p:txBody>
      </p:sp>
    </p:spTree>
    <p:extLst>
      <p:ext uri="{BB962C8B-B14F-4D97-AF65-F5344CB8AC3E}">
        <p14:creationId xmlns:p14="http://schemas.microsoft.com/office/powerpoint/2010/main" val="270914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30946" y="115416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Environmental Concerns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1188" y="1096557"/>
            <a:ext cx="65250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Nearby Residential Area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Noise Pollution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Usage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243007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 Analysis - Assumptions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262401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Receive $4,000,000 of emergency federal funding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Receive tax exemptions for first 15 years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Bottling company agrees to all terms and conditions made by PWWT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 equipment used lasts until its manufacturer’s approved life time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262401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 lights consume minimal energy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 is being sold to PWWT at price before emergency 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flat yearly maintenance cost of $100,000</a:t>
            </a:r>
          </a:p>
          <a:p>
            <a:pPr marL="457200" indent="-342900">
              <a:lnSpc>
                <a:spcPct val="100000"/>
              </a:lnSpc>
              <a:buClr>
                <a:srgbClr val="000000"/>
              </a:buClr>
            </a:pPr>
            <a:r>
              <a:rPr lang="en" sz="20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piece of equipment will suffice in all situations except pumps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802" y="143252"/>
            <a:ext cx="5366086" cy="1015632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>
            <a:lvl1pPr defTabSz="685800" eaLnBrk="1" latinLnBrk="0" hangingPunct="1">
              <a:defRPr sz="2700" b="1" i="1" kern="1200" baseline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 dirty="0"/>
              <a:t>Economic Analysis - Methods Implemented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741" y="1260099"/>
            <a:ext cx="5011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61111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Manufacturer Information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Websites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for quotes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Sizing information and guidelines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1440" y="1260099"/>
            <a:ext cx="480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CAPCOST</a:t>
            </a:r>
          </a:p>
          <a:p>
            <a:pPr marL="4000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 determined by size and type of equipment based off manufacturer information</a:t>
            </a:r>
          </a:p>
          <a:p>
            <a:pPr marL="4000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Modeled annual chemical and energy costs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5"/>
          <p:cNvSpPr txBox="1">
            <a:spLocks noGrp="1"/>
          </p:cNvSpPr>
          <p:nvPr>
            <p:ph type="title"/>
          </p:nvPr>
        </p:nvSpPr>
        <p:spPr>
          <a:xfrm>
            <a:off x="685332" y="463888"/>
            <a:ext cx="7773338" cy="60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Economic Analysis - Cash Flow</a:t>
            </a:r>
          </a:p>
        </p:txBody>
      </p:sp>
      <p:pic>
        <p:nvPicPr>
          <p:cNvPr id="5" name="Shape 2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737" y="1421400"/>
            <a:ext cx="8124524" cy="230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59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06"/>
          <a:stretch/>
        </p:blipFill>
        <p:spPr>
          <a:xfrm>
            <a:off x="3576969" y="925031"/>
            <a:ext cx="4648200" cy="4048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591" y="1913860"/>
            <a:ext cx="32641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Equipment Cost:</a:t>
            </a:r>
          </a:p>
          <a:p>
            <a:pPr algn="ctr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$3,037,172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291"/>
            <a:ext cx="91440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>
            <a:lvl1pPr defTabSz="685800" eaLnBrk="1" latinLnBrk="0" hangingPunct="1">
              <a:defRPr sz="2700" b="1" i="1" kern="1200" baseline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Economic Analysis – Equipment Cost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3794" y="14522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Economic Analysis - Employee Cost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8" y="920496"/>
            <a:ext cx="4149247" cy="3851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4771" y="1722056"/>
            <a:ext cx="366823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Employee Cost:</a:t>
            </a:r>
          </a:p>
          <a:p>
            <a:pPr algn="ctr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$1,593,000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624937" y="4702800"/>
            <a:ext cx="5894100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http://michiganradio.org/post/map-take-closer-look-flint-lead-testing-results#stream/0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77" y="42775"/>
            <a:ext cx="4719726" cy="471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282400" y="1882075"/>
            <a:ext cx="11703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Flint River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378425" y="3347000"/>
            <a:ext cx="13806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Detroit River</a:t>
            </a:r>
          </a:p>
        </p:txBody>
      </p:sp>
      <p:sp>
        <p:nvSpPr>
          <p:cNvPr id="121" name="Shape 121"/>
          <p:cNvSpPr/>
          <p:nvPr/>
        </p:nvSpPr>
        <p:spPr>
          <a:xfrm rot="-1266365">
            <a:off x="5063285" y="2474674"/>
            <a:ext cx="2267729" cy="15214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75624">
            <a:off x="5357330" y="3683860"/>
            <a:ext cx="1978267" cy="13903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239650" y="417150"/>
            <a:ext cx="11703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Lake Huron</a:t>
            </a:r>
          </a:p>
        </p:txBody>
      </p:sp>
      <p:sp>
        <p:nvSpPr>
          <p:cNvPr id="124" name="Shape 124"/>
          <p:cNvSpPr/>
          <p:nvPr/>
        </p:nvSpPr>
        <p:spPr>
          <a:xfrm rot="-568323">
            <a:off x="5785844" y="733428"/>
            <a:ext cx="1452908" cy="13168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223" y="96402"/>
            <a:ext cx="5621744" cy="1015632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 Analysis - Chemical Cost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23" y="1028935"/>
            <a:ext cx="4888097" cy="391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443" y="1668198"/>
            <a:ext cx="38702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Chemical Cost:</a:t>
            </a:r>
          </a:p>
          <a:p>
            <a:pPr algn="ctr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$160,011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0" y="703531"/>
            <a:ext cx="6422176" cy="4109253"/>
          </a:xfrm>
          <a:prstGeom prst="rect">
            <a:avLst/>
          </a:prstGeom>
        </p:spPr>
      </p:pic>
      <p:sp>
        <p:nvSpPr>
          <p:cNvPr id="5" name="Shape 259"/>
          <p:cNvSpPr txBox="1">
            <a:spLocks noGrp="1"/>
          </p:cNvSpPr>
          <p:nvPr>
            <p:ph type="title"/>
          </p:nvPr>
        </p:nvSpPr>
        <p:spPr>
          <a:xfrm>
            <a:off x="311223" y="96402"/>
            <a:ext cx="6560288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Economic Analysis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39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58" y="1017725"/>
            <a:ext cx="501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  <a:p>
            <a:pPr marL="457200" lvl="0" indent="-457200"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</a:p>
          <a:p>
            <a:pPr marL="457200" lvl="0" indent="-457200"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</a:t>
            </a:r>
          </a:p>
        </p:txBody>
      </p:sp>
      <p:sp>
        <p:nvSpPr>
          <p:cNvPr id="5" name="Shape 270"/>
          <p:cNvSpPr txBox="1">
            <a:spLocks/>
          </p:cNvSpPr>
          <p:nvPr/>
        </p:nvSpPr>
        <p:spPr>
          <a:xfrm>
            <a:off x="311700" y="2415593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>
            <a:lvl1pPr defTabSz="685800" eaLnBrk="1" latinLnBrk="0" hangingPunct="1">
              <a:defRPr sz="2700" b="1" i="1" kern="1200" baseline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 dirty="0"/>
              <a:t>Recom</a:t>
            </a:r>
            <a:r>
              <a:rPr lang="en-US" dirty="0"/>
              <a:t>m</a:t>
            </a:r>
            <a:r>
              <a:rPr lang="en" dirty="0"/>
              <a:t>endations 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90434" y="600134"/>
            <a:ext cx="8520600" cy="443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Financing will be received from federal emergency relief funding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$4 millions dollars out of the possible $100 million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Provide 1,000,000 gallons of drinking water per day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500,000 gallons at reduced price for residents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500,000 gallons for the bottling company to sell at desired price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Water standards 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Filtering pathogens, lead, arsenic 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All will meet set EPA standards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Economics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Initial plant cost will be $2.99 million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Profit will occur at year 5 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SzPct val="61111"/>
              <a:buFont typeface="+mj-lt"/>
              <a:buAutoNum type="arabicPeriod"/>
            </a:pPr>
            <a:endParaRPr sz="2000" cap="none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0134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b="1" i="1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was learned  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11700" y="705908"/>
            <a:ext cx="8520600" cy="4062620"/>
          </a:xfrm>
          <a:prstGeom prst="rect">
            <a:avLst/>
          </a:prstGeom>
          <a:noFill/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water purification processes for drinking water 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Filtration and treatment alternatives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EPA standards for drinking water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Lead, E. Coli, Giardia, Cryptosporidium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 design for large scale water treatment 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Production scale of greater than 1 million gallons per day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Profitability of producing drinking on a large scale</a:t>
            </a:r>
          </a:p>
          <a:p>
            <a:pPr lvl="1">
              <a:lnSpc>
                <a:spcPct val="100000"/>
              </a:lnSpc>
              <a:buNone/>
            </a:pPr>
            <a:endParaRPr lang="en" sz="1800" cap="non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en" sz="1800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Flint, Michigan is labeled a national emergency and does not have a “quick fix” approach</a:t>
            </a:r>
          </a:p>
          <a:p>
            <a:pPr lvl="1">
              <a:lnSpc>
                <a:spcPct val="100000"/>
              </a:lnSpc>
              <a:buNone/>
            </a:pPr>
            <a:r>
              <a:rPr lang="en" sz="1800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approximately $50 million to $80 million replace pipe system in Flint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11700" y="4874302"/>
            <a:ext cx="77826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/>
              <a:t>http://www.detroitnews.com/story/news/michigan/flint-water-crisis/2016/03/04/flint-begins-lead-pipe-removal/81333670/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978" r="1164" b="1127"/>
          <a:stretch/>
        </p:blipFill>
        <p:spPr>
          <a:xfrm>
            <a:off x="277950" y="319125"/>
            <a:ext cx="4973750" cy="45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77950" y="4824375"/>
            <a:ext cx="5894100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http://michiganradio.org/post/map-take-closer-look-flint-lead-testing-results#stream/0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367475" y="661521"/>
            <a:ext cx="3394500" cy="25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EPA drinking water standards states that “ If lead concentrations exceed an action level of 15 ppb … the system must undertake a number of additional actions to control corrosion.”</a:t>
            </a:r>
            <a:endParaRPr lang="en" sz="1800" dirty="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364475" y="2571750"/>
            <a:ext cx="3710700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https://www.epa.gov/dwreginfo/lead-and-copper-rule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385" t="3833" r="3178" b="2564"/>
          <a:stretch/>
        </p:blipFill>
        <p:spPr>
          <a:xfrm>
            <a:off x="5571459" y="2998381"/>
            <a:ext cx="1562987" cy="169057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883" y="3017202"/>
            <a:ext cx="2881423" cy="186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938785" y="4914900"/>
            <a:ext cx="40848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http://flintwaterstudy.org/tag/drinking-water/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700" y="75567"/>
            <a:ext cx="605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is the Water Dirty?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660342"/>
            <a:ext cx="4890977" cy="5047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April 2014, Flint changed water source from Detroit Water and Sewerage Department (Source: Lake Huron and Detroit River) to Flint River.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Corrosion inhibitors were not added to distribution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Significant amount of scaling on pipes.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Scaled pipes polluted all water in the distribution system regardless of how the water was pre-treated.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3883" y="2553033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dirty="0"/>
              <a:t>http://www.wsj.com/articles/flint-water-crisis-shines-light-on-lead-pipes-crisscrossing-the-u-s-1453977180</a:t>
            </a:r>
          </a:p>
        </p:txBody>
      </p:sp>
      <p:pic>
        <p:nvPicPr>
          <p:cNvPr id="2050" name="Picture 2" descr="https://si.wsj.net/public/resources/images/NA-CI780A_LEAD_P_201601281926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08" y="902544"/>
            <a:ext cx="2477387" cy="16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767" y="201956"/>
            <a:ext cx="2430275" cy="46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805295" y="4819911"/>
            <a:ext cx="2809500" cy="2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http://flintwaterstudy.org/tag/drinking-water/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86400" y="918903"/>
            <a:ext cx="5191386" cy="3174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 Poisoning Health Effects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Abdominal pain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Constipation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Irritable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of appetite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loss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Painful/tingling hands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86400" y="4726650"/>
            <a:ext cx="2928900" cy="3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http://www.cdc.gov/niosh/topics/lead/health.html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400" y="192525"/>
            <a:ext cx="487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0" y="4778625"/>
            <a:ext cx="91440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http://www.cnn.com/2016/03/05/us/flint-family-number-daily-bottles-of-water/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08045"/>
            <a:ext cx="755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Water Consumption for a Family of Four in Flint, Michigan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6427" y="1324983"/>
            <a:ext cx="67091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bottles of water per day</a:t>
            </a:r>
          </a:p>
          <a:p>
            <a:pPr algn="ctr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cooking, washing hair, drinking, cleaning, brushing teeth, washing faces, etc. </a:t>
            </a:r>
          </a:p>
          <a:p>
            <a:pPr algn="ctr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 of Flint, Michigan approximately 100,000</a:t>
            </a:r>
          </a:p>
          <a:p>
            <a:pPr algn="ctr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Demand: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655,000 gallons per day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or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38,757 bottles of water per 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967" y="1093824"/>
            <a:ext cx="4629200" cy="25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3282" y="118678"/>
            <a:ext cx="755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242" y="1063256"/>
            <a:ext cx="38808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Provide cheap purified water for human consumption specifically to low income families in Flint.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Provide local economic growth and job opportunities.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Reduce water related illnesses. </a:t>
            </a:r>
          </a:p>
          <a:p>
            <a:pPr lvl="5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21126" y="363057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http://www.ibtimes.com/beyond-flint-poor-blacks-latinos-endure-oversized-burden-americas-industrial-waste-2277647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50" y="138223"/>
            <a:ext cx="709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32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Available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50" y="722998"/>
            <a:ext cx="8335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Providing emergency relief.</a:t>
            </a:r>
          </a:p>
          <a:p>
            <a:pPr marL="114300" lvl="0">
              <a:buClr>
                <a:srgbClr val="000000"/>
              </a:buClr>
              <a:buSzPct val="100000"/>
            </a:pPr>
            <a:endParaRPr lang="e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Bottle purified water and distribute it to local families in need</a:t>
            </a:r>
          </a:p>
          <a:p>
            <a:pPr marL="114300" lvl="3">
              <a:buClr>
                <a:srgbClr val="000000"/>
              </a:buClr>
              <a:buSzPct val="100000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Purifying the water is required and can be done in a 	production plant</a:t>
            </a:r>
          </a:p>
          <a:p>
            <a:pPr marL="114300" lvl="3">
              <a:buClr>
                <a:srgbClr val="000000"/>
              </a:buClr>
              <a:buSzPct val="100000"/>
            </a:pPr>
            <a:endParaRPr lang="e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3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piping system in flint and surrounding areasThis will cost up to $1 Billion for the entire system</a:t>
            </a:r>
          </a:p>
          <a:p>
            <a:pPr marL="114300" lvl="3">
              <a:buClr>
                <a:srgbClr val="000000"/>
              </a:buClr>
              <a:buSzPct val="100000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is un marked making it more difficult</a:t>
            </a:r>
          </a:p>
          <a:p>
            <a:pPr marL="114300" lvl="3">
              <a:buClr>
                <a:srgbClr val="000000"/>
              </a:buClr>
              <a:buSzPct val="100000"/>
            </a:pPr>
            <a:endParaRPr lang="e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3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Retrieve water from new source and put it into new</a:t>
            </a:r>
          </a:p>
          <a:p>
            <a:pPr marL="457200" lvl="0" indent="-330200">
              <a:buClr>
                <a:srgbClr val="000000"/>
              </a:buClr>
              <a:buSzPct val="100000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piping system</a:t>
            </a:r>
          </a:p>
          <a:p>
            <a:pPr marL="127000" lvl="0">
              <a:buClr>
                <a:srgbClr val="000000"/>
              </a:buClr>
              <a:buSzPct val="100000"/>
            </a:pP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Potential plan to pull water from Lake Heron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1747" y="-31675"/>
            <a:ext cx="16722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PWWS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57" y="138677"/>
            <a:ext cx="208015" cy="203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1156</Words>
  <Application>Microsoft Office PowerPoint</Application>
  <PresentationFormat>On-screen Show (16:9)</PresentationFormat>
  <Paragraphs>272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Tw Cen MT</vt:lpstr>
      <vt:lpstr>Verdana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Filtration</vt:lpstr>
      <vt:lpstr>Water Treatment</vt:lpstr>
      <vt:lpstr>PowerPoint Presentation</vt:lpstr>
      <vt:lpstr>PowerPoint Presentation</vt:lpstr>
      <vt:lpstr>Environmental Concerns</vt:lpstr>
      <vt:lpstr>Economic Analysis - Assumptions</vt:lpstr>
      <vt:lpstr>PowerPoint Presentation</vt:lpstr>
      <vt:lpstr>Economic Analysis - Cash Flow</vt:lpstr>
      <vt:lpstr>PowerPoint Presentation</vt:lpstr>
      <vt:lpstr>Economic Analysis - Employee Cost</vt:lpstr>
      <vt:lpstr>Economic Analysis - Chemical Cost</vt:lpstr>
      <vt:lpstr>Economic Analysis </vt:lpstr>
      <vt:lpstr>Constraints  </vt:lpstr>
      <vt:lpstr>Summary</vt:lpstr>
      <vt:lpstr>What was learned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Drinking Water for the Residents of Flint, Michigan</dc:title>
  <dc:creator>Jake Silva</dc:creator>
  <cp:lastModifiedBy>Jake</cp:lastModifiedBy>
  <cp:revision>30</cp:revision>
  <dcterms:modified xsi:type="dcterms:W3CDTF">2016-08-04T17:49:56Z</dcterms:modified>
</cp:coreProperties>
</file>