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326" r:id="rId3"/>
    <p:sldId id="329" r:id="rId4"/>
    <p:sldId id="330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27" r:id="rId13"/>
    <p:sldId id="328" r:id="rId14"/>
    <p:sldId id="331" r:id="rId15"/>
    <p:sldId id="332" r:id="rId16"/>
    <p:sldId id="324" r:id="rId17"/>
    <p:sldId id="333" r:id="rId18"/>
    <p:sldId id="32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FF7896-50A7-7B44-8809-1ECA8A8D25C1}" type="slidenum">
              <a:rPr lang="en-US"/>
              <a:pPr/>
              <a:t>5</a:t>
            </a:fld>
            <a:endParaRPr lang="en-US"/>
          </a:p>
        </p:txBody>
      </p:sp>
      <p:sp>
        <p:nvSpPr>
          <p:cNvPr id="1157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83DD6B-B73F-944E-9C2F-34ECF6B535C8}" type="slidenum">
              <a:rPr lang="en-US"/>
              <a:pPr/>
              <a:t>6</a:t>
            </a:fld>
            <a:endParaRPr lang="en-US"/>
          </a:p>
        </p:txBody>
      </p:sp>
      <p:sp>
        <p:nvSpPr>
          <p:cNvPr id="1167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0248F-9C63-E14B-8D9E-99DC33BAFD2C}" type="slidenum">
              <a:rPr lang="en-US"/>
              <a:pPr/>
              <a:t>7</a:t>
            </a:fld>
            <a:endParaRPr lang="en-US"/>
          </a:p>
        </p:txBody>
      </p:sp>
      <p:sp>
        <p:nvSpPr>
          <p:cNvPr id="1177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31EE5D-5C34-EB4D-8224-8C9DA5071CA0}" type="slidenum">
              <a:rPr lang="en-US"/>
              <a:pPr/>
              <a:t>8</a:t>
            </a:fld>
            <a:endParaRPr lang="en-US"/>
          </a:p>
        </p:txBody>
      </p:sp>
      <p:sp>
        <p:nvSpPr>
          <p:cNvPr id="1198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38BC51-563B-E44D-9692-1C40536E47A0}" type="slidenum">
              <a:rPr lang="en-US"/>
              <a:pPr/>
              <a:t>9</a:t>
            </a:fld>
            <a:endParaRPr lang="en-US"/>
          </a:p>
        </p:txBody>
      </p:sp>
      <p:sp>
        <p:nvSpPr>
          <p:cNvPr id="1228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6A78F2-D0BC-0B46-BBF6-A9B09FFCB0F8}" type="slidenum">
              <a:rPr lang="en-US"/>
              <a:pPr/>
              <a:t>10</a:t>
            </a:fld>
            <a:endParaRPr lang="en-US"/>
          </a:p>
        </p:txBody>
      </p:sp>
      <p:sp>
        <p:nvSpPr>
          <p:cNvPr id="1269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A3FCEB-D797-1C49-8981-11DBF8ADE21E}" type="slidenum">
              <a:rPr lang="en-US"/>
              <a:pPr/>
              <a:t>11</a:t>
            </a:fld>
            <a:endParaRPr lang="en-US"/>
          </a:p>
        </p:txBody>
      </p:sp>
      <p:sp>
        <p:nvSpPr>
          <p:cNvPr id="1280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A3FCEB-D797-1C49-8981-11DBF8ADE21E}" type="slidenum">
              <a:rPr lang="en-US"/>
              <a:pPr/>
              <a:t>12</a:t>
            </a:fld>
            <a:endParaRPr lang="en-US"/>
          </a:p>
        </p:txBody>
      </p:sp>
      <p:sp>
        <p:nvSpPr>
          <p:cNvPr id="1280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hyperlink" Target="https://synbiotools.bb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jakebeal/cur_proj/Autodesk/presentations/iGEM14/jake_beal_biocompiler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s://synbiotools.bbn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5.png"/><Relationship Id="rId7" Type="http://schemas.openxmlformats.org/officeDocument/2006/relationships/image" Target="../media/image15.gif"/><Relationship Id="rId8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Proto BioCompiler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Demo Session</a:t>
            </a:r>
          </a:p>
          <a:p>
            <a:r>
              <a:rPr lang="en-US" dirty="0" smtClean="0"/>
              <a:t>Autodesk &amp; OWBDA</a:t>
            </a:r>
          </a:p>
          <a:p>
            <a:r>
              <a:rPr lang="en-US" dirty="0" smtClean="0"/>
              <a:t>iGEM 2014</a:t>
            </a:r>
          </a:p>
          <a:p>
            <a:r>
              <a:rPr lang="en-US" dirty="0" smtClean="0"/>
              <a:t>November,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reeform 3"/>
          <p:cNvSpPr>
            <a:spLocks/>
          </p:cNvSpPr>
          <p:nvPr/>
        </p:nvSpPr>
        <p:spPr bwMode="auto">
          <a:xfrm>
            <a:off x="1657441" y="2057977"/>
            <a:ext cx="254880" cy="254906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933921" y="2111262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800080"/>
                </a:solidFill>
                <a:ea typeface="MS Gothic" charset="0"/>
                <a:cs typeface="MS Gothic" charset="0"/>
              </a:rPr>
              <a:t>LacI</a:t>
            </a:r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>
            <a:off x="2190241" y="1788668"/>
            <a:ext cx="999360" cy="329795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059" y="684"/>
              </a:cxn>
            </a:cxnLst>
            <a:rect l="0" t="0" r="r" b="b"/>
            <a:pathLst>
              <a:path w="3060" h="1009">
                <a:moveTo>
                  <a:pt x="0" y="1008"/>
                </a:moveTo>
                <a:cubicBezTo>
                  <a:pt x="1823" y="0"/>
                  <a:pt x="3059" y="684"/>
                  <a:pt x="3059" y="684"/>
                </a:cubicBezTo>
              </a:path>
            </a:pathLst>
          </a:cu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3225600" y="2057977"/>
            <a:ext cx="254880" cy="254906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3500641" y="2111262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800080"/>
                </a:solidFill>
                <a:ea typeface="MS Gothic" charset="0"/>
                <a:cs typeface="MS Gothic" charset="0"/>
              </a:rPr>
              <a:t>A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2784960" y="1611529"/>
            <a:ext cx="1440" cy="257787"/>
          </a:xfrm>
          <a:prstGeom prst="line">
            <a:avLst/>
          </a:pr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453760" y="1356623"/>
            <a:ext cx="72864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b="1" dirty="0">
                <a:solidFill>
                  <a:srgbClr val="800080"/>
                </a:solidFill>
                <a:ea typeface="MS Gothic" charset="0"/>
                <a:cs typeface="MS Gothic" charset="0"/>
              </a:rPr>
              <a:t>IPTG</a:t>
            </a:r>
          </a:p>
        </p:txBody>
      </p:sp>
      <p:sp>
        <p:nvSpPr>
          <p:cNvPr id="56331" name="Freeform 11"/>
          <p:cNvSpPr>
            <a:spLocks/>
          </p:cNvSpPr>
          <p:nvPr/>
        </p:nvSpPr>
        <p:spPr bwMode="auto">
          <a:xfrm>
            <a:off x="3720960" y="1778588"/>
            <a:ext cx="999360" cy="329794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059" y="684"/>
              </a:cxn>
            </a:cxnLst>
            <a:rect l="0" t="0" r="r" b="b"/>
            <a:pathLst>
              <a:path w="3060" h="1009">
                <a:moveTo>
                  <a:pt x="0" y="1008"/>
                </a:moveTo>
                <a:cubicBezTo>
                  <a:pt x="1823" y="0"/>
                  <a:pt x="3059" y="684"/>
                  <a:pt x="3059" y="684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Freeform 13"/>
          <p:cNvSpPr>
            <a:spLocks/>
          </p:cNvSpPr>
          <p:nvPr/>
        </p:nvSpPr>
        <p:spPr bwMode="auto">
          <a:xfrm>
            <a:off x="4754880" y="2047895"/>
            <a:ext cx="254880" cy="254907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AutoShape 14"/>
          <p:cNvSpPr>
            <a:spLocks noChangeArrowheads="1"/>
          </p:cNvSpPr>
          <p:nvPr/>
        </p:nvSpPr>
        <p:spPr bwMode="auto">
          <a:xfrm>
            <a:off x="5031360" y="2101182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800000"/>
                </a:solidFill>
                <a:ea typeface="MS Gothic" charset="0"/>
                <a:cs typeface="MS Gothic" charset="0"/>
              </a:rPr>
              <a:t>B</a:t>
            </a:r>
          </a:p>
        </p:txBody>
      </p:sp>
      <p:sp>
        <p:nvSpPr>
          <p:cNvPr id="56335" name="Freeform 15"/>
          <p:cNvSpPr>
            <a:spLocks/>
          </p:cNvSpPr>
          <p:nvPr/>
        </p:nvSpPr>
        <p:spPr bwMode="auto">
          <a:xfrm>
            <a:off x="5292001" y="1762745"/>
            <a:ext cx="999360" cy="329795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059" y="684"/>
              </a:cxn>
            </a:cxnLst>
            <a:rect l="0" t="0" r="r" b="b"/>
            <a:pathLst>
              <a:path w="3060" h="1009">
                <a:moveTo>
                  <a:pt x="0" y="1008"/>
                </a:moveTo>
                <a:cubicBezTo>
                  <a:pt x="1823" y="0"/>
                  <a:pt x="3059" y="684"/>
                  <a:pt x="3059" y="684"/>
                </a:cubicBezTo>
              </a:path>
            </a:pathLst>
          </a:custGeom>
          <a:noFill/>
          <a:ln w="3672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Freeform 17"/>
          <p:cNvSpPr>
            <a:spLocks/>
          </p:cNvSpPr>
          <p:nvPr/>
        </p:nvSpPr>
        <p:spPr bwMode="auto">
          <a:xfrm>
            <a:off x="6327360" y="2032054"/>
            <a:ext cx="254880" cy="254906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AutoShape 18"/>
          <p:cNvSpPr>
            <a:spLocks noChangeArrowheads="1"/>
          </p:cNvSpPr>
          <p:nvPr/>
        </p:nvSpPr>
        <p:spPr bwMode="auto">
          <a:xfrm>
            <a:off x="6603840" y="2085340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8000"/>
                </a:solidFill>
                <a:ea typeface="MS Gothic" charset="0"/>
                <a:cs typeface="MS Gothic" charset="0"/>
              </a:rPr>
              <a:t>GFP</a:t>
            </a:r>
          </a:p>
        </p:txBody>
      </p:sp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540800" y="2334485"/>
            <a:ext cx="1232640" cy="10081"/>
          </a:xfrm>
          <a:prstGeom prst="line">
            <a:avLst/>
          </a:prstGeom>
          <a:noFill/>
          <a:ln w="54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107520" y="2334485"/>
            <a:ext cx="1232640" cy="10081"/>
          </a:xfrm>
          <a:prstGeom prst="line">
            <a:avLst/>
          </a:prstGeom>
          <a:noFill/>
          <a:ln w="54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638240" y="2324404"/>
            <a:ext cx="1232640" cy="10082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6210721" y="2308563"/>
            <a:ext cx="1090080" cy="8641"/>
          </a:xfrm>
          <a:prstGeom prst="line">
            <a:avLst/>
          </a:prstGeom>
          <a:noFill/>
          <a:ln w="5472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5"/>
          <p:cNvGrpSpPr/>
          <p:nvPr/>
        </p:nvGrpSpPr>
        <p:grpSpPr>
          <a:xfrm>
            <a:off x="1540800" y="2540427"/>
            <a:ext cx="5760001" cy="1176604"/>
            <a:chOff x="1540800" y="2540427"/>
            <a:chExt cx="5760001" cy="1176604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1540800" y="3705509"/>
              <a:ext cx="1232640" cy="10081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0" name="Freeform 20"/>
            <p:cNvSpPr>
              <a:spLocks/>
            </p:cNvSpPr>
            <p:nvPr/>
          </p:nvSpPr>
          <p:spPr bwMode="auto">
            <a:xfrm>
              <a:off x="1657441" y="3430440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1" name="AutoShape 21"/>
            <p:cNvSpPr>
              <a:spLocks noChangeArrowheads="1"/>
            </p:cNvSpPr>
            <p:nvPr/>
          </p:nvSpPr>
          <p:spPr bwMode="auto">
            <a:xfrm>
              <a:off x="1933921" y="3483727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LacI</a:t>
              </a:r>
            </a:p>
          </p:txBody>
        </p:sp>
        <p:sp>
          <p:nvSpPr>
            <p:cNvPr id="56342" name="Freeform 22"/>
            <p:cNvSpPr>
              <a:spLocks/>
            </p:cNvSpPr>
            <p:nvPr/>
          </p:nvSpPr>
          <p:spPr bwMode="auto">
            <a:xfrm>
              <a:off x="2190241" y="3159692"/>
              <a:ext cx="999360" cy="329795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059" y="684"/>
                </a:cxn>
              </a:cxnLst>
              <a:rect l="0" t="0" r="r" b="b"/>
              <a:pathLst>
                <a:path w="3060" h="1009">
                  <a:moveTo>
                    <a:pt x="0" y="1008"/>
                  </a:moveTo>
                  <a:cubicBezTo>
                    <a:pt x="1823" y="0"/>
                    <a:pt x="3059" y="684"/>
                    <a:pt x="3059" y="684"/>
                  </a:cubicBezTo>
                </a:path>
              </a:pathLst>
            </a:custGeom>
            <a:noFill/>
            <a:ln w="36720">
              <a:solidFill>
                <a:srgbClr val="80008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>
              <a:off x="3107520" y="3705509"/>
              <a:ext cx="1232640" cy="10081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4" name="Freeform 24"/>
            <p:cNvSpPr>
              <a:spLocks/>
            </p:cNvSpPr>
            <p:nvPr/>
          </p:nvSpPr>
          <p:spPr bwMode="auto">
            <a:xfrm>
              <a:off x="3225600" y="3430440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3500641" y="3483727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A</a:t>
              </a: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2784960" y="2983993"/>
              <a:ext cx="1440" cy="257788"/>
            </a:xfrm>
            <a:prstGeom prst="line">
              <a:avLst/>
            </a:prstGeom>
            <a:noFill/>
            <a:ln w="36720">
              <a:solidFill>
                <a:srgbClr val="80008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7" name="Text Box 27"/>
            <p:cNvSpPr txBox="1">
              <a:spLocks noChangeArrowheads="1"/>
            </p:cNvSpPr>
            <p:nvPr/>
          </p:nvSpPr>
          <p:spPr bwMode="auto">
            <a:xfrm>
              <a:off x="2453760" y="2729087"/>
              <a:ext cx="728640" cy="3139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b="1" dirty="0">
                  <a:solidFill>
                    <a:srgbClr val="800080"/>
                  </a:solidFill>
                  <a:ea typeface="MS Gothic" charset="0"/>
                  <a:cs typeface="MS Gothic" charset="0"/>
                </a:rPr>
                <a:t>IPTG</a:t>
              </a:r>
            </a:p>
          </p:txBody>
        </p:sp>
        <p:sp>
          <p:nvSpPr>
            <p:cNvPr id="56348" name="Freeform 28"/>
            <p:cNvSpPr>
              <a:spLocks/>
            </p:cNvSpPr>
            <p:nvPr/>
          </p:nvSpPr>
          <p:spPr bwMode="auto">
            <a:xfrm>
              <a:off x="3720960" y="3149612"/>
              <a:ext cx="999360" cy="329794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059" y="684"/>
                </a:cxn>
              </a:cxnLst>
              <a:rect l="0" t="0" r="r" b="b"/>
              <a:pathLst>
                <a:path w="3060" h="1009">
                  <a:moveTo>
                    <a:pt x="0" y="1008"/>
                  </a:moveTo>
                  <a:cubicBezTo>
                    <a:pt x="1823" y="0"/>
                    <a:pt x="3059" y="684"/>
                    <a:pt x="3059" y="684"/>
                  </a:cubicBezTo>
                </a:path>
              </a:pathLst>
            </a:custGeom>
            <a:noFill/>
            <a:ln w="36720">
              <a:solidFill>
                <a:srgbClr val="80000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>
              <a:off x="4638240" y="3695428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0" name="Freeform 30"/>
            <p:cNvSpPr>
              <a:spLocks/>
            </p:cNvSpPr>
            <p:nvPr/>
          </p:nvSpPr>
          <p:spPr bwMode="auto">
            <a:xfrm>
              <a:off x="4754880" y="3418919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AutoShape 31"/>
            <p:cNvSpPr>
              <a:spLocks noChangeArrowheads="1"/>
            </p:cNvSpPr>
            <p:nvPr/>
          </p:nvSpPr>
          <p:spPr bwMode="auto">
            <a:xfrm>
              <a:off x="5031360" y="3472206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00"/>
                  </a:solidFill>
                  <a:ea typeface="MS Gothic" charset="0"/>
                  <a:cs typeface="MS Gothic" charset="0"/>
                </a:rPr>
                <a:t>B</a:t>
              </a:r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6210721" y="3679587"/>
              <a:ext cx="1090080" cy="8641"/>
            </a:xfrm>
            <a:prstGeom prst="line">
              <a:avLst/>
            </a:prstGeom>
            <a:noFill/>
            <a:ln w="54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Freeform 33"/>
            <p:cNvSpPr>
              <a:spLocks/>
            </p:cNvSpPr>
            <p:nvPr/>
          </p:nvSpPr>
          <p:spPr bwMode="auto">
            <a:xfrm>
              <a:off x="6327360" y="3403078"/>
              <a:ext cx="254880" cy="254906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AutoShape 34"/>
            <p:cNvSpPr>
              <a:spLocks noChangeArrowheads="1"/>
            </p:cNvSpPr>
            <p:nvPr/>
          </p:nvSpPr>
          <p:spPr bwMode="auto">
            <a:xfrm>
              <a:off x="6603840" y="3456364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008000"/>
                  </a:solidFill>
                  <a:ea typeface="MS Gothic" charset="0"/>
                  <a:cs typeface="MS Gothic" charset="0"/>
                </a:rPr>
                <a:t>GFP</a:t>
              </a:r>
            </a:p>
          </p:txBody>
        </p:sp>
        <p:sp>
          <p:nvSpPr>
            <p:cNvPr id="56355" name="Freeform 35"/>
            <p:cNvSpPr>
              <a:spLocks/>
            </p:cNvSpPr>
            <p:nvPr/>
          </p:nvSpPr>
          <p:spPr bwMode="auto">
            <a:xfrm>
              <a:off x="4266721" y="3067522"/>
              <a:ext cx="2017440" cy="305312"/>
            </a:xfrm>
            <a:custGeom>
              <a:avLst/>
              <a:gdLst/>
              <a:ahLst/>
              <a:cxnLst>
                <a:cxn ang="0">
                  <a:pos x="0" y="642"/>
                </a:cxn>
                <a:cxn ang="0">
                  <a:pos x="6177" y="936"/>
                </a:cxn>
              </a:cxnLst>
              <a:rect l="0" t="0" r="r" b="b"/>
              <a:pathLst>
                <a:path w="6178" h="937">
                  <a:moveTo>
                    <a:pt x="0" y="642"/>
                  </a:moveTo>
                  <a:cubicBezTo>
                    <a:pt x="1788" y="0"/>
                    <a:pt x="6177" y="936"/>
                    <a:pt x="6177" y="936"/>
                  </a:cubicBezTo>
                </a:path>
              </a:pathLst>
            </a:custGeom>
            <a:noFill/>
            <a:ln w="36720">
              <a:solidFill>
                <a:srgbClr val="80000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6" name="AutoShape 66"/>
            <p:cNvSpPr>
              <a:spLocks noChangeArrowheads="1"/>
            </p:cNvSpPr>
            <p:nvPr/>
          </p:nvSpPr>
          <p:spPr bwMode="auto">
            <a:xfrm>
              <a:off x="4358880" y="2540427"/>
              <a:ext cx="419040" cy="419084"/>
            </a:xfrm>
            <a:prstGeom prst="downArrow">
              <a:avLst>
                <a:gd name="adj1" fmla="val 40009"/>
                <a:gd name="adj2" fmla="val 49926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8" name="Text Box 68"/>
            <p:cNvSpPr txBox="1">
              <a:spLocks noChangeArrowheads="1"/>
            </p:cNvSpPr>
            <p:nvPr/>
          </p:nvSpPr>
          <p:spPr bwMode="auto">
            <a:xfrm>
              <a:off x="4796640" y="2554829"/>
              <a:ext cx="2378880" cy="390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  <a:tab pos="1313299" algn="l"/>
                  <a:tab pos="1969949" algn="l"/>
                </a:tabLst>
              </a:pPr>
              <a:r>
                <a:rPr lang="en-US" sz="2200" i="1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Copy Propagation</a:t>
              </a:r>
            </a:p>
          </p:txBody>
        </p:sp>
      </p:grpSp>
      <p:grpSp>
        <p:nvGrpSpPr>
          <p:cNvPr id="3" name="Group 73"/>
          <p:cNvGrpSpPr/>
          <p:nvPr/>
        </p:nvGrpSpPr>
        <p:grpSpPr>
          <a:xfrm>
            <a:off x="1540800" y="3846644"/>
            <a:ext cx="6275520" cy="1208287"/>
            <a:chOff x="1540800" y="3846644"/>
            <a:chExt cx="6275520" cy="1208287"/>
          </a:xfrm>
        </p:grpSpPr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>
              <a:off x="1540800" y="5044850"/>
              <a:ext cx="1232640" cy="10081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7" name="Freeform 37"/>
            <p:cNvSpPr>
              <a:spLocks/>
            </p:cNvSpPr>
            <p:nvPr/>
          </p:nvSpPr>
          <p:spPr bwMode="auto">
            <a:xfrm>
              <a:off x="1657441" y="4768342"/>
              <a:ext cx="254880" cy="254906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8" name="AutoShape 38"/>
            <p:cNvSpPr>
              <a:spLocks noChangeArrowheads="1"/>
            </p:cNvSpPr>
            <p:nvPr/>
          </p:nvSpPr>
          <p:spPr bwMode="auto">
            <a:xfrm>
              <a:off x="1933921" y="4821627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LacI</a:t>
              </a:r>
            </a:p>
          </p:txBody>
        </p:sp>
        <p:sp>
          <p:nvSpPr>
            <p:cNvPr id="56359" name="Freeform 39"/>
            <p:cNvSpPr>
              <a:spLocks/>
            </p:cNvSpPr>
            <p:nvPr/>
          </p:nvSpPr>
          <p:spPr bwMode="auto">
            <a:xfrm>
              <a:off x="2190241" y="4499032"/>
              <a:ext cx="999360" cy="329795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059" y="684"/>
                </a:cxn>
              </a:cxnLst>
              <a:rect l="0" t="0" r="r" b="b"/>
              <a:pathLst>
                <a:path w="3060" h="1009">
                  <a:moveTo>
                    <a:pt x="0" y="1008"/>
                  </a:moveTo>
                  <a:cubicBezTo>
                    <a:pt x="1823" y="0"/>
                    <a:pt x="3059" y="684"/>
                    <a:pt x="3059" y="684"/>
                  </a:cubicBezTo>
                </a:path>
              </a:pathLst>
            </a:custGeom>
            <a:noFill/>
            <a:ln w="36720">
              <a:solidFill>
                <a:srgbClr val="80008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>
              <a:off x="3107520" y="5044850"/>
              <a:ext cx="1232640" cy="10081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1" name="Freeform 41"/>
            <p:cNvSpPr>
              <a:spLocks/>
            </p:cNvSpPr>
            <p:nvPr/>
          </p:nvSpPr>
          <p:spPr bwMode="auto">
            <a:xfrm>
              <a:off x="3225600" y="4768342"/>
              <a:ext cx="254880" cy="254906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2" name="AutoShape 42"/>
            <p:cNvSpPr>
              <a:spLocks noChangeArrowheads="1"/>
            </p:cNvSpPr>
            <p:nvPr/>
          </p:nvSpPr>
          <p:spPr bwMode="auto">
            <a:xfrm>
              <a:off x="3500641" y="4821627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A</a:t>
              </a:r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2784960" y="4323334"/>
              <a:ext cx="1440" cy="257788"/>
            </a:xfrm>
            <a:prstGeom prst="line">
              <a:avLst/>
            </a:prstGeom>
            <a:noFill/>
            <a:ln w="36720">
              <a:solidFill>
                <a:srgbClr val="80008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2453760" y="4068428"/>
              <a:ext cx="728640" cy="3139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b="1" dirty="0">
                  <a:solidFill>
                    <a:srgbClr val="800080"/>
                  </a:solidFill>
                  <a:ea typeface="MS Gothic" charset="0"/>
                  <a:cs typeface="MS Gothic" charset="0"/>
                </a:rPr>
                <a:t>IPTG</a:t>
              </a:r>
            </a:p>
          </p:txBody>
        </p:sp>
        <p:sp>
          <p:nvSpPr>
            <p:cNvPr id="56365" name="Freeform 45"/>
            <p:cNvSpPr>
              <a:spLocks/>
            </p:cNvSpPr>
            <p:nvPr/>
          </p:nvSpPr>
          <p:spPr bwMode="auto">
            <a:xfrm>
              <a:off x="3720960" y="4488952"/>
              <a:ext cx="999360" cy="329794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059" y="684"/>
                </a:cxn>
              </a:cxnLst>
              <a:rect l="0" t="0" r="r" b="b"/>
              <a:pathLst>
                <a:path w="3060" h="1009">
                  <a:moveTo>
                    <a:pt x="0" y="1008"/>
                  </a:moveTo>
                  <a:cubicBezTo>
                    <a:pt x="1823" y="0"/>
                    <a:pt x="3059" y="684"/>
                    <a:pt x="3059" y="684"/>
                  </a:cubicBezTo>
                </a:path>
              </a:pathLst>
            </a:custGeom>
            <a:noFill/>
            <a:ln w="36720">
              <a:solidFill>
                <a:srgbClr val="80000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>
              <a:off x="4638240" y="5034769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7" name="Freeform 47"/>
            <p:cNvSpPr>
              <a:spLocks/>
            </p:cNvSpPr>
            <p:nvPr/>
          </p:nvSpPr>
          <p:spPr bwMode="auto">
            <a:xfrm>
              <a:off x="4754880" y="4758260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>
              <a:off x="6210721" y="5018928"/>
              <a:ext cx="1090080" cy="8641"/>
            </a:xfrm>
            <a:prstGeom prst="line">
              <a:avLst/>
            </a:prstGeom>
            <a:noFill/>
            <a:ln w="54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9" name="Freeform 49"/>
            <p:cNvSpPr>
              <a:spLocks/>
            </p:cNvSpPr>
            <p:nvPr/>
          </p:nvSpPr>
          <p:spPr bwMode="auto">
            <a:xfrm>
              <a:off x="6327360" y="4742419"/>
              <a:ext cx="254880" cy="254906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0" name="AutoShape 50"/>
            <p:cNvSpPr>
              <a:spLocks noChangeArrowheads="1"/>
            </p:cNvSpPr>
            <p:nvPr/>
          </p:nvSpPr>
          <p:spPr bwMode="auto">
            <a:xfrm>
              <a:off x="6603840" y="4795704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008000"/>
                  </a:solidFill>
                  <a:ea typeface="MS Gothic" charset="0"/>
                  <a:cs typeface="MS Gothic" charset="0"/>
                </a:rPr>
                <a:t>GFP</a:t>
              </a:r>
            </a:p>
          </p:txBody>
        </p:sp>
        <p:sp>
          <p:nvSpPr>
            <p:cNvPr id="56371" name="Freeform 51"/>
            <p:cNvSpPr>
              <a:spLocks/>
            </p:cNvSpPr>
            <p:nvPr/>
          </p:nvSpPr>
          <p:spPr bwMode="auto">
            <a:xfrm>
              <a:off x="4266721" y="4406862"/>
              <a:ext cx="2017440" cy="306753"/>
            </a:xfrm>
            <a:custGeom>
              <a:avLst/>
              <a:gdLst/>
              <a:ahLst/>
              <a:cxnLst>
                <a:cxn ang="0">
                  <a:pos x="0" y="642"/>
                </a:cxn>
                <a:cxn ang="0">
                  <a:pos x="6178" y="937"/>
                </a:cxn>
              </a:cxnLst>
              <a:rect l="0" t="0" r="r" b="b"/>
              <a:pathLst>
                <a:path w="6179" h="938">
                  <a:moveTo>
                    <a:pt x="0" y="642"/>
                  </a:moveTo>
                  <a:cubicBezTo>
                    <a:pt x="1789" y="0"/>
                    <a:pt x="6178" y="937"/>
                    <a:pt x="6178" y="937"/>
                  </a:cubicBezTo>
                </a:path>
              </a:pathLst>
            </a:custGeom>
            <a:noFill/>
            <a:ln w="36720">
              <a:solidFill>
                <a:srgbClr val="80000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5" name="AutoShape 65"/>
            <p:cNvSpPr>
              <a:spLocks noChangeArrowheads="1"/>
            </p:cNvSpPr>
            <p:nvPr/>
          </p:nvSpPr>
          <p:spPr bwMode="auto">
            <a:xfrm>
              <a:off x="4358880" y="3878327"/>
              <a:ext cx="419040" cy="419084"/>
            </a:xfrm>
            <a:prstGeom prst="downArrow">
              <a:avLst>
                <a:gd name="adj1" fmla="val 40009"/>
                <a:gd name="adj2" fmla="val 49926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9" name="Text Box 69"/>
            <p:cNvSpPr txBox="1">
              <a:spLocks noChangeArrowheads="1"/>
            </p:cNvSpPr>
            <p:nvPr/>
          </p:nvSpPr>
          <p:spPr bwMode="auto">
            <a:xfrm>
              <a:off x="4824000" y="3846644"/>
              <a:ext cx="2992320" cy="390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</a:tabLst>
              </a:pPr>
              <a:r>
                <a:rPr lang="en-US" sz="2200" i="1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Dead Code Elimination</a:t>
              </a:r>
            </a:p>
          </p:txBody>
        </p:sp>
      </p:grpSp>
      <p:grpSp>
        <p:nvGrpSpPr>
          <p:cNvPr id="4" name="Group 74"/>
          <p:cNvGrpSpPr/>
          <p:nvPr/>
        </p:nvGrpSpPr>
        <p:grpSpPr>
          <a:xfrm>
            <a:off x="1540800" y="5219109"/>
            <a:ext cx="6275520" cy="1142040"/>
            <a:chOff x="1540800" y="5219109"/>
            <a:chExt cx="6275520" cy="1142040"/>
          </a:xfrm>
        </p:grpSpPr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>
              <a:off x="1540800" y="6351067"/>
              <a:ext cx="1232640" cy="10082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3" name="Freeform 53"/>
            <p:cNvSpPr>
              <a:spLocks/>
            </p:cNvSpPr>
            <p:nvPr/>
          </p:nvSpPr>
          <p:spPr bwMode="auto">
            <a:xfrm>
              <a:off x="1657441" y="607455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AutoShape 54"/>
            <p:cNvSpPr>
              <a:spLocks noChangeArrowheads="1"/>
            </p:cNvSpPr>
            <p:nvPr/>
          </p:nvSpPr>
          <p:spPr bwMode="auto">
            <a:xfrm>
              <a:off x="1933921" y="6127844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LacI</a:t>
              </a:r>
            </a:p>
          </p:txBody>
        </p:sp>
        <p:sp>
          <p:nvSpPr>
            <p:cNvPr id="56375" name="Freeform 55"/>
            <p:cNvSpPr>
              <a:spLocks/>
            </p:cNvSpPr>
            <p:nvPr/>
          </p:nvSpPr>
          <p:spPr bwMode="auto">
            <a:xfrm>
              <a:off x="2190241" y="5805250"/>
              <a:ext cx="999360" cy="329794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059" y="684"/>
                </a:cxn>
              </a:cxnLst>
              <a:rect l="0" t="0" r="r" b="b"/>
              <a:pathLst>
                <a:path w="3060" h="1009">
                  <a:moveTo>
                    <a:pt x="0" y="1008"/>
                  </a:moveTo>
                  <a:cubicBezTo>
                    <a:pt x="1823" y="0"/>
                    <a:pt x="3059" y="684"/>
                    <a:pt x="3059" y="684"/>
                  </a:cubicBezTo>
                </a:path>
              </a:pathLst>
            </a:custGeom>
            <a:noFill/>
            <a:ln w="36720">
              <a:solidFill>
                <a:srgbClr val="80008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>
              <a:off x="3107520" y="6351067"/>
              <a:ext cx="1232640" cy="10082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Freeform 57"/>
            <p:cNvSpPr>
              <a:spLocks/>
            </p:cNvSpPr>
            <p:nvPr/>
          </p:nvSpPr>
          <p:spPr bwMode="auto">
            <a:xfrm>
              <a:off x="3225600" y="607455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8" name="AutoShape 58"/>
            <p:cNvSpPr>
              <a:spLocks noChangeArrowheads="1"/>
            </p:cNvSpPr>
            <p:nvPr/>
          </p:nvSpPr>
          <p:spPr bwMode="auto">
            <a:xfrm>
              <a:off x="3500641" y="6127844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A</a:t>
              </a:r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>
              <a:off x="2784960" y="5629551"/>
              <a:ext cx="1440" cy="257787"/>
            </a:xfrm>
            <a:prstGeom prst="line">
              <a:avLst/>
            </a:prstGeom>
            <a:noFill/>
            <a:ln w="36720">
              <a:solidFill>
                <a:srgbClr val="80008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0" name="Text Box 60"/>
            <p:cNvSpPr txBox="1">
              <a:spLocks noChangeArrowheads="1"/>
            </p:cNvSpPr>
            <p:nvPr/>
          </p:nvSpPr>
          <p:spPr bwMode="auto">
            <a:xfrm>
              <a:off x="2453760" y="5374645"/>
              <a:ext cx="728640" cy="3139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b="1" dirty="0">
                  <a:solidFill>
                    <a:srgbClr val="800080"/>
                  </a:solidFill>
                  <a:ea typeface="MS Gothic" charset="0"/>
                  <a:cs typeface="MS Gothic" charset="0"/>
                </a:rPr>
                <a:t>IPTG</a:t>
              </a:r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>
              <a:off x="6210721" y="6325144"/>
              <a:ext cx="1090080" cy="8641"/>
            </a:xfrm>
            <a:prstGeom prst="line">
              <a:avLst/>
            </a:prstGeom>
            <a:noFill/>
            <a:ln w="54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2" name="Freeform 62"/>
            <p:cNvSpPr>
              <a:spLocks/>
            </p:cNvSpPr>
            <p:nvPr/>
          </p:nvSpPr>
          <p:spPr bwMode="auto">
            <a:xfrm>
              <a:off x="6327360" y="6048635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3" name="AutoShape 63"/>
            <p:cNvSpPr>
              <a:spLocks noChangeArrowheads="1"/>
            </p:cNvSpPr>
            <p:nvPr/>
          </p:nvSpPr>
          <p:spPr bwMode="auto">
            <a:xfrm>
              <a:off x="6603840" y="6101922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008000"/>
                  </a:solidFill>
                  <a:ea typeface="MS Gothic" charset="0"/>
                  <a:cs typeface="MS Gothic" charset="0"/>
                </a:rPr>
                <a:t>GFP</a:t>
              </a:r>
            </a:p>
          </p:txBody>
        </p:sp>
        <p:sp>
          <p:nvSpPr>
            <p:cNvPr id="56384" name="Freeform 64"/>
            <p:cNvSpPr>
              <a:spLocks/>
            </p:cNvSpPr>
            <p:nvPr/>
          </p:nvSpPr>
          <p:spPr bwMode="auto">
            <a:xfrm>
              <a:off x="3736801" y="5573386"/>
              <a:ext cx="2547360" cy="540057"/>
            </a:xfrm>
            <a:custGeom>
              <a:avLst/>
              <a:gdLst/>
              <a:ahLst/>
              <a:cxnLst>
                <a:cxn ang="0">
                  <a:pos x="0" y="1654"/>
                </a:cxn>
                <a:cxn ang="0">
                  <a:pos x="7799" y="1365"/>
                </a:cxn>
              </a:cxnLst>
              <a:rect l="0" t="0" r="r" b="b"/>
              <a:pathLst>
                <a:path w="7800" h="1655">
                  <a:moveTo>
                    <a:pt x="0" y="1654"/>
                  </a:moveTo>
                  <a:cubicBezTo>
                    <a:pt x="2195" y="0"/>
                    <a:pt x="7799" y="1365"/>
                    <a:pt x="7799" y="1365"/>
                  </a:cubicBezTo>
                </a:path>
              </a:pathLst>
            </a:custGeom>
            <a:noFill/>
            <a:ln w="36720">
              <a:solidFill>
                <a:srgbClr val="800000"/>
              </a:solidFill>
              <a:round/>
              <a:headEnd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7" name="AutoShape 67"/>
            <p:cNvSpPr>
              <a:spLocks noChangeArrowheads="1"/>
            </p:cNvSpPr>
            <p:nvPr/>
          </p:nvSpPr>
          <p:spPr bwMode="auto">
            <a:xfrm>
              <a:off x="4358880" y="5250792"/>
              <a:ext cx="419040" cy="419084"/>
            </a:xfrm>
            <a:prstGeom prst="downArrow">
              <a:avLst>
                <a:gd name="adj1" fmla="val 40009"/>
                <a:gd name="adj2" fmla="val 49926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0" name="Text Box 70"/>
            <p:cNvSpPr txBox="1">
              <a:spLocks noChangeArrowheads="1"/>
            </p:cNvSpPr>
            <p:nvPr/>
          </p:nvSpPr>
          <p:spPr bwMode="auto">
            <a:xfrm>
              <a:off x="4824000" y="5219109"/>
              <a:ext cx="2992320" cy="390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</a:tabLst>
              </a:pPr>
              <a:r>
                <a:rPr lang="en-US" sz="2200" i="1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Dead Code Elimination</a:t>
              </a:r>
            </a:p>
          </p:txBody>
        </p:sp>
      </p:grpSp>
      <p:sp>
        <p:nvSpPr>
          <p:cNvPr id="72" name="Title 12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11865" y="1112936"/>
            <a:ext cx="8203001" cy="20380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83566" rIns="81639" bIns="40820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(def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sr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-latch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 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letfed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+ ((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not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or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-bar)))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           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-bar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not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or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))))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endParaRPr lang="en-US" sz="2400" dirty="0" smtClean="0">
              <a:solidFill>
                <a:srgbClr val="000000"/>
              </a:solidFill>
              <a:latin typeface="Courier New" charset="0"/>
              <a:ea typeface="MS Gothic" charset="0"/>
              <a:cs typeface="MS 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green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sr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-latch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err="1" smtClean="0">
                <a:solidFill>
                  <a:srgbClr val="660066"/>
                </a:solidFill>
                <a:latin typeface="Courier New" charset="0"/>
                <a:ea typeface="MS Gothic" charset="0"/>
                <a:cs typeface="MS Gothic" charset="0"/>
              </a:rPr>
              <a:t>aTc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 (</a:t>
            </a:r>
            <a:r>
              <a:rPr lang="en-US" sz="2400" b="1" dirty="0" smtClean="0">
                <a:solidFill>
                  <a:srgbClr val="660066"/>
                </a:solidFill>
                <a:latin typeface="Courier New" charset="0"/>
                <a:ea typeface="MS Gothic" charset="0"/>
                <a:cs typeface="MS Gothic" charset="0"/>
              </a:rPr>
              <a:t>IPTG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)))</a:t>
            </a:r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Design Optimization</a:t>
            </a:r>
            <a:endParaRPr lang="en-US" dirty="0"/>
          </a:p>
        </p:txBody>
      </p:sp>
      <p:grpSp>
        <p:nvGrpSpPr>
          <p:cNvPr id="2" name="Group 86"/>
          <p:cNvGrpSpPr/>
          <p:nvPr/>
        </p:nvGrpSpPr>
        <p:grpSpPr>
          <a:xfrm>
            <a:off x="538864" y="4089492"/>
            <a:ext cx="1002926" cy="286512"/>
            <a:chOff x="812300" y="4890117"/>
            <a:chExt cx="1002926" cy="286512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812300" y="5176629"/>
              <a:ext cx="1002926" cy="0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928941" y="489011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205421" y="4929292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LacI</a:t>
              </a: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2395404" y="4140575"/>
            <a:ext cx="1232640" cy="282481"/>
            <a:chOff x="2772114" y="4676684"/>
            <a:chExt cx="1232640" cy="282481"/>
          </a:xfrm>
        </p:grpSpPr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165235" y="4701748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ea typeface="MS Gothic" charset="0"/>
                  <a:cs typeface="MS Gothic" charset="0"/>
                </a:rPr>
                <a:t>B</a:t>
              </a:r>
              <a:endParaRPr lang="en-US" b="1" dirty="0">
                <a:solidFill>
                  <a:srgbClr val="660066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772114" y="4949084"/>
              <a:ext cx="1232640" cy="10081"/>
            </a:xfrm>
            <a:prstGeom prst="line">
              <a:avLst/>
            </a:prstGeom>
            <a:noFill/>
            <a:ln w="5472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88755" y="4676684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760550" y="3605763"/>
            <a:ext cx="1440" cy="257788"/>
          </a:xfrm>
          <a:prstGeom prst="line">
            <a:avLst/>
          </a:pr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83060" y="3323522"/>
            <a:ext cx="72864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b="1" dirty="0">
                <a:solidFill>
                  <a:srgbClr val="800080"/>
                </a:solidFill>
                <a:ea typeface="MS Gothic" charset="0"/>
                <a:cs typeface="MS Gothic" charset="0"/>
              </a:rPr>
              <a:t>IPTG</a:t>
            </a:r>
          </a:p>
        </p:txBody>
      </p:sp>
      <p:sp>
        <p:nvSpPr>
          <p:cNvPr id="44" name="AutoShape 65"/>
          <p:cNvSpPr>
            <a:spLocks noChangeArrowheads="1"/>
          </p:cNvSpPr>
          <p:nvPr/>
        </p:nvSpPr>
        <p:spPr bwMode="auto">
          <a:xfrm>
            <a:off x="4358880" y="3263531"/>
            <a:ext cx="419040" cy="419084"/>
          </a:xfrm>
          <a:prstGeom prst="downArrow">
            <a:avLst>
              <a:gd name="adj1" fmla="val 40009"/>
              <a:gd name="adj2" fmla="val 4992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5"/>
          <p:cNvGrpSpPr/>
          <p:nvPr/>
        </p:nvGrpSpPr>
        <p:grpSpPr>
          <a:xfrm>
            <a:off x="3855448" y="4665723"/>
            <a:ext cx="1232640" cy="283923"/>
            <a:chOff x="6878854" y="4556677"/>
            <a:chExt cx="1232640" cy="283923"/>
          </a:xfrm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7308108" y="4581295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I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6878854" y="4830518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6995494" y="455667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6767742" y="5750290"/>
            <a:ext cx="1232640" cy="283923"/>
            <a:chOff x="6876033" y="5005408"/>
            <a:chExt cx="1232640" cy="283923"/>
          </a:xfrm>
        </p:grpSpPr>
        <p:sp>
          <p:nvSpPr>
            <p:cNvPr id="36" name="AutoShape 24"/>
            <p:cNvSpPr>
              <a:spLocks noChangeArrowheads="1"/>
            </p:cNvSpPr>
            <p:nvPr/>
          </p:nvSpPr>
          <p:spPr bwMode="auto">
            <a:xfrm>
              <a:off x="7305287" y="5030026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G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6876033" y="5279249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6992673" y="500540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5" name="Group 61"/>
          <p:cNvGrpSpPr/>
          <p:nvPr/>
        </p:nvGrpSpPr>
        <p:grpSpPr>
          <a:xfrm>
            <a:off x="3855448" y="4154686"/>
            <a:ext cx="1232640" cy="283923"/>
            <a:chOff x="6876033" y="5005408"/>
            <a:chExt cx="1232640" cy="283923"/>
          </a:xfrm>
        </p:grpSpPr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>
              <a:off x="7305287" y="5030026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I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6876033" y="5279249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6992673" y="500540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6" name="Group 65"/>
          <p:cNvGrpSpPr/>
          <p:nvPr/>
        </p:nvGrpSpPr>
        <p:grpSpPr>
          <a:xfrm>
            <a:off x="5377898" y="4434639"/>
            <a:ext cx="1232640" cy="283923"/>
            <a:chOff x="6878854" y="4556677"/>
            <a:chExt cx="1232640" cy="283923"/>
          </a:xfrm>
        </p:grpSpPr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7308108" y="4581295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F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6878854" y="4830518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69" name="Freeform 19"/>
            <p:cNvSpPr>
              <a:spLocks/>
            </p:cNvSpPr>
            <p:nvPr/>
          </p:nvSpPr>
          <p:spPr bwMode="auto">
            <a:xfrm>
              <a:off x="6995494" y="455667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7419858" y="3766421"/>
            <a:ext cx="1232640" cy="283923"/>
            <a:chOff x="6878854" y="4556677"/>
            <a:chExt cx="1232640" cy="283923"/>
          </a:xfrm>
        </p:grpSpPr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7308108" y="4581295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008000"/>
                  </a:solidFill>
                  <a:ea typeface="MS Gothic" charset="0"/>
                  <a:cs typeface="MS Gothic" charset="0"/>
                </a:rPr>
                <a:t>GFP</a:t>
              </a:r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>
              <a:off x="6878854" y="4830518"/>
              <a:ext cx="1232640" cy="10082"/>
            </a:xfrm>
            <a:prstGeom prst="line">
              <a:avLst/>
            </a:prstGeom>
            <a:noFill/>
            <a:ln w="54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6995494" y="455667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77"/>
          <p:cNvGrpSpPr/>
          <p:nvPr/>
        </p:nvGrpSpPr>
        <p:grpSpPr>
          <a:xfrm>
            <a:off x="2395404" y="4665723"/>
            <a:ext cx="1232640" cy="283923"/>
            <a:chOff x="6876033" y="5005408"/>
            <a:chExt cx="1232640" cy="283923"/>
          </a:xfrm>
        </p:grpSpPr>
        <p:sp>
          <p:nvSpPr>
            <p:cNvPr id="79" name="AutoShape 24"/>
            <p:cNvSpPr>
              <a:spLocks noChangeArrowheads="1"/>
            </p:cNvSpPr>
            <p:nvPr/>
          </p:nvSpPr>
          <p:spPr bwMode="auto">
            <a:xfrm>
              <a:off x="7305287" y="5030026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D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6876033" y="5279249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auto">
            <a:xfrm>
              <a:off x="6992673" y="500540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9" name="Group 90"/>
          <p:cNvGrpSpPr/>
          <p:nvPr/>
        </p:nvGrpSpPr>
        <p:grpSpPr>
          <a:xfrm>
            <a:off x="6805374" y="4449289"/>
            <a:ext cx="1847124" cy="288949"/>
            <a:chOff x="4375102" y="5803026"/>
            <a:chExt cx="1847124" cy="288949"/>
          </a:xfrm>
        </p:grpSpPr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4375102" y="6076867"/>
              <a:ext cx="1847124" cy="15108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4491742" y="5803026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auto">
            <a:xfrm>
              <a:off x="4768222" y="5828091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E1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90" name="AutoShape 20"/>
            <p:cNvSpPr>
              <a:spLocks noChangeArrowheads="1"/>
            </p:cNvSpPr>
            <p:nvPr/>
          </p:nvSpPr>
          <p:spPr bwMode="auto">
            <a:xfrm>
              <a:off x="5442729" y="5839381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E2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</p:grpSp>
      <p:grpSp>
        <p:nvGrpSpPr>
          <p:cNvPr id="20" name="Group 91"/>
          <p:cNvGrpSpPr/>
          <p:nvPr/>
        </p:nvGrpSpPr>
        <p:grpSpPr>
          <a:xfrm>
            <a:off x="2378405" y="6008212"/>
            <a:ext cx="1232640" cy="296592"/>
            <a:chOff x="2782273" y="5828443"/>
            <a:chExt cx="1232640" cy="296592"/>
          </a:xfrm>
        </p:grpSpPr>
        <p:sp>
          <p:nvSpPr>
            <p:cNvPr id="95" name="AutoShape 14"/>
            <p:cNvSpPr>
              <a:spLocks noChangeArrowheads="1"/>
            </p:cNvSpPr>
            <p:nvPr/>
          </p:nvSpPr>
          <p:spPr bwMode="auto">
            <a:xfrm>
              <a:off x="3175394" y="5867618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ea typeface="MS Gothic" charset="0"/>
                  <a:cs typeface="MS Gothic" charset="0"/>
                </a:rPr>
                <a:t>A</a:t>
              </a:r>
              <a:endParaRPr lang="en-US" b="1" dirty="0">
                <a:solidFill>
                  <a:srgbClr val="660066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2782273" y="6114954"/>
              <a:ext cx="1232640" cy="10081"/>
            </a:xfrm>
            <a:prstGeom prst="line">
              <a:avLst/>
            </a:prstGeom>
            <a:noFill/>
            <a:ln w="5472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898914" y="5828443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1759110" y="5526633"/>
            <a:ext cx="1440" cy="257788"/>
          </a:xfrm>
          <a:prstGeom prst="line">
            <a:avLst/>
          </a:pr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Text Box 16"/>
          <p:cNvSpPr txBox="1">
            <a:spLocks noChangeArrowheads="1"/>
          </p:cNvSpPr>
          <p:nvPr/>
        </p:nvSpPr>
        <p:spPr bwMode="auto">
          <a:xfrm>
            <a:off x="1383585" y="5248843"/>
            <a:ext cx="72864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b="1" dirty="0" err="1" smtClean="0">
                <a:solidFill>
                  <a:srgbClr val="800080"/>
                </a:solidFill>
                <a:ea typeface="MS Gothic" charset="0"/>
                <a:cs typeface="MS Gothic" charset="0"/>
              </a:rPr>
              <a:t>aTc</a:t>
            </a:r>
            <a:endParaRPr lang="en-US" b="1" dirty="0">
              <a:solidFill>
                <a:srgbClr val="800080"/>
              </a:solidFill>
              <a:ea typeface="MS Gothic" charset="0"/>
              <a:cs typeface="MS Gothic" charset="0"/>
            </a:endParaRPr>
          </a:p>
        </p:txBody>
      </p:sp>
      <p:grpSp>
        <p:nvGrpSpPr>
          <p:cNvPr id="21" name="Group 97"/>
          <p:cNvGrpSpPr/>
          <p:nvPr/>
        </p:nvGrpSpPr>
        <p:grpSpPr>
          <a:xfrm>
            <a:off x="3832298" y="5451975"/>
            <a:ext cx="1232640" cy="283923"/>
            <a:chOff x="6878854" y="4556677"/>
            <a:chExt cx="1232640" cy="283923"/>
          </a:xfrm>
        </p:grpSpPr>
        <p:sp>
          <p:nvSpPr>
            <p:cNvPr id="99" name="AutoShape 24"/>
            <p:cNvSpPr>
              <a:spLocks noChangeArrowheads="1"/>
            </p:cNvSpPr>
            <p:nvPr/>
          </p:nvSpPr>
          <p:spPr bwMode="auto">
            <a:xfrm>
              <a:off x="7308108" y="4581295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J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100" name="Line 18"/>
            <p:cNvSpPr>
              <a:spLocks noChangeShapeType="1"/>
            </p:cNvSpPr>
            <p:nvPr/>
          </p:nvSpPr>
          <p:spPr bwMode="auto">
            <a:xfrm>
              <a:off x="6878854" y="4830518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6995494" y="455667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22" name="Group 101"/>
          <p:cNvGrpSpPr/>
          <p:nvPr/>
        </p:nvGrpSpPr>
        <p:grpSpPr>
          <a:xfrm>
            <a:off x="5354748" y="5731192"/>
            <a:ext cx="1232640" cy="283923"/>
            <a:chOff x="6876033" y="5005408"/>
            <a:chExt cx="1232640" cy="283923"/>
          </a:xfrm>
        </p:grpSpPr>
        <p:sp>
          <p:nvSpPr>
            <p:cNvPr id="103" name="AutoShape 24"/>
            <p:cNvSpPr>
              <a:spLocks noChangeArrowheads="1"/>
            </p:cNvSpPr>
            <p:nvPr/>
          </p:nvSpPr>
          <p:spPr bwMode="auto">
            <a:xfrm>
              <a:off x="7305287" y="5030026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H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104" name="Line 18"/>
            <p:cNvSpPr>
              <a:spLocks noChangeShapeType="1"/>
            </p:cNvSpPr>
            <p:nvPr/>
          </p:nvSpPr>
          <p:spPr bwMode="auto">
            <a:xfrm>
              <a:off x="6876033" y="5279249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6992673" y="500540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23" name="Group 105"/>
          <p:cNvGrpSpPr/>
          <p:nvPr/>
        </p:nvGrpSpPr>
        <p:grpSpPr>
          <a:xfrm>
            <a:off x="2378405" y="5439095"/>
            <a:ext cx="1232640" cy="283923"/>
            <a:chOff x="6878854" y="4556677"/>
            <a:chExt cx="1232640" cy="283923"/>
          </a:xfrm>
        </p:grpSpPr>
        <p:sp>
          <p:nvSpPr>
            <p:cNvPr id="107" name="AutoShape 24"/>
            <p:cNvSpPr>
              <a:spLocks noChangeArrowheads="1"/>
            </p:cNvSpPr>
            <p:nvPr/>
          </p:nvSpPr>
          <p:spPr bwMode="auto">
            <a:xfrm>
              <a:off x="7308108" y="4581295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C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108" name="Line 18"/>
            <p:cNvSpPr>
              <a:spLocks noChangeShapeType="1"/>
            </p:cNvSpPr>
            <p:nvPr/>
          </p:nvSpPr>
          <p:spPr bwMode="auto">
            <a:xfrm>
              <a:off x="6878854" y="4830518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6995494" y="455667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24" name="Group 109"/>
          <p:cNvGrpSpPr/>
          <p:nvPr/>
        </p:nvGrpSpPr>
        <p:grpSpPr>
          <a:xfrm>
            <a:off x="3832298" y="6008212"/>
            <a:ext cx="1232640" cy="298034"/>
            <a:chOff x="6876033" y="4991297"/>
            <a:chExt cx="1232640" cy="298034"/>
          </a:xfrm>
        </p:grpSpPr>
        <p:sp>
          <p:nvSpPr>
            <p:cNvPr id="111" name="AutoShape 24"/>
            <p:cNvSpPr>
              <a:spLocks noChangeArrowheads="1"/>
            </p:cNvSpPr>
            <p:nvPr/>
          </p:nvSpPr>
          <p:spPr bwMode="auto">
            <a:xfrm>
              <a:off x="7305287" y="5030026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J</a:t>
              </a:r>
              <a:endParaRPr lang="en-US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6876033" y="5279249"/>
              <a:ext cx="1232640" cy="10082"/>
            </a:xfrm>
            <a:prstGeom prst="line">
              <a:avLst/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6992673" y="499129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13"/>
          <p:cNvGrpSpPr/>
          <p:nvPr/>
        </p:nvGrpSpPr>
        <p:grpSpPr>
          <a:xfrm>
            <a:off x="542617" y="6046436"/>
            <a:ext cx="1002926" cy="272401"/>
            <a:chOff x="837701" y="5479958"/>
            <a:chExt cx="1002926" cy="272401"/>
          </a:xfrm>
        </p:grpSpPr>
        <p:sp>
          <p:nvSpPr>
            <p:cNvPr id="115" name="Line 8"/>
            <p:cNvSpPr>
              <a:spLocks noChangeShapeType="1"/>
            </p:cNvSpPr>
            <p:nvPr/>
          </p:nvSpPr>
          <p:spPr bwMode="auto">
            <a:xfrm>
              <a:off x="837701" y="5752359"/>
              <a:ext cx="1002926" cy="0"/>
            </a:xfrm>
            <a:prstGeom prst="line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954342" y="547995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AutoShape 10"/>
            <p:cNvSpPr>
              <a:spLocks noChangeArrowheads="1"/>
            </p:cNvSpPr>
            <p:nvPr/>
          </p:nvSpPr>
          <p:spPr bwMode="auto">
            <a:xfrm>
              <a:off x="1230822" y="5505022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err="1" smtClean="0">
                  <a:solidFill>
                    <a:srgbClr val="800080"/>
                  </a:solidFill>
                  <a:ea typeface="MS Gothic" charset="0"/>
                  <a:cs typeface="MS Gothic" charset="0"/>
                </a:rPr>
                <a:t>TetR</a:t>
              </a:r>
              <a:endParaRPr lang="en-US" b="1" dirty="0">
                <a:solidFill>
                  <a:srgbClr val="800080"/>
                </a:solidFill>
                <a:ea typeface="MS Gothic" charset="0"/>
                <a:cs typeface="MS Gothic" charset="0"/>
              </a:endParaRPr>
            </a:p>
          </p:txBody>
        </p:sp>
      </p:grpSp>
      <p:sp>
        <p:nvSpPr>
          <p:cNvPr id="118" name="Freeform 11"/>
          <p:cNvSpPr>
            <a:spLocks/>
          </p:cNvSpPr>
          <p:nvPr/>
        </p:nvSpPr>
        <p:spPr bwMode="auto">
          <a:xfrm>
            <a:off x="1130185" y="5727129"/>
            <a:ext cx="1248220" cy="329468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2" h="1008">
                <a:moveTo>
                  <a:pt x="0" y="1008"/>
                </a:moveTo>
                <a:cubicBezTo>
                  <a:pt x="1823" y="0"/>
                  <a:pt x="3197" y="699"/>
                  <a:pt x="3822" y="857"/>
                </a:cubicBezTo>
              </a:path>
            </a:pathLst>
          </a:cu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1"/>
          <p:cNvSpPr>
            <a:spLocks/>
          </p:cNvSpPr>
          <p:nvPr/>
        </p:nvSpPr>
        <p:spPr bwMode="auto">
          <a:xfrm>
            <a:off x="1127364" y="3805212"/>
            <a:ext cx="1248220" cy="329468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2" h="1008">
                <a:moveTo>
                  <a:pt x="0" y="1008"/>
                </a:moveTo>
                <a:cubicBezTo>
                  <a:pt x="1823" y="0"/>
                  <a:pt x="3197" y="699"/>
                  <a:pt x="3822" y="857"/>
                </a:cubicBezTo>
              </a:path>
            </a:pathLst>
          </a:cu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"/>
          <p:cNvSpPr>
            <a:spLocks/>
          </p:cNvSpPr>
          <p:nvPr/>
        </p:nvSpPr>
        <p:spPr bwMode="auto">
          <a:xfrm>
            <a:off x="4492200" y="5147125"/>
            <a:ext cx="918000" cy="568099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566"/>
              <a:gd name="connsiteX1" fmla="*/ 2655 w 2655"/>
              <a:gd name="connsiteY1" fmla="*/ 1566 h 1566"/>
              <a:gd name="connsiteX0" fmla="*/ 0 w 2655"/>
              <a:gd name="connsiteY0" fmla="*/ 1008 h 1809"/>
              <a:gd name="connsiteX1" fmla="*/ 2655 w 2655"/>
              <a:gd name="connsiteY1" fmla="*/ 1809 h 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5" h="1809">
                <a:moveTo>
                  <a:pt x="0" y="1008"/>
                </a:moveTo>
                <a:cubicBezTo>
                  <a:pt x="1823" y="0"/>
                  <a:pt x="2135" y="1450"/>
                  <a:pt x="2655" y="1809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4" name="Freeform 11"/>
          <p:cNvSpPr>
            <a:spLocks/>
          </p:cNvSpPr>
          <p:nvPr/>
        </p:nvSpPr>
        <p:spPr bwMode="auto">
          <a:xfrm>
            <a:off x="4529828" y="3844876"/>
            <a:ext cx="918000" cy="568099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566"/>
              <a:gd name="connsiteX1" fmla="*/ 2655 w 2655"/>
              <a:gd name="connsiteY1" fmla="*/ 1566 h 1566"/>
              <a:gd name="connsiteX0" fmla="*/ 0 w 2655"/>
              <a:gd name="connsiteY0" fmla="*/ 1008 h 1809"/>
              <a:gd name="connsiteX1" fmla="*/ 2655 w 2655"/>
              <a:gd name="connsiteY1" fmla="*/ 1809 h 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5" h="1809">
                <a:moveTo>
                  <a:pt x="0" y="1008"/>
                </a:moveTo>
                <a:cubicBezTo>
                  <a:pt x="1823" y="0"/>
                  <a:pt x="2135" y="1450"/>
                  <a:pt x="2655" y="1809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11"/>
          <p:cNvSpPr>
            <a:spLocks/>
          </p:cNvSpPr>
          <p:nvPr/>
        </p:nvSpPr>
        <p:spPr bwMode="auto">
          <a:xfrm>
            <a:off x="6050965" y="5415837"/>
            <a:ext cx="763812" cy="329468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2" h="1008">
                <a:moveTo>
                  <a:pt x="0" y="1008"/>
                </a:moveTo>
                <a:cubicBezTo>
                  <a:pt x="1823" y="0"/>
                  <a:pt x="3197" y="699"/>
                  <a:pt x="3822" y="857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1"/>
          <p:cNvSpPr>
            <a:spLocks/>
          </p:cNvSpPr>
          <p:nvPr/>
        </p:nvSpPr>
        <p:spPr bwMode="auto">
          <a:xfrm>
            <a:off x="6050965" y="4119821"/>
            <a:ext cx="763812" cy="329468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2" h="1008">
                <a:moveTo>
                  <a:pt x="0" y="1008"/>
                </a:moveTo>
                <a:cubicBezTo>
                  <a:pt x="1823" y="0"/>
                  <a:pt x="3197" y="699"/>
                  <a:pt x="3822" y="857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4553185" y="4153371"/>
            <a:ext cx="705556" cy="531518"/>
          </a:xfrm>
          <a:custGeom>
            <a:avLst/>
            <a:gdLst>
              <a:gd name="connsiteX0" fmla="*/ 0 w 705556"/>
              <a:gd name="connsiteY0" fmla="*/ 531518 h 531518"/>
              <a:gd name="connsiteX1" fmla="*/ 225778 w 705556"/>
              <a:gd name="connsiteY1" fmla="*/ 399814 h 531518"/>
              <a:gd name="connsiteX2" fmla="*/ 620889 w 705556"/>
              <a:gd name="connsiteY2" fmla="*/ 428036 h 531518"/>
              <a:gd name="connsiteX3" fmla="*/ 536222 w 705556"/>
              <a:gd name="connsiteY3" fmla="*/ 61148 h 531518"/>
              <a:gd name="connsiteX4" fmla="*/ 705556 w 705556"/>
              <a:gd name="connsiteY4" fmla="*/ 61148 h 53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556" h="531518">
                <a:moveTo>
                  <a:pt x="0" y="531518"/>
                </a:moveTo>
                <a:cubicBezTo>
                  <a:pt x="61148" y="474289"/>
                  <a:pt x="122297" y="417061"/>
                  <a:pt x="225778" y="399814"/>
                </a:cubicBezTo>
                <a:cubicBezTo>
                  <a:pt x="329259" y="382567"/>
                  <a:pt x="569148" y="484480"/>
                  <a:pt x="620889" y="428036"/>
                </a:cubicBezTo>
                <a:cubicBezTo>
                  <a:pt x="672630" y="371592"/>
                  <a:pt x="522111" y="122296"/>
                  <a:pt x="536222" y="61148"/>
                </a:cubicBezTo>
                <a:cubicBezTo>
                  <a:pt x="550333" y="0"/>
                  <a:pt x="705556" y="61148"/>
                  <a:pt x="705556" y="61148"/>
                </a:cubicBezTo>
              </a:path>
            </a:pathLst>
          </a:cu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>
            <a:off x="4529828" y="5451975"/>
            <a:ext cx="705556" cy="590850"/>
          </a:xfrm>
          <a:custGeom>
            <a:avLst/>
            <a:gdLst>
              <a:gd name="connsiteX0" fmla="*/ 0 w 705556"/>
              <a:gd name="connsiteY0" fmla="*/ 531518 h 531518"/>
              <a:gd name="connsiteX1" fmla="*/ 225778 w 705556"/>
              <a:gd name="connsiteY1" fmla="*/ 399814 h 531518"/>
              <a:gd name="connsiteX2" fmla="*/ 620889 w 705556"/>
              <a:gd name="connsiteY2" fmla="*/ 428036 h 531518"/>
              <a:gd name="connsiteX3" fmla="*/ 536222 w 705556"/>
              <a:gd name="connsiteY3" fmla="*/ 61148 h 531518"/>
              <a:gd name="connsiteX4" fmla="*/ 705556 w 705556"/>
              <a:gd name="connsiteY4" fmla="*/ 61148 h 53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556" h="531518">
                <a:moveTo>
                  <a:pt x="0" y="531518"/>
                </a:moveTo>
                <a:cubicBezTo>
                  <a:pt x="61148" y="474289"/>
                  <a:pt x="122297" y="417061"/>
                  <a:pt x="225778" y="399814"/>
                </a:cubicBezTo>
                <a:cubicBezTo>
                  <a:pt x="329259" y="382567"/>
                  <a:pt x="569148" y="484480"/>
                  <a:pt x="620889" y="428036"/>
                </a:cubicBezTo>
                <a:cubicBezTo>
                  <a:pt x="672630" y="371592"/>
                  <a:pt x="522111" y="122296"/>
                  <a:pt x="536222" y="61148"/>
                </a:cubicBezTo>
                <a:cubicBezTo>
                  <a:pt x="550333" y="0"/>
                  <a:pt x="705556" y="61148"/>
                  <a:pt x="705556" y="61148"/>
                </a:cubicBezTo>
              </a:path>
            </a:pathLst>
          </a:cu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1"/>
          <p:cNvSpPr>
            <a:spLocks/>
          </p:cNvSpPr>
          <p:nvPr/>
        </p:nvSpPr>
        <p:spPr bwMode="auto">
          <a:xfrm>
            <a:off x="3054088" y="3846197"/>
            <a:ext cx="841932" cy="316553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566"/>
              <a:gd name="connsiteX1" fmla="*/ 2655 w 2655"/>
              <a:gd name="connsiteY1" fmla="*/ 1566 h 1566"/>
              <a:gd name="connsiteX0" fmla="*/ 0 w 2655"/>
              <a:gd name="connsiteY0" fmla="*/ 1008 h 1809"/>
              <a:gd name="connsiteX1" fmla="*/ 2655 w 2655"/>
              <a:gd name="connsiteY1" fmla="*/ 1809 h 1809"/>
              <a:gd name="connsiteX0" fmla="*/ 0 w 2435"/>
              <a:gd name="connsiteY0" fmla="*/ 1008 h 1008"/>
              <a:gd name="connsiteX1" fmla="*/ 2435 w 2435"/>
              <a:gd name="connsiteY1" fmla="*/ 838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5" h="1008">
                <a:moveTo>
                  <a:pt x="0" y="1008"/>
                </a:moveTo>
                <a:cubicBezTo>
                  <a:pt x="1823" y="0"/>
                  <a:pt x="1915" y="479"/>
                  <a:pt x="2435" y="838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" name="Freeform 11"/>
          <p:cNvSpPr>
            <a:spLocks/>
          </p:cNvSpPr>
          <p:nvPr/>
        </p:nvSpPr>
        <p:spPr bwMode="auto">
          <a:xfrm>
            <a:off x="3054088" y="4378236"/>
            <a:ext cx="841932" cy="316553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566"/>
              <a:gd name="connsiteX1" fmla="*/ 2655 w 2655"/>
              <a:gd name="connsiteY1" fmla="*/ 1566 h 1566"/>
              <a:gd name="connsiteX0" fmla="*/ 0 w 2655"/>
              <a:gd name="connsiteY0" fmla="*/ 1008 h 1809"/>
              <a:gd name="connsiteX1" fmla="*/ 2655 w 2655"/>
              <a:gd name="connsiteY1" fmla="*/ 1809 h 1809"/>
              <a:gd name="connsiteX0" fmla="*/ 0 w 2435"/>
              <a:gd name="connsiteY0" fmla="*/ 1008 h 1008"/>
              <a:gd name="connsiteX1" fmla="*/ 2435 w 2435"/>
              <a:gd name="connsiteY1" fmla="*/ 838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5" h="1008">
                <a:moveTo>
                  <a:pt x="0" y="1008"/>
                </a:moveTo>
                <a:cubicBezTo>
                  <a:pt x="1823" y="0"/>
                  <a:pt x="1915" y="479"/>
                  <a:pt x="2435" y="838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11"/>
          <p:cNvSpPr>
            <a:spLocks/>
          </p:cNvSpPr>
          <p:nvPr/>
        </p:nvSpPr>
        <p:spPr bwMode="auto">
          <a:xfrm>
            <a:off x="3054088" y="5135422"/>
            <a:ext cx="841932" cy="316553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566"/>
              <a:gd name="connsiteX1" fmla="*/ 2655 w 2655"/>
              <a:gd name="connsiteY1" fmla="*/ 1566 h 1566"/>
              <a:gd name="connsiteX0" fmla="*/ 0 w 2655"/>
              <a:gd name="connsiteY0" fmla="*/ 1008 h 1809"/>
              <a:gd name="connsiteX1" fmla="*/ 2655 w 2655"/>
              <a:gd name="connsiteY1" fmla="*/ 1809 h 1809"/>
              <a:gd name="connsiteX0" fmla="*/ 0 w 2435"/>
              <a:gd name="connsiteY0" fmla="*/ 1008 h 1008"/>
              <a:gd name="connsiteX1" fmla="*/ 2435 w 2435"/>
              <a:gd name="connsiteY1" fmla="*/ 838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5" h="1008">
                <a:moveTo>
                  <a:pt x="0" y="1008"/>
                </a:moveTo>
                <a:cubicBezTo>
                  <a:pt x="1823" y="0"/>
                  <a:pt x="1915" y="479"/>
                  <a:pt x="2435" y="838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4" name="Freeform 11"/>
          <p:cNvSpPr>
            <a:spLocks/>
          </p:cNvSpPr>
          <p:nvPr/>
        </p:nvSpPr>
        <p:spPr bwMode="auto">
          <a:xfrm>
            <a:off x="3009180" y="5725696"/>
            <a:ext cx="841932" cy="316553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857 h 1008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323"/>
              <a:gd name="connsiteX1" fmla="*/ 2655 w 2655"/>
              <a:gd name="connsiteY1" fmla="*/ 1323 h 1323"/>
              <a:gd name="connsiteX0" fmla="*/ 0 w 2655"/>
              <a:gd name="connsiteY0" fmla="*/ 1008 h 1566"/>
              <a:gd name="connsiteX1" fmla="*/ 2655 w 2655"/>
              <a:gd name="connsiteY1" fmla="*/ 1566 h 1566"/>
              <a:gd name="connsiteX0" fmla="*/ 0 w 2655"/>
              <a:gd name="connsiteY0" fmla="*/ 1008 h 1809"/>
              <a:gd name="connsiteX1" fmla="*/ 2655 w 2655"/>
              <a:gd name="connsiteY1" fmla="*/ 1809 h 1809"/>
              <a:gd name="connsiteX0" fmla="*/ 0 w 2435"/>
              <a:gd name="connsiteY0" fmla="*/ 1008 h 1008"/>
              <a:gd name="connsiteX1" fmla="*/ 2435 w 2435"/>
              <a:gd name="connsiteY1" fmla="*/ 838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5" h="1008">
                <a:moveTo>
                  <a:pt x="0" y="1008"/>
                </a:moveTo>
                <a:cubicBezTo>
                  <a:pt x="1823" y="0"/>
                  <a:pt x="1915" y="479"/>
                  <a:pt x="2435" y="838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>
            <a:off x="1788975" y="4778963"/>
            <a:ext cx="5901580" cy="978370"/>
          </a:xfrm>
          <a:custGeom>
            <a:avLst/>
            <a:gdLst>
              <a:gd name="connsiteX0" fmla="*/ 5671099 w 5901580"/>
              <a:gd name="connsiteY0" fmla="*/ 978370 h 978370"/>
              <a:gd name="connsiteX1" fmla="*/ 5379469 w 5901580"/>
              <a:gd name="connsiteY1" fmla="*/ 517407 h 978370"/>
              <a:gd name="connsiteX2" fmla="*/ 2538432 w 5901580"/>
              <a:gd name="connsiteY2" fmla="*/ 329259 h 978370"/>
              <a:gd name="connsiteX3" fmla="*/ 318284 w 5901580"/>
              <a:gd name="connsiteY3" fmla="*/ 291630 h 978370"/>
              <a:gd name="connsiteX4" fmla="*/ 628729 w 5901580"/>
              <a:gd name="connsiteY4" fmla="*/ 0 h 97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1580" h="978370">
                <a:moveTo>
                  <a:pt x="5671099" y="978370"/>
                </a:moveTo>
                <a:cubicBezTo>
                  <a:pt x="5786339" y="801981"/>
                  <a:pt x="5901580" y="625592"/>
                  <a:pt x="5379469" y="517407"/>
                </a:cubicBezTo>
                <a:cubicBezTo>
                  <a:pt x="4857358" y="409222"/>
                  <a:pt x="3381963" y="366888"/>
                  <a:pt x="2538432" y="329259"/>
                </a:cubicBezTo>
                <a:cubicBezTo>
                  <a:pt x="1694901" y="291630"/>
                  <a:pt x="636568" y="346507"/>
                  <a:pt x="318284" y="291630"/>
                </a:cubicBezTo>
                <a:cubicBezTo>
                  <a:pt x="0" y="236754"/>
                  <a:pt x="628729" y="0"/>
                  <a:pt x="628729" y="0"/>
                </a:cubicBezTo>
              </a:path>
            </a:pathLst>
          </a:cu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1392297" y="4722519"/>
            <a:ext cx="7568259" cy="790222"/>
          </a:xfrm>
          <a:custGeom>
            <a:avLst/>
            <a:gdLst>
              <a:gd name="connsiteX0" fmla="*/ 6773333 w 7568259"/>
              <a:gd name="connsiteY0" fmla="*/ 0 h 790222"/>
              <a:gd name="connsiteX1" fmla="*/ 6594592 w 7568259"/>
              <a:gd name="connsiteY1" fmla="*/ 395111 h 790222"/>
              <a:gd name="connsiteX2" fmla="*/ 931333 w 7568259"/>
              <a:gd name="connsiteY2" fmla="*/ 460962 h 790222"/>
              <a:gd name="connsiteX3" fmla="*/ 1006592 w 7568259"/>
              <a:gd name="connsiteY3" fmla="*/ 790222 h 79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8259" h="790222">
                <a:moveTo>
                  <a:pt x="6773333" y="0"/>
                </a:moveTo>
                <a:cubicBezTo>
                  <a:pt x="7170796" y="159142"/>
                  <a:pt x="7568259" y="318284"/>
                  <a:pt x="6594592" y="395111"/>
                </a:cubicBezTo>
                <a:cubicBezTo>
                  <a:pt x="5620925" y="471938"/>
                  <a:pt x="1862666" y="395110"/>
                  <a:pt x="931333" y="460962"/>
                </a:cubicBezTo>
                <a:cubicBezTo>
                  <a:pt x="0" y="526814"/>
                  <a:pt x="1006592" y="790222"/>
                  <a:pt x="1006592" y="790222"/>
                </a:cubicBezTo>
              </a:path>
            </a:pathLst>
          </a:cu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7240568" y="3894667"/>
            <a:ext cx="219506" cy="573852"/>
          </a:xfrm>
          <a:custGeom>
            <a:avLst/>
            <a:gdLst>
              <a:gd name="connsiteX0" fmla="*/ 200691 w 219506"/>
              <a:gd name="connsiteY0" fmla="*/ 573852 h 573852"/>
              <a:gd name="connsiteX1" fmla="*/ 3136 w 219506"/>
              <a:gd name="connsiteY1" fmla="*/ 225777 h 573852"/>
              <a:gd name="connsiteX2" fmla="*/ 219506 w 219506"/>
              <a:gd name="connsiteY2" fmla="*/ 0 h 57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506" h="573852">
                <a:moveTo>
                  <a:pt x="200691" y="573852"/>
                </a:moveTo>
                <a:cubicBezTo>
                  <a:pt x="100345" y="447635"/>
                  <a:pt x="0" y="321419"/>
                  <a:pt x="3136" y="225777"/>
                </a:cubicBezTo>
                <a:cubicBezTo>
                  <a:pt x="6272" y="130135"/>
                  <a:pt x="219506" y="0"/>
                  <a:pt x="219506" y="0"/>
                </a:cubicBezTo>
              </a:path>
            </a:pathLst>
          </a:cu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6929" y="6330991"/>
            <a:ext cx="687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Unoptimized</a:t>
            </a:r>
            <a:r>
              <a:rPr lang="en-US" sz="2000" i="1" dirty="0" smtClean="0"/>
              <a:t>: 15 functional units, 13 transcription factors</a:t>
            </a: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4806141" y="4658240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ea typeface="MS Gothic" charset="0"/>
                <a:cs typeface="MS Gothic" charset="0"/>
              </a:rPr>
              <a:t>GFP</a:t>
            </a:r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Proto BioCompiler</a:t>
            </a:r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812300" y="5176628"/>
            <a:ext cx="1647414" cy="4399"/>
          </a:xfrm>
          <a:prstGeom prst="line">
            <a:avLst/>
          </a:prstGeom>
          <a:noFill/>
          <a:ln w="54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28941" y="4890117"/>
            <a:ext cx="254880" cy="254907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205421" y="4943403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800080"/>
                </a:solidFill>
                <a:ea typeface="MS Gothic" charset="0"/>
                <a:cs typeface="MS Gothic" charset="0"/>
              </a:rPr>
              <a:t>LacI</a:t>
            </a: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548443" y="4609517"/>
            <a:ext cx="1248220" cy="329468"/>
          </a:xfrm>
          <a:custGeom>
            <a:avLst/>
            <a:gdLst>
              <a:gd name="connsiteX0" fmla="*/ 0 w 4289"/>
              <a:gd name="connsiteY0" fmla="*/ 1164 h 1164"/>
              <a:gd name="connsiteX1" fmla="*/ 4289 w 4289"/>
              <a:gd name="connsiteY1" fmla="*/ 0 h 1164"/>
              <a:gd name="connsiteX0" fmla="*/ 0 w 4289"/>
              <a:gd name="connsiteY0" fmla="*/ 1008 h 1091"/>
              <a:gd name="connsiteX1" fmla="*/ 4289 w 4289"/>
              <a:gd name="connsiteY1" fmla="*/ 1091 h 1091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4289"/>
              <a:gd name="connsiteY0" fmla="*/ 1008 h 1008"/>
              <a:gd name="connsiteX1" fmla="*/ 4289 w 4289"/>
              <a:gd name="connsiteY1" fmla="*/ 158 h 1008"/>
              <a:gd name="connsiteX0" fmla="*/ 0 w 3822"/>
              <a:gd name="connsiteY0" fmla="*/ 1008 h 1008"/>
              <a:gd name="connsiteX1" fmla="*/ 3822 w 3822"/>
              <a:gd name="connsiteY1" fmla="*/ 158 h 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2" h="1008">
                <a:moveTo>
                  <a:pt x="0" y="1008"/>
                </a:moveTo>
                <a:cubicBezTo>
                  <a:pt x="1823" y="0"/>
                  <a:pt x="3197" y="0"/>
                  <a:pt x="3822" y="158"/>
                </a:cubicBezTo>
              </a:path>
            </a:pathLst>
          </a:cu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772114" y="4949084"/>
            <a:ext cx="1232640" cy="10081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2888755" y="4674668"/>
            <a:ext cx="254880" cy="254907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3165235" y="4715859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  <a:ea typeface="MS Gothic" charset="0"/>
                <a:cs typeface="MS Gothic" charset="0"/>
              </a:rPr>
              <a:t>F</a:t>
            </a:r>
            <a:endParaRPr lang="en-US" b="1" dirty="0">
              <a:solidFill>
                <a:srgbClr val="8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333705" y="4284778"/>
            <a:ext cx="1440" cy="257788"/>
          </a:xfrm>
          <a:prstGeom prst="line">
            <a:avLst/>
          </a:pr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003944" y="4029872"/>
            <a:ext cx="72864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b="1" dirty="0">
                <a:solidFill>
                  <a:srgbClr val="800080"/>
                </a:solidFill>
                <a:ea typeface="MS Gothic" charset="0"/>
                <a:cs typeface="MS Gothic" charset="0"/>
              </a:rPr>
              <a:t>IPTG</a:t>
            </a: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3384115" y="4381744"/>
            <a:ext cx="999360" cy="329794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059" y="684"/>
              </a:cxn>
            </a:cxnLst>
            <a:rect l="0" t="0" r="r" b="b"/>
            <a:pathLst>
              <a:path w="3060" h="1009">
                <a:moveTo>
                  <a:pt x="0" y="1008"/>
                </a:moveTo>
                <a:cubicBezTo>
                  <a:pt x="1823" y="0"/>
                  <a:pt x="3059" y="684"/>
                  <a:pt x="3059" y="684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4375102" y="4921801"/>
            <a:ext cx="1779981" cy="1362"/>
          </a:xfrm>
          <a:prstGeom prst="line">
            <a:avLst/>
          </a:prstGeom>
          <a:noFill/>
          <a:ln w="5472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4493183" y="4647306"/>
            <a:ext cx="254880" cy="254906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1815226" y="4947723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 dirty="0" err="1" smtClean="0">
                <a:solidFill>
                  <a:srgbClr val="800080"/>
                </a:solidFill>
                <a:ea typeface="MS Gothic" charset="0"/>
                <a:cs typeface="MS Gothic" charset="0"/>
              </a:rPr>
              <a:t>TetR</a:t>
            </a:r>
            <a:endParaRPr lang="en-US" b="1" dirty="0">
              <a:solidFill>
                <a:srgbClr val="800080"/>
              </a:solidFill>
              <a:ea typeface="MS Gothic" charset="0"/>
              <a:cs typeface="MS Gothic" charset="0"/>
            </a:endParaRP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1948222" y="5202730"/>
            <a:ext cx="858600" cy="632789"/>
          </a:xfrm>
          <a:custGeom>
            <a:avLst/>
            <a:gdLst>
              <a:gd name="connsiteX0" fmla="*/ 0 w 2320"/>
              <a:gd name="connsiteY0" fmla="*/ 1008 h 2778"/>
              <a:gd name="connsiteX1" fmla="*/ 2320 w 2320"/>
              <a:gd name="connsiteY1" fmla="*/ 2778 h 2778"/>
              <a:gd name="connsiteX0" fmla="*/ 309 w 2629"/>
              <a:gd name="connsiteY0" fmla="*/ 0 h 1936"/>
              <a:gd name="connsiteX1" fmla="*/ 2629 w 2629"/>
              <a:gd name="connsiteY1" fmla="*/ 1770 h 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9" h="1936">
                <a:moveTo>
                  <a:pt x="309" y="0"/>
                </a:moveTo>
                <a:cubicBezTo>
                  <a:pt x="0" y="1936"/>
                  <a:pt x="2629" y="1770"/>
                  <a:pt x="2629" y="1770"/>
                </a:cubicBezTo>
              </a:path>
            </a:pathLst>
          </a:cu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2782273" y="6114954"/>
            <a:ext cx="1232640" cy="10081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2898914" y="5840538"/>
            <a:ext cx="254880" cy="254907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3175394" y="5881729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  <a:ea typeface="MS Gothic" charset="0"/>
                <a:cs typeface="MS Gothic" charset="0"/>
              </a:rPr>
              <a:t>H</a:t>
            </a:r>
            <a:endParaRPr lang="en-US" b="1" dirty="0">
              <a:solidFill>
                <a:srgbClr val="8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2595566" y="5427764"/>
            <a:ext cx="1440" cy="257788"/>
          </a:xfrm>
          <a:prstGeom prst="line">
            <a:avLst/>
          </a:pr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220041" y="5149974"/>
            <a:ext cx="72864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b="1" dirty="0" err="1" smtClean="0">
                <a:solidFill>
                  <a:srgbClr val="800080"/>
                </a:solidFill>
                <a:ea typeface="MS Gothic" charset="0"/>
                <a:cs typeface="MS Gothic" charset="0"/>
              </a:rPr>
              <a:t>aTc</a:t>
            </a:r>
            <a:endParaRPr lang="en-US" b="1" dirty="0">
              <a:solidFill>
                <a:srgbClr val="800080"/>
              </a:solidFill>
              <a:ea typeface="MS Gothic" charset="0"/>
              <a:cs typeface="MS Gothic" charset="0"/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>
            <a:off x="4375102" y="6076867"/>
            <a:ext cx="1232640" cy="10082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4491742" y="5801010"/>
            <a:ext cx="254880" cy="254907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0" y="0"/>
              </a:cxn>
              <a:cxn ang="0">
                <a:pos x="781" y="0"/>
              </a:cxn>
            </a:cxnLst>
            <a:rect l="0" t="0" r="r" b="b"/>
            <a:pathLst>
              <a:path w="782" h="782">
                <a:moveTo>
                  <a:pt x="0" y="781"/>
                </a:moveTo>
                <a:lnTo>
                  <a:pt x="0" y="0"/>
                </a:lnTo>
                <a:lnTo>
                  <a:pt x="781" y="0"/>
                </a:lnTo>
              </a:path>
            </a:pathLst>
          </a:cu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768222" y="5842202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  <a:ea typeface="MS Gothic" charset="0"/>
                <a:cs typeface="MS Gothic" charset="0"/>
              </a:rPr>
              <a:t>F</a:t>
            </a:r>
            <a:endParaRPr lang="en-US" b="1" dirty="0">
              <a:solidFill>
                <a:srgbClr val="8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45" name="Freeform 17"/>
          <p:cNvSpPr>
            <a:spLocks/>
          </p:cNvSpPr>
          <p:nvPr/>
        </p:nvSpPr>
        <p:spPr bwMode="auto">
          <a:xfrm>
            <a:off x="3384115" y="5551935"/>
            <a:ext cx="999360" cy="329794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059" y="684"/>
              </a:cxn>
            </a:cxnLst>
            <a:rect l="0" t="0" r="r" b="b"/>
            <a:pathLst>
              <a:path w="3060" h="1009">
                <a:moveTo>
                  <a:pt x="0" y="1008"/>
                </a:moveTo>
                <a:cubicBezTo>
                  <a:pt x="1823" y="0"/>
                  <a:pt x="3059" y="684"/>
                  <a:pt x="3059" y="684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oval" w="lg" len="sm"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845923" y="4546088"/>
            <a:ext cx="1165115" cy="1310108"/>
          </a:xfrm>
          <a:custGeom>
            <a:avLst/>
            <a:gdLst>
              <a:gd name="connsiteX0" fmla="*/ 2812511 w 2812511"/>
              <a:gd name="connsiteY0" fmla="*/ 671258 h 671258"/>
              <a:gd name="connsiteX1" fmla="*/ 2171831 w 2812511"/>
              <a:gd name="connsiteY1" fmla="*/ 76279 h 671258"/>
              <a:gd name="connsiteX2" fmla="*/ 284111 w 2812511"/>
              <a:gd name="connsiteY2" fmla="*/ 213582 h 671258"/>
              <a:gd name="connsiteX3" fmla="*/ 467162 w 2812511"/>
              <a:gd name="connsiteY3" fmla="*/ 545397 h 671258"/>
              <a:gd name="connsiteX0" fmla="*/ 2812511 w 2812511"/>
              <a:gd name="connsiteY0" fmla="*/ 2052880 h 2052880"/>
              <a:gd name="connsiteX1" fmla="*/ 2171831 w 2812511"/>
              <a:gd name="connsiteY1" fmla="*/ 273654 h 2052880"/>
              <a:gd name="connsiteX2" fmla="*/ 284111 w 2812511"/>
              <a:gd name="connsiteY2" fmla="*/ 410957 h 2052880"/>
              <a:gd name="connsiteX3" fmla="*/ 467162 w 2812511"/>
              <a:gd name="connsiteY3" fmla="*/ 742772 h 2052880"/>
              <a:gd name="connsiteX0" fmla="*/ 2621330 w 2621330"/>
              <a:gd name="connsiteY0" fmla="*/ 1750235 h 1750235"/>
              <a:gd name="connsiteX1" fmla="*/ 833564 w 2621330"/>
              <a:gd name="connsiteY1" fmla="*/ 1090000 h 1750235"/>
              <a:gd name="connsiteX2" fmla="*/ 92930 w 2621330"/>
              <a:gd name="connsiteY2" fmla="*/ 108312 h 1750235"/>
              <a:gd name="connsiteX3" fmla="*/ 275981 w 2621330"/>
              <a:gd name="connsiteY3" fmla="*/ 440127 h 1750235"/>
              <a:gd name="connsiteX0" fmla="*/ 2533460 w 2533460"/>
              <a:gd name="connsiteY0" fmla="*/ 1750235 h 1750235"/>
              <a:gd name="connsiteX1" fmla="*/ 745694 w 2533460"/>
              <a:gd name="connsiteY1" fmla="*/ 1090000 h 1750235"/>
              <a:gd name="connsiteX2" fmla="*/ 5060 w 2533460"/>
              <a:gd name="connsiteY2" fmla="*/ 108312 h 1750235"/>
              <a:gd name="connsiteX3" fmla="*/ 715341 w 2533460"/>
              <a:gd name="connsiteY3" fmla="*/ 440127 h 1750235"/>
              <a:gd name="connsiteX0" fmla="*/ 2121295 w 2121295"/>
              <a:gd name="connsiteY0" fmla="*/ 1310108 h 1310108"/>
              <a:gd name="connsiteX1" fmla="*/ 333529 w 2121295"/>
              <a:gd name="connsiteY1" fmla="*/ 649873 h 1310108"/>
              <a:gd name="connsiteX2" fmla="*/ 120125 w 2121295"/>
              <a:gd name="connsiteY2" fmla="*/ 326316 h 1310108"/>
              <a:gd name="connsiteX3" fmla="*/ 303176 w 2121295"/>
              <a:gd name="connsiteY3" fmla="*/ 0 h 1310108"/>
              <a:gd name="connsiteX0" fmla="*/ 2496541 w 2496541"/>
              <a:gd name="connsiteY0" fmla="*/ 1310108 h 1310108"/>
              <a:gd name="connsiteX1" fmla="*/ 708775 w 2496541"/>
              <a:gd name="connsiteY1" fmla="*/ 649873 h 1310108"/>
              <a:gd name="connsiteX2" fmla="*/ 495371 w 2496541"/>
              <a:gd name="connsiteY2" fmla="*/ 326316 h 1310108"/>
              <a:gd name="connsiteX3" fmla="*/ 678422 w 2496541"/>
              <a:gd name="connsiteY3" fmla="*/ 0 h 1310108"/>
              <a:gd name="connsiteX0" fmla="*/ 2090786 w 2090786"/>
              <a:gd name="connsiteY0" fmla="*/ 1310108 h 1310108"/>
              <a:gd name="connsiteX1" fmla="*/ 303020 w 2090786"/>
              <a:gd name="connsiteY1" fmla="*/ 649873 h 1310108"/>
              <a:gd name="connsiteX2" fmla="*/ 272667 w 2090786"/>
              <a:gd name="connsiteY2" fmla="*/ 0 h 1310108"/>
              <a:gd name="connsiteX0" fmla="*/ 2545722 w 2545722"/>
              <a:gd name="connsiteY0" fmla="*/ 1310108 h 1310108"/>
              <a:gd name="connsiteX1" fmla="*/ 757956 w 2545722"/>
              <a:gd name="connsiteY1" fmla="*/ 649873 h 1310108"/>
              <a:gd name="connsiteX2" fmla="*/ 727603 w 2545722"/>
              <a:gd name="connsiteY2" fmla="*/ 0 h 131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722" h="1310108">
                <a:moveTo>
                  <a:pt x="2545722" y="1310108"/>
                </a:moveTo>
                <a:cubicBezTo>
                  <a:pt x="2436082" y="1050758"/>
                  <a:pt x="1060976" y="868224"/>
                  <a:pt x="757956" y="649873"/>
                </a:cubicBezTo>
                <a:cubicBezTo>
                  <a:pt x="454936" y="431522"/>
                  <a:pt x="0" y="619"/>
                  <a:pt x="727603" y="0"/>
                </a:cubicBezTo>
              </a:path>
            </a:pathLst>
          </a:cu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591085" y="4942008"/>
            <a:ext cx="2193394" cy="760129"/>
          </a:xfrm>
          <a:custGeom>
            <a:avLst/>
            <a:gdLst>
              <a:gd name="connsiteX0" fmla="*/ 2812511 w 2812511"/>
              <a:gd name="connsiteY0" fmla="*/ 671258 h 671258"/>
              <a:gd name="connsiteX1" fmla="*/ 2171831 w 2812511"/>
              <a:gd name="connsiteY1" fmla="*/ 76279 h 671258"/>
              <a:gd name="connsiteX2" fmla="*/ 284111 w 2812511"/>
              <a:gd name="connsiteY2" fmla="*/ 213582 h 671258"/>
              <a:gd name="connsiteX3" fmla="*/ 467162 w 2812511"/>
              <a:gd name="connsiteY3" fmla="*/ 545397 h 671258"/>
              <a:gd name="connsiteX0" fmla="*/ 2812511 w 2812511"/>
              <a:gd name="connsiteY0" fmla="*/ 2052880 h 2052880"/>
              <a:gd name="connsiteX1" fmla="*/ 2171831 w 2812511"/>
              <a:gd name="connsiteY1" fmla="*/ 273654 h 2052880"/>
              <a:gd name="connsiteX2" fmla="*/ 284111 w 2812511"/>
              <a:gd name="connsiteY2" fmla="*/ 410957 h 2052880"/>
              <a:gd name="connsiteX3" fmla="*/ 467162 w 2812511"/>
              <a:gd name="connsiteY3" fmla="*/ 742772 h 2052880"/>
              <a:gd name="connsiteX0" fmla="*/ 2621330 w 2621330"/>
              <a:gd name="connsiteY0" fmla="*/ 1750235 h 1750235"/>
              <a:gd name="connsiteX1" fmla="*/ 833564 w 2621330"/>
              <a:gd name="connsiteY1" fmla="*/ 1090000 h 1750235"/>
              <a:gd name="connsiteX2" fmla="*/ 92930 w 2621330"/>
              <a:gd name="connsiteY2" fmla="*/ 108312 h 1750235"/>
              <a:gd name="connsiteX3" fmla="*/ 275981 w 2621330"/>
              <a:gd name="connsiteY3" fmla="*/ 440127 h 1750235"/>
              <a:gd name="connsiteX0" fmla="*/ 2533460 w 2533460"/>
              <a:gd name="connsiteY0" fmla="*/ 1750235 h 1750235"/>
              <a:gd name="connsiteX1" fmla="*/ 745694 w 2533460"/>
              <a:gd name="connsiteY1" fmla="*/ 1090000 h 1750235"/>
              <a:gd name="connsiteX2" fmla="*/ 5060 w 2533460"/>
              <a:gd name="connsiteY2" fmla="*/ 108312 h 1750235"/>
              <a:gd name="connsiteX3" fmla="*/ 715341 w 2533460"/>
              <a:gd name="connsiteY3" fmla="*/ 440127 h 1750235"/>
              <a:gd name="connsiteX0" fmla="*/ 2121295 w 2121295"/>
              <a:gd name="connsiteY0" fmla="*/ 1310108 h 1310108"/>
              <a:gd name="connsiteX1" fmla="*/ 333529 w 2121295"/>
              <a:gd name="connsiteY1" fmla="*/ 649873 h 1310108"/>
              <a:gd name="connsiteX2" fmla="*/ 120125 w 2121295"/>
              <a:gd name="connsiteY2" fmla="*/ 326316 h 1310108"/>
              <a:gd name="connsiteX3" fmla="*/ 303176 w 2121295"/>
              <a:gd name="connsiteY3" fmla="*/ 0 h 1310108"/>
              <a:gd name="connsiteX0" fmla="*/ 2496541 w 2496541"/>
              <a:gd name="connsiteY0" fmla="*/ 1310108 h 1310108"/>
              <a:gd name="connsiteX1" fmla="*/ 708775 w 2496541"/>
              <a:gd name="connsiteY1" fmla="*/ 649873 h 1310108"/>
              <a:gd name="connsiteX2" fmla="*/ 495371 w 2496541"/>
              <a:gd name="connsiteY2" fmla="*/ 326316 h 1310108"/>
              <a:gd name="connsiteX3" fmla="*/ 678422 w 2496541"/>
              <a:gd name="connsiteY3" fmla="*/ 0 h 1310108"/>
              <a:gd name="connsiteX0" fmla="*/ 2090786 w 2090786"/>
              <a:gd name="connsiteY0" fmla="*/ 1310108 h 1310108"/>
              <a:gd name="connsiteX1" fmla="*/ 303020 w 2090786"/>
              <a:gd name="connsiteY1" fmla="*/ 649873 h 1310108"/>
              <a:gd name="connsiteX2" fmla="*/ 272667 w 2090786"/>
              <a:gd name="connsiteY2" fmla="*/ 0 h 1310108"/>
              <a:gd name="connsiteX0" fmla="*/ 2545722 w 2545722"/>
              <a:gd name="connsiteY0" fmla="*/ 1310108 h 1310108"/>
              <a:gd name="connsiteX1" fmla="*/ 757956 w 2545722"/>
              <a:gd name="connsiteY1" fmla="*/ 649873 h 1310108"/>
              <a:gd name="connsiteX2" fmla="*/ 727603 w 2545722"/>
              <a:gd name="connsiteY2" fmla="*/ 0 h 1310108"/>
              <a:gd name="connsiteX0" fmla="*/ 2895607 w 2895607"/>
              <a:gd name="connsiteY0" fmla="*/ 719042 h 719042"/>
              <a:gd name="connsiteX1" fmla="*/ 1107841 w 2895607"/>
              <a:gd name="connsiteY1" fmla="*/ 58807 h 719042"/>
              <a:gd name="connsiteX2" fmla="*/ 727602 w 2895607"/>
              <a:gd name="connsiteY2" fmla="*/ 366197 h 719042"/>
              <a:gd name="connsiteX0" fmla="*/ 2587618 w 2587618"/>
              <a:gd name="connsiteY0" fmla="*/ 259350 h 1019479"/>
              <a:gd name="connsiteX1" fmla="*/ 1107841 w 2587618"/>
              <a:gd name="connsiteY1" fmla="*/ 711470 h 1019479"/>
              <a:gd name="connsiteX2" fmla="*/ 727602 w 2587618"/>
              <a:gd name="connsiteY2" fmla="*/ 1018860 h 1019479"/>
              <a:gd name="connsiteX0" fmla="*/ 2587618 w 2587618"/>
              <a:gd name="connsiteY0" fmla="*/ 0 h 760129"/>
              <a:gd name="connsiteX1" fmla="*/ 1107841 w 2587618"/>
              <a:gd name="connsiteY1" fmla="*/ 452120 h 760129"/>
              <a:gd name="connsiteX2" fmla="*/ 727602 w 2587618"/>
              <a:gd name="connsiteY2" fmla="*/ 759510 h 760129"/>
              <a:gd name="connsiteX0" fmla="*/ 2850040 w 2850040"/>
              <a:gd name="connsiteY0" fmla="*/ 0 h 760129"/>
              <a:gd name="connsiteX1" fmla="*/ 310004 w 2850040"/>
              <a:gd name="connsiteY1" fmla="*/ 299081 h 760129"/>
              <a:gd name="connsiteX2" fmla="*/ 990024 w 2850040"/>
              <a:gd name="connsiteY2" fmla="*/ 759510 h 760129"/>
              <a:gd name="connsiteX0" fmla="*/ 4792463 w 4792464"/>
              <a:gd name="connsiteY0" fmla="*/ 0 h 760129"/>
              <a:gd name="connsiteX1" fmla="*/ 587493 w 4792464"/>
              <a:gd name="connsiteY1" fmla="*/ 299081 h 760129"/>
              <a:gd name="connsiteX2" fmla="*/ 1267513 w 4792464"/>
              <a:gd name="connsiteY2" fmla="*/ 759510 h 76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2464" h="760129">
                <a:moveTo>
                  <a:pt x="4792463" y="0"/>
                </a:moveTo>
                <a:cubicBezTo>
                  <a:pt x="4157878" y="403047"/>
                  <a:pt x="1174985" y="172496"/>
                  <a:pt x="587493" y="299081"/>
                </a:cubicBezTo>
                <a:cubicBezTo>
                  <a:pt x="1" y="425666"/>
                  <a:pt x="539910" y="760129"/>
                  <a:pt x="1267513" y="759510"/>
                </a:cubicBezTo>
              </a:path>
            </a:pathLst>
          </a:cu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4958" y="5101973"/>
            <a:ext cx="31138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4F81BD"/>
                </a:solidFill>
              </a:rPr>
              <a:t>Final Optimized:</a:t>
            </a:r>
          </a:p>
          <a:p>
            <a:r>
              <a:rPr lang="en-US" sz="2400" b="1" i="1" dirty="0" smtClean="0">
                <a:solidFill>
                  <a:srgbClr val="4F81BD"/>
                </a:solidFill>
              </a:rPr>
              <a:t>5 functional units</a:t>
            </a:r>
          </a:p>
          <a:p>
            <a:r>
              <a:rPr lang="en-US" sz="2400" b="1" i="1" dirty="0" smtClean="0">
                <a:solidFill>
                  <a:srgbClr val="4F81BD"/>
                </a:solidFill>
              </a:rPr>
              <a:t>4 transcription factors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1865" y="1112936"/>
            <a:ext cx="8203001" cy="20380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83566" rIns="81639" bIns="40820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(def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sr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-latch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 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letfed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+ ((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not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or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-bar)))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           (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-bar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not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or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))))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endParaRPr lang="en-US" sz="2400" dirty="0" smtClean="0">
              <a:solidFill>
                <a:srgbClr val="000000"/>
              </a:solidFill>
              <a:latin typeface="Courier New" charset="0"/>
              <a:ea typeface="MS Gothic" charset="0"/>
              <a:cs typeface="MS 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green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sr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  <a:ea typeface="MS Gothic" charset="0"/>
                <a:cs typeface="MS Gothic" charset="0"/>
              </a:rPr>
              <a:t>-latch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</a:t>
            </a:r>
            <a:r>
              <a:rPr lang="en-US" sz="2400" b="1" dirty="0" err="1" smtClean="0">
                <a:solidFill>
                  <a:srgbClr val="660066"/>
                </a:solidFill>
                <a:latin typeface="Courier New" charset="0"/>
                <a:ea typeface="MS Gothic" charset="0"/>
                <a:cs typeface="MS Gothic" charset="0"/>
              </a:rPr>
              <a:t>aTc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 (</a:t>
            </a:r>
            <a:r>
              <a:rPr lang="en-US" sz="2400" b="1" dirty="0" smtClean="0">
                <a:solidFill>
                  <a:srgbClr val="660066"/>
                </a:solidFill>
                <a:latin typeface="Courier New" charset="0"/>
                <a:ea typeface="MS Gothic" charset="0"/>
                <a:cs typeface="MS Gothic" charset="0"/>
              </a:rPr>
              <a:t>IPTG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)))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929" y="6330991"/>
            <a:ext cx="687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Unoptimized</a:t>
            </a:r>
            <a:r>
              <a:rPr lang="en-US" sz="2000" i="1" dirty="0" smtClean="0"/>
              <a:t>: 15 functional units, 13 transcription factors</a:t>
            </a:r>
          </a:p>
        </p:txBody>
      </p:sp>
      <p:sp>
        <p:nvSpPr>
          <p:cNvPr id="36" name="AutoShape 65"/>
          <p:cNvSpPr>
            <a:spLocks noChangeArrowheads="1"/>
          </p:cNvSpPr>
          <p:nvPr/>
        </p:nvSpPr>
        <p:spPr bwMode="auto">
          <a:xfrm>
            <a:off x="4358880" y="3263531"/>
            <a:ext cx="419040" cy="419084"/>
          </a:xfrm>
          <a:prstGeom prst="downArrow">
            <a:avLst>
              <a:gd name="adj1" fmla="val 40009"/>
              <a:gd name="adj2" fmla="val 4992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5520784" y="4669682"/>
            <a:ext cx="531360" cy="233304"/>
          </a:xfrm>
          <a:prstGeom prst="roundRect">
            <a:avLst>
              <a:gd name="adj" fmla="val 616"/>
            </a:avLst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  <a:ea typeface="MS Gothic" charset="0"/>
                <a:cs typeface="MS Gothic" charset="0"/>
              </a:rPr>
              <a:t>H</a:t>
            </a:r>
            <a:endParaRPr lang="en-US" b="1" dirty="0">
              <a:solidFill>
                <a:srgbClr val="8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682625"/>
          </a:xfrm>
        </p:spPr>
        <p:txBody>
          <a:bodyPr/>
          <a:lstStyle/>
          <a:p>
            <a:r>
              <a:rPr lang="en-US" sz="3100"/>
              <a:t>Complex Design: Differentiation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/>
          <a:lstStyle/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 algn="r">
              <a:buNone/>
            </a:pPr>
            <a:r>
              <a:rPr lang="en-US" i="1"/>
              <a:t>compiled for mammalian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4330700"/>
            <a:ext cx="274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1"/>
                </a:solidFill>
              </a:rPr>
              <a:t>Optimized compiler already outperforms human designers</a:t>
            </a:r>
          </a:p>
        </p:txBody>
      </p:sp>
      <p:pic>
        <p:nvPicPr>
          <p:cNvPr id="7" name="Picture 6" descr="differentia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49299" y="1244599"/>
            <a:ext cx="6756401" cy="5346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bit-adder-outputs-offset.png"/>
          <p:cNvPicPr>
            <a:picLocks noChangeAspect="1"/>
          </p:cNvPicPr>
          <p:nvPr/>
        </p:nvPicPr>
        <p:blipFill>
          <a:blip r:embed="rId2"/>
          <a:srcRect t="6250"/>
          <a:stretch>
            <a:fillRect/>
          </a:stretch>
        </p:blipFill>
        <p:spPr>
          <a:xfrm>
            <a:off x="5078826" y="2601311"/>
            <a:ext cx="3900054" cy="3656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simple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7365"/>
            <a:ext cx="4865255" cy="4525963"/>
          </a:xfrm>
        </p:spPr>
        <p:txBody>
          <a:bodyPr/>
          <a:lstStyle/>
          <a:p>
            <a:r>
              <a:rPr lang="en-US"/>
              <a:t>Humans are bad at inverse logic (e.g., repressors)</a:t>
            </a:r>
          </a:p>
          <a:p>
            <a:endParaRPr lang="en-US"/>
          </a:p>
          <a:p>
            <a:r>
              <a:rPr lang="en-US"/>
              <a:t>High-level language is cleaner, more intuitive, captures intent in design.</a:t>
            </a:r>
          </a:p>
          <a:p>
            <a:endParaRPr lang="en-US"/>
          </a:p>
          <a:p>
            <a:r>
              <a:rPr lang="en-US"/>
              <a:t>Automatically generated models aid in validation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451" y="1288579"/>
            <a:ext cx="8947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smtClean="0">
                <a:solidFill>
                  <a:srgbClr val="0000FF"/>
                </a:solidFill>
              </a:rPr>
              <a:t>A little more design saves lots of wasted time and money</a:t>
            </a:r>
            <a:endParaRPr lang="en-US" sz="2800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BioCompiler in TASBE web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32495"/>
            <a:ext cx="8229600" cy="479136"/>
          </a:xfrm>
        </p:spPr>
        <p:txBody>
          <a:bodyPr/>
          <a:lstStyle/>
          <a:p>
            <a:pPr algn="ctr">
              <a:buNone/>
            </a:pPr>
            <a:r>
              <a:rPr lang="en-US" sz="2400" i="1"/>
              <a:t>Works well, but an isolate stand-alone tool…</a:t>
            </a:r>
          </a:p>
        </p:txBody>
      </p:sp>
      <p:pic>
        <p:nvPicPr>
          <p:cNvPr id="4" name="Picture 3" descr="biocompiler-screensho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23" y="1524000"/>
            <a:ext cx="5363238" cy="443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5361" y="2870200"/>
            <a:ext cx="26386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 On first use, you will have to terms of service</a:t>
            </a:r>
          </a:p>
          <a:p>
            <a:pP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 Your data is secure, and can’t be shared on site.</a:t>
            </a:r>
          </a:p>
          <a:p>
            <a:pP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 FireFox recommended; Chrome has an image-display bug.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8440" y="1027668"/>
            <a:ext cx="439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hlinkClick r:id="rId3"/>
              </a:rPr>
              <a:t>https://synbiotools.bbn.com/</a:t>
            </a:r>
            <a:r>
              <a:rPr lang="en-US" sz="2400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BioCompiler in Autodesk Cyborg</a:t>
            </a:r>
          </a:p>
        </p:txBody>
      </p:sp>
      <p:pic>
        <p:nvPicPr>
          <p:cNvPr id="5" name="Picture 4" descr="BioCyborg_v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14902"/>
            <a:ext cx="8902700" cy="56186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Cyborgized BioCompiler in Action</a:t>
            </a:r>
          </a:p>
        </p:txBody>
      </p:sp>
      <p:pic>
        <p:nvPicPr>
          <p:cNvPr id="4" name="jake_beal_biocompiler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2881" y="1600200"/>
            <a:ext cx="6998238" cy="4525963"/>
          </a:xfrm>
        </p:spPr>
      </p:pic>
      <p:sp>
        <p:nvSpPr>
          <p:cNvPr id="5" name="TextBox 4"/>
          <p:cNvSpPr txBox="1"/>
          <p:nvPr/>
        </p:nvSpPr>
        <p:spPr>
          <a:xfrm>
            <a:off x="6992344" y="6550223"/>
            <a:ext cx="215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7F7F7F"/>
                </a:solidFill>
              </a:rPr>
              <a:t>Video by Deepak Chandran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75" y="113008"/>
            <a:ext cx="8229600" cy="682625"/>
          </a:xfrm>
        </p:spPr>
        <p:txBody>
          <a:bodyPr/>
          <a:lstStyle/>
          <a:p>
            <a:r>
              <a:rPr lang="en-US"/>
              <a:t>Proto BioCompiler:</a:t>
            </a:r>
            <a:br>
              <a:rPr lang="en-US"/>
            </a:br>
            <a:r>
              <a:rPr lang="en-US"/>
              <a:t>Avoid small mistakes. Save big on time.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Available Now!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Coming Soon!</a:t>
            </a:r>
          </a:p>
        </p:txBody>
      </p:sp>
      <p:pic>
        <p:nvPicPr>
          <p:cNvPr id="12" name="Content Placeholder 11" descr="biocompiler-screenshot.tif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170" b="-9170"/>
          <a:stretch>
            <a:fillRect/>
          </a:stretch>
        </p:blipFill>
        <p:spPr>
          <a:xfrm>
            <a:off x="330205" y="2174875"/>
            <a:ext cx="4040188" cy="3951288"/>
          </a:xfrm>
          <a:prstGeom prst="rect">
            <a:avLst/>
          </a:prstGeom>
        </p:spPr>
      </p:pic>
      <p:pic>
        <p:nvPicPr>
          <p:cNvPr id="15" name="Picture 14" descr="BioCyborg_v03.png"/>
          <p:cNvPicPr>
            <a:picLocks noChangeAspect="1"/>
          </p:cNvPicPr>
          <p:nvPr/>
        </p:nvPicPr>
        <p:blipFill>
          <a:blip r:embed="rId3"/>
          <a:srcRect r="20474"/>
          <a:stretch>
            <a:fillRect/>
          </a:stretch>
        </p:blipFill>
        <p:spPr>
          <a:xfrm>
            <a:off x="4518030" y="2485249"/>
            <a:ext cx="4156987" cy="32990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1555" y="5987690"/>
            <a:ext cx="439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hlinkClick r:id="rId4"/>
              </a:rPr>
              <a:t>https://synbiotools.bbn.com/</a:t>
            </a:r>
            <a:r>
              <a:rPr lang="en-US" sz="24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4213" y="5987690"/>
            <a:ext cx="439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hlinkClick r:id="rId4"/>
              </a:rPr>
              <a:t>https://cyborg.autodesk.com/</a:t>
            </a:r>
            <a:r>
              <a:rPr lang="en-US" sz="2400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t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26" y="2857515"/>
            <a:ext cx="2401771" cy="175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WYSIWYG Synthetic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24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Bioengineering should be like document preparation:</a:t>
            </a:r>
          </a:p>
        </p:txBody>
      </p:sp>
      <p:pic>
        <p:nvPicPr>
          <p:cNvPr id="4" name="Picture 57" descr="scient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5433" y="3197732"/>
            <a:ext cx="1525364" cy="152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455831" y="3224063"/>
            <a:ext cx="1114778" cy="3075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"/>
          <p:cNvGrpSpPr/>
          <p:nvPr/>
        </p:nvGrpSpPr>
        <p:grpSpPr>
          <a:xfrm>
            <a:off x="3037260" y="2801071"/>
            <a:ext cx="4877993" cy="2494144"/>
            <a:chOff x="3037260" y="2801071"/>
            <a:chExt cx="4877993" cy="2494144"/>
          </a:xfrm>
        </p:grpSpPr>
        <p:pic>
          <p:nvPicPr>
            <p:cNvPr id="6" name="Picture 5" descr="documen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33546">
              <a:off x="3037260" y="3141904"/>
              <a:ext cx="478279" cy="644409"/>
            </a:xfrm>
            <a:prstGeom prst="rect">
              <a:avLst/>
            </a:prstGeom>
          </p:spPr>
        </p:pic>
        <p:pic>
          <p:nvPicPr>
            <p:cNvPr id="7" name="Picture 6" descr="print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1611" y="2801071"/>
              <a:ext cx="2153642" cy="1485804"/>
            </a:xfrm>
            <a:prstGeom prst="rect">
              <a:avLst/>
            </a:prstGeom>
          </p:spPr>
        </p:pic>
        <p:pic>
          <p:nvPicPr>
            <p:cNvPr id="8" name="Picture 7" descr="documen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163" y="4078257"/>
              <a:ext cx="903224" cy="1216958"/>
            </a:xfrm>
            <a:prstGeom prst="rect">
              <a:avLst/>
            </a:prstGeom>
          </p:spPr>
        </p:pic>
        <p:sp>
          <p:nvSpPr>
            <p:cNvPr id="13" name="Down Arrow 12"/>
            <p:cNvSpPr/>
            <p:nvPr/>
          </p:nvSpPr>
          <p:spPr>
            <a:xfrm>
              <a:off x="6671276" y="3559835"/>
              <a:ext cx="324556" cy="4730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0" name="Group 14"/>
          <p:cNvGrpSpPr/>
          <p:nvPr/>
        </p:nvGrpSpPr>
        <p:grpSpPr>
          <a:xfrm>
            <a:off x="2762624" y="2562785"/>
            <a:ext cx="5125487" cy="2475212"/>
            <a:chOff x="2762624" y="2562785"/>
            <a:chExt cx="5125487" cy="2475212"/>
          </a:xfrm>
        </p:grpSpPr>
        <p:pic>
          <p:nvPicPr>
            <p:cNvPr id="16" name="Picture 15" descr="MIT_Tecan_Evo_Jan21_201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244" y="2562785"/>
              <a:ext cx="2194867" cy="1551669"/>
            </a:xfrm>
            <a:prstGeom prst="rect">
              <a:avLst/>
            </a:prstGeom>
          </p:spPr>
        </p:pic>
        <p:sp>
          <p:nvSpPr>
            <p:cNvPr id="17" name="Down Arrow 16"/>
            <p:cNvSpPr/>
            <p:nvPr/>
          </p:nvSpPr>
          <p:spPr>
            <a:xfrm>
              <a:off x="6628943" y="3842055"/>
              <a:ext cx="324556" cy="4730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38" descr="ecoli2"/>
            <p:cNvPicPr>
              <a:picLocks noChangeAspect="1" noChangeArrowheads="1"/>
            </p:cNvPicPr>
            <p:nvPr/>
          </p:nvPicPr>
          <p:blipFill>
            <a:blip r:embed="rId7">
              <a:lum bright="-24000"/>
            </a:blip>
            <a:srcRect/>
            <a:stretch>
              <a:fillRect/>
            </a:stretch>
          </p:blipFill>
          <p:spPr bwMode="auto">
            <a:xfrm rot="222069">
              <a:off x="2762624" y="3139397"/>
              <a:ext cx="920375" cy="695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Plasmi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69479" y="4413874"/>
              <a:ext cx="1857598" cy="6241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Tool-Chain Approach:</a:t>
            </a:r>
            <a:endParaRPr lang="en-US" dirty="0"/>
          </a:p>
        </p:txBody>
      </p:sp>
      <p:grpSp>
        <p:nvGrpSpPr>
          <p:cNvPr id="3" name="Group 37"/>
          <p:cNvGrpSpPr/>
          <p:nvPr/>
        </p:nvGrpSpPr>
        <p:grpSpPr>
          <a:xfrm>
            <a:off x="2703986" y="1358152"/>
            <a:ext cx="4003031" cy="4979896"/>
            <a:chOff x="575403" y="1358152"/>
            <a:chExt cx="4003031" cy="4979896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581206" y="1358152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Organism Aggregate</a:t>
              </a:r>
              <a:r>
                <a:rPr lang="en-US" sz="1500" b="1" dirty="0" smtClean="0"/>
                <a:t> Description</a:t>
              </a:r>
              <a:endParaRPr lang="en-US" sz="1500" b="1" dirty="0"/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581206" y="3129262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Abstract Genetic</a:t>
              </a:r>
              <a:r>
                <a:rPr lang="en-US" sz="1500" b="1" dirty="0" smtClean="0"/>
                <a:t> Regulatory </a:t>
              </a:r>
              <a:r>
                <a:rPr lang="en-US" sz="1500" b="1" dirty="0"/>
                <a:t>Network</a:t>
              </a: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575403" y="4011822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DNA Parts</a:t>
              </a:r>
              <a:r>
                <a:rPr lang="en-US" sz="1500" b="1" dirty="0" smtClean="0"/>
                <a:t> Sequence(s)</a:t>
              </a:r>
              <a:endParaRPr lang="en-US" sz="15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575404" y="4905584"/>
              <a:ext cx="2980391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Assembly</a:t>
              </a:r>
              <a:r>
                <a:rPr lang="en-US" sz="1500" b="1" dirty="0" smtClean="0"/>
                <a:t> Instructions</a:t>
              </a:r>
              <a:endParaRPr lang="en-US" sz="1500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75403" y="5804648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 smtClean="0"/>
                <a:t>Cells </a:t>
              </a:r>
              <a:endParaRPr lang="en-US" sz="1500" b="1" dirty="0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349190" y="1891552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18046" y="1899100"/>
              <a:ext cx="0" cy="338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961616" y="4545222"/>
              <a:ext cx="0" cy="1259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348221" y="1899100"/>
              <a:ext cx="17223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>
                  <a:latin typeface="Verdana" charset="0"/>
                </a:rPr>
                <a:t>High level</a:t>
              </a:r>
              <a:r>
                <a:rPr lang="en-US" sz="1200" i="1" dirty="0" smtClean="0">
                  <a:latin typeface="Verdana" charset="0"/>
                </a:rPr>
                <a:t> simulator</a:t>
              </a:r>
              <a:endParaRPr lang="en-US" sz="1200" i="1" dirty="0">
                <a:latin typeface="Verdana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189471" y="2826948"/>
              <a:ext cx="22680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>
                  <a:latin typeface="Verdana" charset="0"/>
                </a:rPr>
                <a:t>Coarse chemical</a:t>
              </a:r>
              <a:r>
                <a:rPr lang="en-US" sz="1200" i="1" dirty="0" smtClean="0">
                  <a:latin typeface="Verdana" charset="0"/>
                </a:rPr>
                <a:t> simulator</a:t>
              </a:r>
              <a:endParaRPr lang="en-US" sz="1200" i="1" dirty="0">
                <a:latin typeface="Verdana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212700" y="5446532"/>
              <a:ext cx="8159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>
                  <a:latin typeface="Verdana" charset="0"/>
                </a:rPr>
                <a:t>Testing</a:t>
              </a: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581206" y="2237986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Single-Cell </a:t>
              </a:r>
              <a:r>
                <a:rPr lang="en-US" sz="1500" b="1" dirty="0" smtClean="0"/>
                <a:t>Description</a:t>
              </a:r>
              <a:endParaRPr lang="en-US" sz="1500" b="1" dirty="0"/>
            </a:p>
          </p:txBody>
        </p:sp>
        <p:pic>
          <p:nvPicPr>
            <p:cNvPr id="20" name="Picture 1029" descr="ecoli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81759" y="5818936"/>
              <a:ext cx="1066800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70" descr="compile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7162" y="3149899"/>
              <a:ext cx="60960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/>
            <a:srcRect l="23079" t="80577" r="25359" b="2951"/>
            <a:stretch>
              <a:fillRect/>
            </a:stretch>
          </p:blipFill>
          <p:spPr bwMode="auto">
            <a:xfrm>
              <a:off x="3157959" y="4067384"/>
              <a:ext cx="12192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6" descr="automation screenshot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03986" y="4981784"/>
              <a:ext cx="762000" cy="4000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" name="Text Box 1056"/>
            <p:cNvSpPr txBox="1">
              <a:spLocks noChangeArrowheads="1"/>
            </p:cNvSpPr>
            <p:nvPr/>
          </p:nvSpPr>
          <p:spPr bwMode="auto">
            <a:xfrm>
              <a:off x="3163762" y="2293548"/>
              <a:ext cx="1219200" cy="400110"/>
            </a:xfrm>
            <a:prstGeom prst="rect">
              <a:avLst/>
            </a:prstGeom>
            <a:solidFill>
              <a:srgbClr val="E4DEBA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If detect explosives:</a:t>
              </a:r>
            </a:p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     emit signal</a:t>
              </a:r>
            </a:p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If signal &gt; threshold:</a:t>
              </a:r>
            </a:p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    glow red</a:t>
              </a:r>
            </a:p>
          </p:txBody>
        </p:sp>
        <p:sp>
          <p:nvSpPr>
            <p:cNvPr id="25" name="AutoShape 1030"/>
            <p:cNvSpPr>
              <a:spLocks noChangeArrowheads="1"/>
            </p:cNvSpPr>
            <p:nvPr/>
          </p:nvSpPr>
          <p:spPr bwMode="auto">
            <a:xfrm>
              <a:off x="3316162" y="1413714"/>
              <a:ext cx="533400" cy="457200"/>
            </a:xfrm>
            <a:prstGeom prst="cloudCallout">
              <a:avLst>
                <a:gd name="adj1" fmla="val 101787"/>
                <a:gd name="adj2" fmla="val -2638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b="0"/>
            </a:p>
          </p:txBody>
        </p:sp>
        <p:pic>
          <p:nvPicPr>
            <p:cNvPr id="26" name="Picture 1031" descr="ecoli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92362" y="1458164"/>
              <a:ext cx="395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1043" descr="scientist"/>
            <p:cNvPicPr>
              <a:picLocks noChangeAspect="1" noChangeArrowheads="1"/>
            </p:cNvPicPr>
            <p:nvPr/>
          </p:nvPicPr>
          <p:blipFill>
            <a:blip r:embed="rId6"/>
            <a:srcRect r="38776" b="26315"/>
            <a:stretch>
              <a:fillRect/>
            </a:stretch>
          </p:blipFill>
          <p:spPr bwMode="auto">
            <a:xfrm>
              <a:off x="4132137" y="1413714"/>
              <a:ext cx="327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350778" y="2771386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2219634" y="2778934"/>
              <a:ext cx="0" cy="338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1347602" y="3662662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2216458" y="3670210"/>
              <a:ext cx="0" cy="338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2202718" y="3709213"/>
              <a:ext cx="23757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 smtClean="0">
                  <a:latin typeface="Verdana" charset="0"/>
                </a:rPr>
                <a:t>Detailed chemical simulator</a:t>
              </a:r>
              <a:endParaRPr lang="en-US" sz="1200" i="1" dirty="0">
                <a:latin typeface="Verdana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340211" y="4545222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1338623" y="5443388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58300" y="4531111"/>
            <a:ext cx="258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800000"/>
                </a:solidFill>
              </a:rPr>
              <a:t>Modular architecture also open for flexible choice of organisms, protocols, methods, …</a:t>
            </a:r>
            <a:endParaRPr lang="en-US" sz="2000" i="1" dirty="0">
              <a:solidFill>
                <a:srgbClr val="800000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9" name="Picture 38" descr="mit-logo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00" y="5089155"/>
            <a:ext cx="1073156" cy="585358"/>
          </a:xfrm>
          <a:prstGeom prst="rect">
            <a:avLst/>
          </a:prstGeom>
        </p:spPr>
      </p:pic>
      <p:pic>
        <p:nvPicPr>
          <p:cNvPr id="40" name="Picture 39" descr="BU 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01" y="5829143"/>
            <a:ext cx="1073156" cy="43730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314457" y="5051118"/>
            <a:ext cx="1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Ron</a:t>
            </a:r>
          </a:p>
          <a:p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89056" y="5708470"/>
            <a:ext cx="1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Douglas Densmore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3994" y="4716453"/>
            <a:ext cx="175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Collaborators: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494" y="6437868"/>
            <a:ext cx="307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[Beal et al, ACS Syn. Bio. 2012]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Tool-Chain Approach:</a:t>
            </a:r>
            <a:endParaRPr lang="en-US" dirty="0"/>
          </a:p>
        </p:txBody>
      </p:sp>
      <p:grpSp>
        <p:nvGrpSpPr>
          <p:cNvPr id="3" name="Group 37"/>
          <p:cNvGrpSpPr/>
          <p:nvPr/>
        </p:nvGrpSpPr>
        <p:grpSpPr>
          <a:xfrm>
            <a:off x="2703986" y="1358152"/>
            <a:ext cx="4003031" cy="4979896"/>
            <a:chOff x="575403" y="1358152"/>
            <a:chExt cx="4003031" cy="4979896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581206" y="1358152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Organism Aggregate</a:t>
              </a:r>
              <a:r>
                <a:rPr lang="en-US" sz="1500" b="1" dirty="0" smtClean="0"/>
                <a:t> Description</a:t>
              </a:r>
              <a:endParaRPr lang="en-US" sz="1500" b="1" dirty="0"/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581206" y="3129262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Abstract Genetic</a:t>
              </a:r>
              <a:r>
                <a:rPr lang="en-US" sz="1500" b="1" dirty="0" smtClean="0"/>
                <a:t> Regulatory </a:t>
              </a:r>
              <a:r>
                <a:rPr lang="en-US" sz="1500" b="1" dirty="0"/>
                <a:t>Network</a:t>
              </a: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575403" y="4011822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DNA Parts</a:t>
              </a:r>
              <a:r>
                <a:rPr lang="en-US" sz="1500" b="1" dirty="0" smtClean="0"/>
                <a:t> Sequence(s)</a:t>
              </a:r>
              <a:endParaRPr lang="en-US" sz="15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575404" y="4905584"/>
              <a:ext cx="2980391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Assembly</a:t>
              </a:r>
              <a:r>
                <a:rPr lang="en-US" sz="1500" b="1" dirty="0" smtClean="0"/>
                <a:t> Instructions</a:t>
              </a:r>
              <a:endParaRPr lang="en-US" sz="1500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75403" y="5804648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 smtClean="0"/>
                <a:t>Cells </a:t>
              </a:r>
              <a:endParaRPr lang="en-US" sz="1500" b="1" dirty="0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349190" y="1891552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18046" y="1899100"/>
              <a:ext cx="0" cy="338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961616" y="4545222"/>
              <a:ext cx="0" cy="1259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348221" y="1899100"/>
              <a:ext cx="17223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>
                  <a:latin typeface="Verdana" charset="0"/>
                </a:rPr>
                <a:t>High level</a:t>
              </a:r>
              <a:r>
                <a:rPr lang="en-US" sz="1200" i="1" dirty="0" smtClean="0">
                  <a:latin typeface="Verdana" charset="0"/>
                </a:rPr>
                <a:t> simulator</a:t>
              </a:r>
              <a:endParaRPr lang="en-US" sz="1200" i="1" dirty="0">
                <a:latin typeface="Verdana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189471" y="2826948"/>
              <a:ext cx="22680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>
                  <a:latin typeface="Verdana" charset="0"/>
                </a:rPr>
                <a:t>Coarse chemical</a:t>
              </a:r>
              <a:r>
                <a:rPr lang="en-US" sz="1200" i="1" dirty="0" smtClean="0">
                  <a:latin typeface="Verdana" charset="0"/>
                </a:rPr>
                <a:t> simulator</a:t>
              </a:r>
              <a:endParaRPr lang="en-US" sz="1200" i="1" dirty="0">
                <a:latin typeface="Verdana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212700" y="5446532"/>
              <a:ext cx="8159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>
                  <a:latin typeface="Verdana" charset="0"/>
                </a:rPr>
                <a:t>Testing</a:t>
              </a: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581206" y="2237986"/>
              <a:ext cx="3877956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500" b="1" dirty="0"/>
                <a:t>Single-Cell </a:t>
              </a:r>
              <a:r>
                <a:rPr lang="en-US" sz="1500" b="1" dirty="0" smtClean="0"/>
                <a:t>Description</a:t>
              </a:r>
              <a:endParaRPr lang="en-US" sz="1500" b="1" dirty="0"/>
            </a:p>
          </p:txBody>
        </p:sp>
        <p:pic>
          <p:nvPicPr>
            <p:cNvPr id="20" name="Picture 1029" descr="ecoli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81759" y="5818936"/>
              <a:ext cx="1066800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70" descr="compile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7162" y="3149899"/>
              <a:ext cx="60960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/>
            <a:srcRect l="23079" t="80577" r="25359" b="2951"/>
            <a:stretch>
              <a:fillRect/>
            </a:stretch>
          </p:blipFill>
          <p:spPr bwMode="auto">
            <a:xfrm>
              <a:off x="3157959" y="4067384"/>
              <a:ext cx="12192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6" descr="automation screenshot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03986" y="4981784"/>
              <a:ext cx="762000" cy="4000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" name="Text Box 1056"/>
            <p:cNvSpPr txBox="1">
              <a:spLocks noChangeArrowheads="1"/>
            </p:cNvSpPr>
            <p:nvPr/>
          </p:nvSpPr>
          <p:spPr bwMode="auto">
            <a:xfrm>
              <a:off x="3163762" y="2293548"/>
              <a:ext cx="1219200" cy="400110"/>
            </a:xfrm>
            <a:prstGeom prst="rect">
              <a:avLst/>
            </a:prstGeom>
            <a:solidFill>
              <a:srgbClr val="E4DEBA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If detect explosives:</a:t>
              </a:r>
            </a:p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     emit signal</a:t>
              </a:r>
            </a:p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If signal &gt; threshold:</a:t>
              </a:r>
            </a:p>
            <a:p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Courier New" charset="0"/>
                </a:rPr>
                <a:t>    glow red</a:t>
              </a:r>
            </a:p>
          </p:txBody>
        </p:sp>
        <p:sp>
          <p:nvSpPr>
            <p:cNvPr id="25" name="AutoShape 1030"/>
            <p:cNvSpPr>
              <a:spLocks noChangeArrowheads="1"/>
            </p:cNvSpPr>
            <p:nvPr/>
          </p:nvSpPr>
          <p:spPr bwMode="auto">
            <a:xfrm>
              <a:off x="3316162" y="1413714"/>
              <a:ext cx="533400" cy="457200"/>
            </a:xfrm>
            <a:prstGeom prst="cloudCallout">
              <a:avLst>
                <a:gd name="adj1" fmla="val 101787"/>
                <a:gd name="adj2" fmla="val -2638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b="0"/>
            </a:p>
          </p:txBody>
        </p:sp>
        <p:pic>
          <p:nvPicPr>
            <p:cNvPr id="26" name="Picture 1031" descr="ecoli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92362" y="1458164"/>
              <a:ext cx="395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1043" descr="scientist"/>
            <p:cNvPicPr>
              <a:picLocks noChangeAspect="1" noChangeArrowheads="1"/>
            </p:cNvPicPr>
            <p:nvPr/>
          </p:nvPicPr>
          <p:blipFill>
            <a:blip r:embed="rId6"/>
            <a:srcRect r="38776" b="26315"/>
            <a:stretch>
              <a:fillRect/>
            </a:stretch>
          </p:blipFill>
          <p:spPr bwMode="auto">
            <a:xfrm>
              <a:off x="4132137" y="1413714"/>
              <a:ext cx="327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350778" y="2771386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2219634" y="2778934"/>
              <a:ext cx="0" cy="338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1347602" y="3662662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2216458" y="3670210"/>
              <a:ext cx="0" cy="338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2202718" y="3709213"/>
              <a:ext cx="23757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i="1" dirty="0" smtClean="0">
                  <a:latin typeface="Verdana" charset="0"/>
                </a:rPr>
                <a:t>Detailed chemical simulator</a:t>
              </a:r>
              <a:endParaRPr lang="en-US" sz="1200" i="1" dirty="0">
                <a:latin typeface="Verdana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340211" y="4545222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1338623" y="5443388"/>
              <a:ext cx="1588" cy="346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 smtClean="0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69100" y="2470892"/>
            <a:ext cx="2207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rgbClr val="0000FF"/>
                </a:solidFill>
              </a:rPr>
              <a:t>[Beal et al, PLoS ONE 2011]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589686" y="1219200"/>
            <a:ext cx="4154014" cy="25781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31000" y="1704586"/>
            <a:ext cx="1757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Proto</a:t>
            </a:r>
          </a:p>
          <a:p>
            <a:r>
              <a:rPr lang="en-US" sz="2400" b="1">
                <a:solidFill>
                  <a:srgbClr val="0000FF"/>
                </a:solidFill>
              </a:rPr>
              <a:t>BioCompiler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565703" y="3949700"/>
            <a:ext cx="4154014" cy="2527300"/>
          </a:xfrm>
          <a:prstGeom prst="round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43700" y="4853556"/>
            <a:ext cx="2261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Next-Gen Synthesis,</a:t>
            </a:r>
          </a:p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Robotic / Microfluidic</a:t>
            </a:r>
          </a:p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Assembly, MAGE, 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8231" y="2919493"/>
            <a:ext cx="23485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Alternate 2</a:t>
            </a:r>
            <a:r>
              <a:rPr lang="en-US" sz="1600" baseline="30000">
                <a:solidFill>
                  <a:srgbClr val="0000FF"/>
                </a:solidFill>
              </a:rPr>
              <a:t>nd</a:t>
            </a:r>
            <a:r>
              <a:rPr lang="en-US" sz="1600">
                <a:solidFill>
                  <a:srgbClr val="0000FF"/>
                </a:solidFill>
              </a:rPr>
              <a:t> stages:</a:t>
            </a:r>
          </a:p>
          <a:p>
            <a:r>
              <a:rPr lang="en-US" sz="1600">
                <a:solidFill>
                  <a:srgbClr val="0000FF"/>
                </a:solidFill>
              </a:rPr>
              <a:t>  SBROME, CELLO, GEC,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Motif-Based Compilation</a:t>
            </a:r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High-level primitives map to GRN design motifs</a:t>
            </a:r>
          </a:p>
          <a:p>
            <a:pPr lvl="1"/>
            <a:r>
              <a:rPr lang="en-US" dirty="0" smtClean="0"/>
              <a:t>e.g. logical operators:</a:t>
            </a:r>
            <a:endParaRPr lang="en-US" dirty="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55680" y="2798215"/>
            <a:ext cx="6900480" cy="7042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75794" rIns="81639" bIns="40820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(primitive not (</a:t>
            </a:r>
            <a:r>
              <a:rPr lang="en-US" dirty="0" err="1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r>
              <a:rPr lang="en-US" dirty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) </a:t>
            </a:r>
            <a:r>
              <a:rPr lang="en-US" dirty="0" err="1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endParaRPr lang="en-US" dirty="0">
              <a:solidFill>
                <a:srgbClr val="800000"/>
              </a:solidFill>
              <a:latin typeface="Courier New" charset="0"/>
              <a:ea typeface="MS Gothic" charset="0"/>
              <a:cs typeface="MS 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	  </a:t>
            </a:r>
            <a:r>
              <a:rPr lang="en-US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 :</a:t>
            </a:r>
            <a:r>
              <a:rPr lang="en-US" dirty="0" err="1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grn</a:t>
            </a:r>
            <a:r>
              <a:rPr lang="en-US" dirty="0" smtClean="0">
                <a:solidFill>
                  <a:srgbClr val="800000"/>
                </a:solidFill>
                <a:latin typeface="Courier New" charset="0"/>
                <a:ea typeface="MS Gothic" charset="0"/>
                <a:cs typeface="MS Gothic" charset="0"/>
              </a:rPr>
              <a:t>-motif ((P high R- arg0 value T)))</a:t>
            </a:r>
            <a:endParaRPr lang="en-US" dirty="0">
              <a:solidFill>
                <a:srgbClr val="800000"/>
              </a:solidFill>
              <a:latin typeface="Courier New" charset="0"/>
              <a:ea typeface="MS Gothic" charset="0"/>
              <a:cs typeface="MS 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endParaRPr lang="en-US" dirty="0">
              <a:solidFill>
                <a:srgbClr val="008000"/>
              </a:solidFill>
              <a:latin typeface="Courier New" charset="0"/>
              <a:ea typeface="MS Gothic" charset="0"/>
              <a:cs typeface="MS Gothic" charset="0"/>
            </a:endParaRPr>
          </a:p>
        </p:txBody>
      </p:sp>
      <p:sp>
        <p:nvSpPr>
          <p:cNvPr id="45060" name="Freeform 4"/>
          <p:cNvSpPr>
            <a:spLocks/>
          </p:cNvSpPr>
          <p:nvPr/>
        </p:nvSpPr>
        <p:spPr bwMode="auto">
          <a:xfrm>
            <a:off x="1916641" y="3665185"/>
            <a:ext cx="1851840" cy="610624"/>
          </a:xfrm>
          <a:custGeom>
            <a:avLst/>
            <a:gdLst/>
            <a:ahLst/>
            <a:cxnLst>
              <a:cxn ang="0">
                <a:pos x="0" y="1869"/>
              </a:cxn>
              <a:cxn ang="0">
                <a:pos x="5671" y="1268"/>
              </a:cxn>
            </a:cxnLst>
            <a:rect l="0" t="0" r="r" b="b"/>
            <a:pathLst>
              <a:path w="5672" h="1870">
                <a:moveTo>
                  <a:pt x="0" y="1869"/>
                </a:moveTo>
                <a:cubicBezTo>
                  <a:pt x="3378" y="0"/>
                  <a:pt x="5671" y="1268"/>
                  <a:pt x="5671" y="1268"/>
                </a:cubicBez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oval" w="lg" len="sm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3617281" y="4677611"/>
            <a:ext cx="2285280" cy="18722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3834721" y="4164917"/>
            <a:ext cx="473760" cy="473810"/>
          </a:xfrm>
          <a:custGeom>
            <a:avLst/>
            <a:gdLst/>
            <a:ahLst/>
            <a:cxnLst>
              <a:cxn ang="0">
                <a:pos x="0" y="1448"/>
              </a:cxn>
              <a:cxn ang="0">
                <a:pos x="0" y="0"/>
              </a:cxn>
              <a:cxn ang="0">
                <a:pos x="1448" y="0"/>
              </a:cxn>
            </a:cxnLst>
            <a:rect l="0" t="0" r="r" b="b"/>
            <a:pathLst>
              <a:path w="1449" h="1449">
                <a:moveTo>
                  <a:pt x="0" y="1448"/>
                </a:moveTo>
                <a:lnTo>
                  <a:pt x="0" y="0"/>
                </a:lnTo>
                <a:lnTo>
                  <a:pt x="1448" y="0"/>
                </a:lnTo>
              </a:path>
            </a:pathLst>
          </a:cu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182241" y="4182199"/>
            <a:ext cx="1575360" cy="58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6421" rIns="81639" bIns="4082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900" b="1" dirty="0">
                <a:solidFill>
                  <a:srgbClr val="800000"/>
                </a:solidFill>
                <a:ea typeface="MS Gothic" charset="0"/>
                <a:cs typeface="MS Gothic" charset="0"/>
              </a:rPr>
              <a:t>arg0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308481" y="4165645"/>
            <a:ext cx="1575360" cy="5832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6421" rIns="81639" bIns="4082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900" b="1" dirty="0" smtClean="0">
                <a:solidFill>
                  <a:srgbClr val="800000"/>
                </a:solidFill>
                <a:ea typeface="MS Gothic" charset="0"/>
                <a:cs typeface="MS Gothic" charset="0"/>
              </a:rPr>
              <a:t>value</a:t>
            </a:r>
            <a:endParaRPr lang="en-US" sz="2900" b="1" dirty="0">
              <a:solidFill>
                <a:srgbClr val="800000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8"/>
            <a:ext cx="8228160" cy="934659"/>
          </a:xfrm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High-level primitives map to GRN design motifs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e.g. logical operators, </a:t>
            </a:r>
            <a:r>
              <a:rPr lang="en-US" b="1" dirty="0"/>
              <a:t>actuators</a:t>
            </a:r>
            <a:r>
              <a:rPr lang="en-US" dirty="0"/>
              <a:t>: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23296" y="2798215"/>
            <a:ext cx="7594442" cy="4968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75794" rIns="81639" bIns="40820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(primitive green (</a:t>
            </a:r>
            <a:r>
              <a:rPr lang="en-US" dirty="0" err="1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r>
              <a:rPr lang="en-US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) </a:t>
            </a:r>
            <a:r>
              <a:rPr lang="en-US" dirty="0" err="1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r>
              <a:rPr lang="en-US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 :side-effect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  :type-constraints ((= value arg0))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  :</a:t>
            </a:r>
            <a:r>
              <a:rPr lang="en-US" dirty="0" err="1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grn</a:t>
            </a:r>
            <a:r>
              <a:rPr lang="en-US" dirty="0" smtClean="0">
                <a:solidFill>
                  <a:srgbClr val="008000"/>
                </a:solidFill>
                <a:latin typeface="Courier New" charset="0"/>
                <a:ea typeface="MS Gothic" charset="0"/>
                <a:cs typeface="MS Gothic" charset="0"/>
              </a:rPr>
              <a:t>-motif ((P R+ arg0 GFP|arg0 value T)))</a:t>
            </a:r>
            <a:endParaRPr lang="en-US" dirty="0">
              <a:solidFill>
                <a:srgbClr val="008000"/>
              </a:solidFill>
              <a:latin typeface="Courier New" charset="0"/>
              <a:ea typeface="MS Gothic" charset="0"/>
              <a:cs typeface="MS Gothic" charset="0"/>
            </a:endParaRPr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1231201" y="3666625"/>
            <a:ext cx="1851840" cy="610624"/>
          </a:xfrm>
          <a:custGeom>
            <a:avLst/>
            <a:gdLst/>
            <a:ahLst/>
            <a:cxnLst>
              <a:cxn ang="0">
                <a:pos x="0" y="1869"/>
              </a:cxn>
              <a:cxn ang="0">
                <a:pos x="5671" y="1268"/>
              </a:cxn>
            </a:cxnLst>
            <a:rect l="0" t="0" r="r" b="b"/>
            <a:pathLst>
              <a:path w="5672" h="1870">
                <a:moveTo>
                  <a:pt x="0" y="1869"/>
                </a:moveTo>
                <a:cubicBezTo>
                  <a:pt x="3378" y="0"/>
                  <a:pt x="5671" y="1268"/>
                  <a:pt x="5671" y="1268"/>
                </a:cubicBezTo>
              </a:path>
            </a:pathLst>
          </a:custGeom>
          <a:noFill/>
          <a:ln w="3672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931841" y="4677611"/>
            <a:ext cx="3385440" cy="28803"/>
          </a:xfrm>
          <a:prstGeom prst="line">
            <a:avLst/>
          </a:prstGeom>
          <a:noFill/>
          <a:ln w="54720">
            <a:solidFill>
              <a:srgbClr val="008000"/>
            </a:solidFill>
            <a:round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3149281" y="4164917"/>
            <a:ext cx="473760" cy="473810"/>
          </a:xfrm>
          <a:custGeom>
            <a:avLst/>
            <a:gdLst/>
            <a:ahLst/>
            <a:cxnLst>
              <a:cxn ang="0">
                <a:pos x="0" y="1448"/>
              </a:cxn>
              <a:cxn ang="0">
                <a:pos x="0" y="0"/>
              </a:cxn>
              <a:cxn ang="0">
                <a:pos x="1448" y="0"/>
              </a:cxn>
            </a:cxnLst>
            <a:rect l="0" t="0" r="r" b="b"/>
            <a:pathLst>
              <a:path w="1449" h="1449">
                <a:moveTo>
                  <a:pt x="0" y="1448"/>
                </a:moveTo>
                <a:lnTo>
                  <a:pt x="0" y="0"/>
                </a:lnTo>
                <a:lnTo>
                  <a:pt x="1448" y="0"/>
                </a:lnTo>
              </a:path>
            </a:pathLst>
          </a:custGeom>
          <a:noFill/>
          <a:ln w="5472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3660480" y="4264289"/>
            <a:ext cx="984960" cy="433485"/>
          </a:xfrm>
          <a:prstGeom prst="roundRect">
            <a:avLst>
              <a:gd name="adj" fmla="val 333"/>
            </a:avLst>
          </a:prstGeom>
          <a:noFill/>
          <a:ln w="36720">
            <a:solidFill>
              <a:srgbClr val="008000"/>
            </a:solidFill>
            <a:round/>
            <a:headEnd/>
            <a:tailEnd/>
          </a:ln>
          <a:effectLst/>
        </p:spPr>
        <p:txBody>
          <a:bodyPr lIns="98293" tIns="83076" rIns="98293" bIns="57474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sz="2900" b="1" dirty="0">
                <a:solidFill>
                  <a:srgbClr val="008000"/>
                </a:solidFill>
                <a:ea typeface="MS Gothic" charset="0"/>
                <a:cs typeface="MS Gothic" charset="0"/>
              </a:rPr>
              <a:t>GFP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741921" y="4165645"/>
            <a:ext cx="1575360" cy="5832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6421" rIns="81639" bIns="4082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900" b="1" dirty="0" smtClean="0">
                <a:solidFill>
                  <a:srgbClr val="008000"/>
                </a:solidFill>
                <a:ea typeface="MS Gothic" charset="0"/>
                <a:cs typeface="MS Gothic" charset="0"/>
              </a:rPr>
              <a:t>value</a:t>
            </a:r>
            <a:endParaRPr lang="en-US" sz="2900" b="1" dirty="0">
              <a:solidFill>
                <a:srgbClr val="008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65121" y="4182199"/>
            <a:ext cx="1575360" cy="58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6421" rIns="81639" bIns="4082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900" b="1" dirty="0">
                <a:solidFill>
                  <a:srgbClr val="008000"/>
                </a:solidFill>
                <a:ea typeface="MS Gothic" charset="0"/>
                <a:cs typeface="MS Gothic" charset="0"/>
              </a:rPr>
              <a:t>arg0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Motif-Based Compilation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8"/>
            <a:ext cx="8228160" cy="934659"/>
          </a:xfrm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High-level primitives map to GRN design motifs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e.g. logical operators, actuators, </a:t>
            </a:r>
            <a:r>
              <a:rPr lang="en-US" b="1" dirty="0"/>
              <a:t>sensors</a:t>
            </a:r>
            <a:r>
              <a:rPr lang="en-US" dirty="0"/>
              <a:t>: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55680" y="2700285"/>
            <a:ext cx="7215220" cy="9116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75794" rIns="81639" bIns="40820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(primitive IPTG () </a:t>
            </a:r>
            <a:r>
              <a:rPr lang="en-US" dirty="0" err="1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boolean</a:t>
            </a:r>
            <a:endParaRPr lang="en-US" dirty="0" smtClean="0">
              <a:solidFill>
                <a:srgbClr val="800080"/>
              </a:solidFill>
              <a:latin typeface="Courier New" charset="0"/>
              <a:ea typeface="MS Gothic" charset="0"/>
              <a:cs typeface="MS 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  :</a:t>
            </a:r>
            <a:r>
              <a:rPr lang="en-US" dirty="0" err="1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grn</a:t>
            </a: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-motif ((P high </a:t>
            </a:r>
            <a:r>
              <a:rPr lang="en-US" dirty="0" err="1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LacI|boolean</a:t>
            </a: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 T)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              (RXN (</a:t>
            </a:r>
            <a:r>
              <a:rPr lang="en-US" dirty="0" err="1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IPTG|boolean</a:t>
            </a: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) represses </a:t>
            </a:r>
            <a:r>
              <a:rPr lang="en-US" dirty="0" err="1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LacI</a:t>
            </a: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)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              (P high R- </a:t>
            </a:r>
            <a:r>
              <a:rPr lang="en-US" dirty="0" err="1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LacI</a:t>
            </a:r>
            <a:r>
              <a:rPr lang="en-US" dirty="0" smtClean="0">
                <a:solidFill>
                  <a:srgbClr val="800080"/>
                </a:solidFill>
                <a:latin typeface="Courier New" charset="0"/>
                <a:ea typeface="MS Gothic" charset="0"/>
                <a:cs typeface="MS Gothic" charset="0"/>
              </a:rPr>
              <a:t> value T)))</a:t>
            </a:r>
            <a:endParaRPr lang="en-US" dirty="0">
              <a:solidFill>
                <a:srgbClr val="800080"/>
              </a:solidFill>
              <a:latin typeface="Courier New" charset="0"/>
              <a:ea typeface="MS Gothic" charset="0"/>
              <a:cs typeface="MS Gothic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16633" y="5172152"/>
            <a:ext cx="1575360" cy="58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6421" rIns="81639" bIns="4082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900" b="1" dirty="0" smtClean="0">
                <a:solidFill>
                  <a:srgbClr val="800080"/>
                </a:solidFill>
                <a:ea typeface="MS Gothic" charset="0"/>
                <a:cs typeface="MS Gothic" charset="0"/>
              </a:rPr>
              <a:t>value</a:t>
            </a:r>
            <a:endParaRPr lang="en-US" sz="2900" b="1" dirty="0">
              <a:solidFill>
                <a:srgbClr val="800080"/>
              </a:solidFill>
              <a:ea typeface="MS Gothic" charset="0"/>
              <a:cs typeface="MS Gothic" charset="0"/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008000" y="5681397"/>
            <a:ext cx="2347200" cy="20162"/>
          </a:xfrm>
          <a:prstGeom prst="line">
            <a:avLst/>
          </a:prstGeom>
          <a:noFill/>
          <a:ln w="54720">
            <a:solidFill>
              <a:srgbClr val="800080"/>
            </a:solidFill>
            <a:round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Freeform 6"/>
          <p:cNvSpPr>
            <a:spLocks/>
          </p:cNvSpPr>
          <p:nvPr/>
        </p:nvSpPr>
        <p:spPr bwMode="auto">
          <a:xfrm>
            <a:off x="1231201" y="5155741"/>
            <a:ext cx="486720" cy="485331"/>
          </a:xfrm>
          <a:custGeom>
            <a:avLst/>
            <a:gdLst/>
            <a:ahLst/>
            <a:cxnLst>
              <a:cxn ang="0">
                <a:pos x="0" y="1487"/>
              </a:cxn>
              <a:cxn ang="0">
                <a:pos x="0" y="0"/>
              </a:cxn>
              <a:cxn ang="0">
                <a:pos x="1488" y="0"/>
              </a:cxn>
            </a:cxnLst>
            <a:rect l="0" t="0" r="r" b="b"/>
            <a:pathLst>
              <a:path w="1489" h="1488">
                <a:moveTo>
                  <a:pt x="0" y="1487"/>
                </a:moveTo>
                <a:lnTo>
                  <a:pt x="0" y="0"/>
                </a:lnTo>
                <a:lnTo>
                  <a:pt x="1488" y="0"/>
                </a:lnTo>
              </a:path>
            </a:pathLst>
          </a:cu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1756801" y="5257993"/>
            <a:ext cx="1012320" cy="445006"/>
          </a:xfrm>
          <a:prstGeom prst="roundRect">
            <a:avLst>
              <a:gd name="adj" fmla="val 324"/>
            </a:avLst>
          </a:prstGeom>
          <a:noFill/>
          <a:ln w="36720">
            <a:solidFill>
              <a:srgbClr val="800080"/>
            </a:solidFill>
            <a:round/>
            <a:headEnd/>
            <a:tailEnd/>
          </a:ln>
          <a:effectLst/>
        </p:spPr>
        <p:txBody>
          <a:bodyPr lIns="98293" tIns="83076" rIns="98293" bIns="57474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sz="2900" b="1" dirty="0" err="1">
                <a:solidFill>
                  <a:srgbClr val="800080"/>
                </a:solidFill>
                <a:ea typeface="MS Gothic" charset="0"/>
                <a:cs typeface="MS Gothic" charset="0"/>
              </a:rPr>
              <a:t>LacI</a:t>
            </a:r>
            <a:endParaRPr lang="en-US" sz="2900" b="1" dirty="0">
              <a:solidFill>
                <a:srgbClr val="800080"/>
              </a:solidFill>
              <a:ea typeface="MS Gothic" charset="0"/>
              <a:cs typeface="MS Gothic" charset="0"/>
            </a:endParaRPr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2246400" y="4643048"/>
            <a:ext cx="1902240" cy="626466"/>
          </a:xfrm>
          <a:custGeom>
            <a:avLst/>
            <a:gdLst/>
            <a:ahLst/>
            <a:cxnLst>
              <a:cxn ang="0">
                <a:pos x="0" y="1919"/>
              </a:cxn>
              <a:cxn ang="0">
                <a:pos x="5825" y="1302"/>
              </a:cxn>
            </a:cxnLst>
            <a:rect l="0" t="0" r="r" b="b"/>
            <a:pathLst>
              <a:path w="5826" h="1920">
                <a:moveTo>
                  <a:pt x="0" y="1919"/>
                </a:moveTo>
                <a:cubicBezTo>
                  <a:pt x="3470" y="0"/>
                  <a:pt x="5825" y="1302"/>
                  <a:pt x="5825" y="1302"/>
                </a:cubicBezTo>
              </a:path>
            </a:pathLst>
          </a:cu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3993121" y="5681397"/>
            <a:ext cx="2347200" cy="20162"/>
          </a:xfrm>
          <a:prstGeom prst="line">
            <a:avLst/>
          </a:prstGeom>
          <a:noFill/>
          <a:ln w="54720">
            <a:solidFill>
              <a:srgbClr val="800080"/>
            </a:solidFill>
            <a:round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Freeform 10"/>
          <p:cNvSpPr>
            <a:spLocks/>
          </p:cNvSpPr>
          <p:nvPr/>
        </p:nvSpPr>
        <p:spPr bwMode="auto">
          <a:xfrm>
            <a:off x="4216320" y="5155741"/>
            <a:ext cx="485280" cy="485331"/>
          </a:xfrm>
          <a:custGeom>
            <a:avLst/>
            <a:gdLst/>
            <a:ahLst/>
            <a:cxnLst>
              <a:cxn ang="0">
                <a:pos x="0" y="1487"/>
              </a:cxn>
              <a:cxn ang="0">
                <a:pos x="0" y="0"/>
              </a:cxn>
              <a:cxn ang="0">
                <a:pos x="1487" y="0"/>
              </a:cxn>
            </a:cxnLst>
            <a:rect l="0" t="0" r="r" b="b"/>
            <a:pathLst>
              <a:path w="1488" h="1488">
                <a:moveTo>
                  <a:pt x="0" y="1487"/>
                </a:moveTo>
                <a:lnTo>
                  <a:pt x="0" y="0"/>
                </a:lnTo>
                <a:lnTo>
                  <a:pt x="1487" y="0"/>
                </a:lnTo>
              </a:path>
            </a:pathLst>
          </a:cu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3376801" y="4306052"/>
            <a:ext cx="1440" cy="492532"/>
          </a:xfrm>
          <a:prstGeom prst="line">
            <a:avLst/>
          </a:prstGeom>
          <a:noFill/>
          <a:ln w="36720">
            <a:solidFill>
              <a:srgbClr val="800080"/>
            </a:solidFill>
            <a:round/>
            <a:headEnd/>
            <a:tailEnd type="oval" w="lg" len="sm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748960" y="3820722"/>
            <a:ext cx="1388160" cy="599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6421" rIns="81639" bIns="4082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900" b="1" dirty="0">
                <a:solidFill>
                  <a:srgbClr val="800080"/>
                </a:solidFill>
                <a:ea typeface="MS Gothic" charset="0"/>
                <a:cs typeface="MS Gothic" charset="0"/>
              </a:rPr>
              <a:t>IPTG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Motif-Based Compilation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Functional program gives dataflow computation: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594880" y="2763651"/>
            <a:ext cx="3584160" cy="3585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87452" rIns="81639" bIns="40820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MS Gothic" charset="0"/>
                <a:cs typeface="MS Gothic" charset="0"/>
              </a:rPr>
              <a:t>(green (not (IPTG)))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2113921" y="3305809"/>
            <a:ext cx="4900320" cy="1093075"/>
            <a:chOff x="2113921" y="3128009"/>
            <a:chExt cx="4900320" cy="1093075"/>
          </a:xfrm>
        </p:grpSpPr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4358880" y="3128009"/>
              <a:ext cx="419040" cy="419084"/>
            </a:xfrm>
            <a:prstGeom prst="downArrow">
              <a:avLst>
                <a:gd name="adj1" fmla="val 40009"/>
                <a:gd name="adj2" fmla="val 49926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>
              <a:off x="2113921" y="3709830"/>
              <a:ext cx="1046880" cy="511254"/>
            </a:xfrm>
            <a:prstGeom prst="roundRect">
              <a:avLst>
                <a:gd name="adj" fmla="val 282"/>
              </a:avLst>
            </a:prstGeom>
            <a:noFill/>
            <a:ln w="5472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lIns="106131" tIns="84513" rIns="106131" bIns="65311" anchor="ctr" anchorCtr="1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sz="2200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IPTG</a:t>
              </a:r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4040641" y="3709830"/>
              <a:ext cx="1046880" cy="511254"/>
            </a:xfrm>
            <a:prstGeom prst="roundRect">
              <a:avLst>
                <a:gd name="adj" fmla="val 282"/>
              </a:avLst>
            </a:prstGeom>
            <a:noFill/>
            <a:ln w="5472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lIns="106131" tIns="84513" rIns="106131" bIns="65311" anchor="ctr" anchorCtr="1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sz="2200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not</a:t>
              </a:r>
            </a:p>
          </p:txBody>
        </p:sp>
        <p:sp>
          <p:nvSpPr>
            <p:cNvPr id="49159" name="AutoShape 7"/>
            <p:cNvSpPr>
              <a:spLocks noChangeArrowheads="1"/>
            </p:cNvSpPr>
            <p:nvPr/>
          </p:nvSpPr>
          <p:spPr bwMode="auto">
            <a:xfrm>
              <a:off x="5967361" y="3709830"/>
              <a:ext cx="1046880" cy="511254"/>
            </a:xfrm>
            <a:prstGeom prst="roundRect">
              <a:avLst>
                <a:gd name="adj" fmla="val 282"/>
              </a:avLst>
            </a:prstGeom>
            <a:noFill/>
            <a:ln w="5472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106131" tIns="84513" rIns="106131" bIns="65311" anchor="ctr" anchorCtr="1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sz="2200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green</a:t>
              </a:r>
            </a:p>
          </p:txBody>
        </p:sp>
        <p:cxnSp>
          <p:nvCxnSpPr>
            <p:cNvPr id="49160" name="AutoShape 8"/>
            <p:cNvCxnSpPr>
              <a:cxnSpLocks noChangeShapeType="1"/>
              <a:stCxn id="49157" idx="3"/>
              <a:endCxn id="49158" idx="1"/>
            </p:cNvCxnSpPr>
            <p:nvPr/>
          </p:nvCxnSpPr>
          <p:spPr bwMode="auto">
            <a:xfrm>
              <a:off x="3160801" y="3965457"/>
              <a:ext cx="879840" cy="1588"/>
            </a:xfrm>
            <a:prstGeom prst="straightConnector1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61" name="AutoShape 9"/>
            <p:cNvCxnSpPr>
              <a:cxnSpLocks noChangeShapeType="1"/>
              <a:stCxn id="49158" idx="3"/>
              <a:endCxn id="49159" idx="1"/>
            </p:cNvCxnSpPr>
            <p:nvPr/>
          </p:nvCxnSpPr>
          <p:spPr bwMode="auto">
            <a:xfrm>
              <a:off x="5087521" y="3965457"/>
              <a:ext cx="879840" cy="1588"/>
            </a:xfrm>
            <a:prstGeom prst="straightConnector1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Motif-Based Compilation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Operators translated to motifs: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1853280" y="2278320"/>
            <a:ext cx="1046880" cy="511254"/>
          </a:xfrm>
          <a:prstGeom prst="roundRect">
            <a:avLst>
              <a:gd name="adj" fmla="val 282"/>
            </a:avLst>
          </a:prstGeom>
          <a:noFill/>
          <a:ln w="54720">
            <a:solidFill>
              <a:srgbClr val="80008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solidFill>
                  <a:srgbClr val="000000"/>
                </a:solidFill>
                <a:ea typeface="MS Gothic" charset="0"/>
                <a:cs typeface="MS Gothic" charset="0"/>
              </a:rPr>
              <a:t>IPTG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3780000" y="2278320"/>
            <a:ext cx="1046880" cy="511254"/>
          </a:xfrm>
          <a:prstGeom prst="roundRect">
            <a:avLst>
              <a:gd name="adj" fmla="val 282"/>
            </a:avLst>
          </a:prstGeom>
          <a:noFill/>
          <a:ln w="54720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solidFill>
                  <a:srgbClr val="000000"/>
                </a:solidFill>
                <a:ea typeface="MS Gothic" charset="0"/>
                <a:cs typeface="MS Gothic" charset="0"/>
              </a:rPr>
              <a:t>not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706720" y="2278320"/>
            <a:ext cx="1046880" cy="511254"/>
          </a:xfrm>
          <a:prstGeom prst="roundRect">
            <a:avLst>
              <a:gd name="adj" fmla="val 282"/>
            </a:avLst>
          </a:prstGeom>
          <a:noFill/>
          <a:ln w="5472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solidFill>
                  <a:srgbClr val="000000"/>
                </a:solidFill>
                <a:ea typeface="MS Gothic" charset="0"/>
                <a:cs typeface="MS Gothic" charset="0"/>
              </a:rPr>
              <a:t>green</a:t>
            </a:r>
          </a:p>
        </p:txBody>
      </p:sp>
      <p:cxnSp>
        <p:nvCxnSpPr>
          <p:cNvPr id="52230" name="AutoShape 6"/>
          <p:cNvCxnSpPr>
            <a:cxnSpLocks noChangeShapeType="1"/>
            <a:stCxn id="52227" idx="3"/>
            <a:endCxn id="52228" idx="1"/>
          </p:cNvCxnSpPr>
          <p:nvPr/>
        </p:nvCxnSpPr>
        <p:spPr bwMode="auto">
          <a:xfrm>
            <a:off x="2900160" y="2533947"/>
            <a:ext cx="879840" cy="1588"/>
          </a:xfrm>
          <a:prstGeom prst="straightConnector1">
            <a:avLst/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31" name="AutoShape 7"/>
          <p:cNvCxnSpPr>
            <a:cxnSpLocks noChangeShapeType="1"/>
            <a:stCxn id="52228" idx="3"/>
            <a:endCxn id="52229" idx="1"/>
          </p:cNvCxnSpPr>
          <p:nvPr/>
        </p:nvCxnSpPr>
        <p:spPr bwMode="auto">
          <a:xfrm>
            <a:off x="4826880" y="2533947"/>
            <a:ext cx="879840" cy="1588"/>
          </a:xfrm>
          <a:prstGeom prst="straightConnector1">
            <a:avLst/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63"/>
          <p:cNvGrpSpPr/>
          <p:nvPr/>
        </p:nvGrpSpPr>
        <p:grpSpPr>
          <a:xfrm>
            <a:off x="296640" y="2579312"/>
            <a:ext cx="8510400" cy="1896678"/>
            <a:chOff x="296640" y="2579312"/>
            <a:chExt cx="8510400" cy="1896678"/>
          </a:xfrm>
        </p:grpSpPr>
        <p:grpSp>
          <p:nvGrpSpPr>
            <p:cNvPr id="3" name="Group 62"/>
            <p:cNvGrpSpPr/>
            <p:nvPr/>
          </p:nvGrpSpPr>
          <p:grpSpPr>
            <a:xfrm>
              <a:off x="296640" y="3437642"/>
              <a:ext cx="8510400" cy="1038348"/>
              <a:chOff x="296640" y="3437642"/>
              <a:chExt cx="8510400" cy="1038348"/>
            </a:xfrm>
          </p:grpSpPr>
          <p:sp>
            <p:nvSpPr>
              <p:cNvPr id="52249" name="Line 25"/>
              <p:cNvSpPr>
                <a:spLocks noChangeShapeType="1"/>
              </p:cNvSpPr>
              <p:nvPr/>
            </p:nvSpPr>
            <p:spPr bwMode="auto">
              <a:xfrm>
                <a:off x="296640" y="4414064"/>
                <a:ext cx="1232640" cy="10081"/>
              </a:xfrm>
              <a:prstGeom prst="line">
                <a:avLst/>
              </a:prstGeom>
              <a:noFill/>
              <a:ln w="5472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0" name="Freeform 26"/>
              <p:cNvSpPr>
                <a:spLocks/>
              </p:cNvSpPr>
              <p:nvPr/>
            </p:nvSpPr>
            <p:spPr bwMode="auto">
              <a:xfrm>
                <a:off x="413281" y="4138995"/>
                <a:ext cx="254880" cy="254907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80008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1" name="AutoShape 27"/>
              <p:cNvSpPr>
                <a:spLocks noChangeArrowheads="1"/>
              </p:cNvSpPr>
              <p:nvPr/>
            </p:nvSpPr>
            <p:spPr bwMode="auto">
              <a:xfrm>
                <a:off x="689761" y="4192281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800080"/>
                    </a:solidFill>
                    <a:ea typeface="MS Gothic" charset="0"/>
                    <a:cs typeface="MS Gothic" charset="0"/>
                  </a:rPr>
                  <a:t>LacI</a:t>
                </a:r>
              </a:p>
            </p:txBody>
          </p:sp>
          <p:sp>
            <p:nvSpPr>
              <p:cNvPr id="52252" name="Freeform 28"/>
              <p:cNvSpPr>
                <a:spLocks/>
              </p:cNvSpPr>
              <p:nvPr/>
            </p:nvSpPr>
            <p:spPr bwMode="auto">
              <a:xfrm>
                <a:off x="946081" y="3869687"/>
                <a:ext cx="999360" cy="329794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3059" y="684"/>
                  </a:cxn>
                </a:cxnLst>
                <a:rect l="0" t="0" r="r" b="b"/>
                <a:pathLst>
                  <a:path w="3060" h="1009">
                    <a:moveTo>
                      <a:pt x="0" y="1008"/>
                    </a:moveTo>
                    <a:cubicBezTo>
                      <a:pt x="1823" y="0"/>
                      <a:pt x="3059" y="684"/>
                      <a:pt x="3059" y="684"/>
                    </a:cubicBezTo>
                  </a:path>
                </a:pathLst>
              </a:custGeom>
              <a:noFill/>
              <a:ln w="36720">
                <a:solidFill>
                  <a:srgbClr val="800080"/>
                </a:solidFill>
                <a:round/>
                <a:headEnd/>
                <a:tailEnd type="oval" w="lg" len="sm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863360" y="4414064"/>
                <a:ext cx="1232640" cy="10081"/>
              </a:xfrm>
              <a:prstGeom prst="line">
                <a:avLst/>
              </a:prstGeom>
              <a:noFill/>
              <a:ln w="5472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4" name="Freeform 30"/>
              <p:cNvSpPr>
                <a:spLocks/>
              </p:cNvSpPr>
              <p:nvPr/>
            </p:nvSpPr>
            <p:spPr bwMode="auto">
              <a:xfrm>
                <a:off x="1981440" y="4138995"/>
                <a:ext cx="254880" cy="254907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80008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5" name="AutoShape 31"/>
              <p:cNvSpPr>
                <a:spLocks noChangeArrowheads="1"/>
              </p:cNvSpPr>
              <p:nvPr/>
            </p:nvSpPr>
            <p:spPr bwMode="auto">
              <a:xfrm>
                <a:off x="2793600" y="3750154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333333"/>
                    </a:solidFill>
                    <a:ea typeface="MS Gothic" charset="0"/>
                    <a:cs typeface="MS Gothic" charset="0"/>
                  </a:rPr>
                  <a:t>A</a:t>
                </a:r>
              </a:p>
            </p:txBody>
          </p:sp>
          <p:sp>
            <p:nvSpPr>
              <p:cNvPr id="52256" name="Line 32"/>
              <p:cNvSpPr>
                <a:spLocks noChangeShapeType="1"/>
              </p:cNvSpPr>
              <p:nvPr/>
            </p:nvSpPr>
            <p:spPr bwMode="auto">
              <a:xfrm>
                <a:off x="1540800" y="3692548"/>
                <a:ext cx="1440" cy="257788"/>
              </a:xfrm>
              <a:prstGeom prst="line">
                <a:avLst/>
              </a:prstGeom>
              <a:noFill/>
              <a:ln w="36720">
                <a:solidFill>
                  <a:srgbClr val="800080"/>
                </a:solidFill>
                <a:round/>
                <a:headEnd/>
                <a:tailEnd type="oval" w="lg" len="sm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7" name="Text Box 33"/>
              <p:cNvSpPr txBox="1">
                <a:spLocks noChangeArrowheads="1"/>
              </p:cNvSpPr>
              <p:nvPr/>
            </p:nvSpPr>
            <p:spPr bwMode="auto">
              <a:xfrm>
                <a:off x="1209600" y="3437642"/>
                <a:ext cx="728640" cy="3139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b="1" dirty="0">
                    <a:solidFill>
                      <a:srgbClr val="800080"/>
                    </a:solidFill>
                    <a:ea typeface="MS Gothic" charset="0"/>
                    <a:cs typeface="MS Gothic" charset="0"/>
                  </a:rPr>
                  <a:t>IPTG</a:t>
                </a:r>
              </a:p>
            </p:txBody>
          </p:sp>
          <p:sp>
            <p:nvSpPr>
              <p:cNvPr id="52258" name="Freeform 34"/>
              <p:cNvSpPr>
                <a:spLocks/>
              </p:cNvSpPr>
              <p:nvPr/>
            </p:nvSpPr>
            <p:spPr bwMode="auto">
              <a:xfrm>
                <a:off x="3456000" y="3891289"/>
                <a:ext cx="999360" cy="329795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3059" y="684"/>
                  </a:cxn>
                </a:cxnLst>
                <a:rect l="0" t="0" r="r" b="b"/>
                <a:pathLst>
                  <a:path w="3060" h="1009">
                    <a:moveTo>
                      <a:pt x="0" y="1008"/>
                    </a:moveTo>
                    <a:cubicBezTo>
                      <a:pt x="1823" y="0"/>
                      <a:pt x="3059" y="684"/>
                      <a:pt x="3059" y="684"/>
                    </a:cubicBezTo>
                  </a:path>
                </a:pathLst>
              </a:custGeom>
              <a:noFill/>
              <a:ln w="36720">
                <a:solidFill>
                  <a:srgbClr val="800000"/>
                </a:solidFill>
                <a:round/>
                <a:headEnd/>
                <a:tailEnd type="oval" w="lg" len="sm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9" name="Line 35"/>
              <p:cNvSpPr>
                <a:spLocks noChangeShapeType="1"/>
              </p:cNvSpPr>
              <p:nvPr/>
            </p:nvSpPr>
            <p:spPr bwMode="auto">
              <a:xfrm>
                <a:off x="4373280" y="4437106"/>
                <a:ext cx="1232640" cy="10081"/>
              </a:xfrm>
              <a:prstGeom prst="line">
                <a:avLst/>
              </a:prstGeom>
              <a:noFill/>
              <a:ln w="54720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0" name="Freeform 36"/>
              <p:cNvSpPr>
                <a:spLocks/>
              </p:cNvSpPr>
              <p:nvPr/>
            </p:nvSpPr>
            <p:spPr bwMode="auto">
              <a:xfrm>
                <a:off x="4491361" y="4160598"/>
                <a:ext cx="254880" cy="254906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1" name="AutoShape 37"/>
              <p:cNvSpPr>
                <a:spLocks noChangeArrowheads="1"/>
              </p:cNvSpPr>
              <p:nvPr/>
            </p:nvSpPr>
            <p:spPr bwMode="auto">
              <a:xfrm>
                <a:off x="5245921" y="3849525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333333"/>
                    </a:solidFill>
                    <a:ea typeface="MS Gothic" charset="0"/>
                    <a:cs typeface="MS Gothic" charset="0"/>
                  </a:rPr>
                  <a:t>B</a:t>
                </a:r>
              </a:p>
            </p:txBody>
          </p:sp>
          <p:sp>
            <p:nvSpPr>
              <p:cNvPr id="52262" name="Freeform 38"/>
              <p:cNvSpPr>
                <a:spLocks/>
              </p:cNvSpPr>
              <p:nvPr/>
            </p:nvSpPr>
            <p:spPr bwMode="auto">
              <a:xfrm>
                <a:off x="5974561" y="3908570"/>
                <a:ext cx="999360" cy="329795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3059" y="684"/>
                  </a:cxn>
                </a:cxnLst>
                <a:rect l="0" t="0" r="r" b="b"/>
                <a:pathLst>
                  <a:path w="3060" h="1009">
                    <a:moveTo>
                      <a:pt x="0" y="1008"/>
                    </a:moveTo>
                    <a:cubicBezTo>
                      <a:pt x="1823" y="0"/>
                      <a:pt x="3059" y="684"/>
                      <a:pt x="3059" y="684"/>
                    </a:cubicBezTo>
                  </a:path>
                </a:pathLst>
              </a:custGeom>
              <a:noFill/>
              <a:ln w="3672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3" name="Line 39"/>
              <p:cNvSpPr>
                <a:spLocks noChangeShapeType="1"/>
              </p:cNvSpPr>
              <p:nvPr/>
            </p:nvSpPr>
            <p:spPr bwMode="auto">
              <a:xfrm>
                <a:off x="6893281" y="4452948"/>
                <a:ext cx="1815840" cy="14402"/>
              </a:xfrm>
              <a:prstGeom prst="line">
                <a:avLst/>
              </a:prstGeom>
              <a:noFill/>
              <a:ln w="5472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4" name="Freeform 40"/>
              <p:cNvSpPr>
                <a:spLocks/>
              </p:cNvSpPr>
              <p:nvPr/>
            </p:nvSpPr>
            <p:spPr bwMode="auto">
              <a:xfrm>
                <a:off x="7009920" y="4177880"/>
                <a:ext cx="254880" cy="254906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auto">
              <a:xfrm>
                <a:off x="7286400" y="4231165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008000"/>
                    </a:solidFill>
                    <a:ea typeface="MS Gothic" charset="0"/>
                    <a:cs typeface="MS Gothic" charset="0"/>
                  </a:rPr>
                  <a:t>GFP</a:t>
                </a:r>
              </a:p>
            </p:txBody>
          </p:sp>
          <p:sp>
            <p:nvSpPr>
              <p:cNvPr id="52266" name="Text Box 42"/>
              <p:cNvSpPr txBox="1">
                <a:spLocks noChangeArrowheads="1"/>
              </p:cNvSpPr>
              <p:nvPr/>
            </p:nvSpPr>
            <p:spPr bwMode="auto">
              <a:xfrm>
                <a:off x="2136960" y="4128914"/>
                <a:ext cx="927360" cy="3139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b="1" i="1" dirty="0">
                    <a:solidFill>
                      <a:srgbClr val="800080"/>
                    </a:solidFill>
                    <a:ea typeface="MS Gothic" charset="0"/>
                    <a:cs typeface="MS Gothic" charset="0"/>
                  </a:rPr>
                  <a:t>outputs</a:t>
                </a:r>
              </a:p>
            </p:txBody>
          </p:sp>
          <p:sp>
            <p:nvSpPr>
              <p:cNvPr id="52267" name="Text Box 43"/>
              <p:cNvSpPr txBox="1">
                <a:spLocks noChangeArrowheads="1"/>
              </p:cNvSpPr>
              <p:nvPr/>
            </p:nvSpPr>
            <p:spPr bwMode="auto">
              <a:xfrm>
                <a:off x="4652640" y="4162037"/>
                <a:ext cx="927360" cy="3139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b="1" i="1" dirty="0">
                    <a:solidFill>
                      <a:srgbClr val="800000"/>
                    </a:solidFill>
                    <a:ea typeface="MS Gothic" charset="0"/>
                    <a:cs typeface="MS Gothic" charset="0"/>
                  </a:rPr>
                  <a:t>outputs</a:t>
                </a:r>
              </a:p>
            </p:txBody>
          </p:sp>
          <p:sp>
            <p:nvSpPr>
              <p:cNvPr id="52268" name="Text Box 44"/>
              <p:cNvSpPr txBox="1">
                <a:spLocks noChangeArrowheads="1"/>
              </p:cNvSpPr>
              <p:nvPr/>
            </p:nvSpPr>
            <p:spPr bwMode="auto">
              <a:xfrm>
                <a:off x="7879680" y="4159157"/>
                <a:ext cx="927360" cy="3139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b="1" i="1" dirty="0">
                    <a:solidFill>
                      <a:srgbClr val="008000"/>
                    </a:solidFill>
                    <a:ea typeface="MS Gothic" charset="0"/>
                    <a:cs typeface="MS Gothic" charset="0"/>
                  </a:rPr>
                  <a:t>outputs</a:t>
                </a:r>
              </a:p>
            </p:txBody>
          </p:sp>
          <p:sp>
            <p:nvSpPr>
              <p:cNvPr id="52269" name="Text Box 45"/>
              <p:cNvSpPr txBox="1">
                <a:spLocks noChangeArrowheads="1"/>
              </p:cNvSpPr>
              <p:nvPr/>
            </p:nvSpPr>
            <p:spPr bwMode="auto">
              <a:xfrm>
                <a:off x="5500800" y="4162037"/>
                <a:ext cx="927360" cy="3139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b="1" i="1" dirty="0">
                    <a:solidFill>
                      <a:srgbClr val="008000"/>
                    </a:solidFill>
                    <a:ea typeface="MS Gothic" charset="0"/>
                    <a:cs typeface="MS Gothic" charset="0"/>
                  </a:rPr>
                  <a:t>arg0</a:t>
                </a:r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3019680" y="4162037"/>
                <a:ext cx="927360" cy="3139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b="1" i="1" dirty="0">
                    <a:solidFill>
                      <a:srgbClr val="800000"/>
                    </a:solidFill>
                    <a:ea typeface="MS Gothic" charset="0"/>
                    <a:cs typeface="MS Gothic" charset="0"/>
                  </a:rPr>
                  <a:t>arg0</a:t>
                </a:r>
              </a:p>
            </p:txBody>
          </p:sp>
        </p:grpSp>
        <p:sp>
          <p:nvSpPr>
            <p:cNvPr id="52271" name="Line 47"/>
            <p:cNvSpPr>
              <a:spLocks noChangeShapeType="1"/>
            </p:cNvSpPr>
            <p:nvPr/>
          </p:nvSpPr>
          <p:spPr bwMode="auto">
            <a:xfrm flipH="1">
              <a:off x="1959841" y="2865901"/>
              <a:ext cx="388800" cy="1036909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2" name="Line 48"/>
            <p:cNvSpPr>
              <a:spLocks noChangeShapeType="1"/>
            </p:cNvSpPr>
            <p:nvPr/>
          </p:nvSpPr>
          <p:spPr bwMode="auto">
            <a:xfrm flipH="1">
              <a:off x="4330081" y="2855821"/>
              <a:ext cx="14400" cy="1124758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3" name="Line 49"/>
            <p:cNvSpPr>
              <a:spLocks noChangeShapeType="1"/>
            </p:cNvSpPr>
            <p:nvPr/>
          </p:nvSpPr>
          <p:spPr bwMode="auto">
            <a:xfrm>
              <a:off x="6327360" y="2855820"/>
              <a:ext cx="717120" cy="1202526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6" name="Line 52"/>
            <p:cNvSpPr>
              <a:spLocks noChangeShapeType="1"/>
            </p:cNvSpPr>
            <p:nvPr/>
          </p:nvSpPr>
          <p:spPr bwMode="auto">
            <a:xfrm>
              <a:off x="5169600" y="2579312"/>
              <a:ext cx="319680" cy="1234209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7" name="Line 53"/>
            <p:cNvSpPr>
              <a:spLocks noChangeShapeType="1"/>
            </p:cNvSpPr>
            <p:nvPr/>
          </p:nvSpPr>
          <p:spPr bwMode="auto">
            <a:xfrm flipH="1">
              <a:off x="3096000" y="2590833"/>
              <a:ext cx="168480" cy="1103156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61"/>
          <p:cNvGrpSpPr/>
          <p:nvPr/>
        </p:nvGrpSpPr>
        <p:grpSpPr>
          <a:xfrm>
            <a:off x="1342080" y="3600378"/>
            <a:ext cx="7410240" cy="2654199"/>
            <a:chOff x="1342080" y="3600378"/>
            <a:chExt cx="7410240" cy="2654199"/>
          </a:xfrm>
        </p:grpSpPr>
        <p:grpSp>
          <p:nvGrpSpPr>
            <p:cNvPr id="5" name="Group 60"/>
            <p:cNvGrpSpPr/>
            <p:nvPr/>
          </p:nvGrpSpPr>
          <p:grpSpPr>
            <a:xfrm>
              <a:off x="1342080" y="5266634"/>
              <a:ext cx="5758560" cy="987943"/>
              <a:chOff x="1342080" y="5266634"/>
              <a:chExt cx="5758560" cy="987943"/>
            </a:xfrm>
          </p:grpSpPr>
          <p:sp>
            <p:nvSpPr>
              <p:cNvPr id="52232" name="Line 8"/>
              <p:cNvSpPr>
                <a:spLocks noChangeShapeType="1"/>
              </p:cNvSpPr>
              <p:nvPr/>
            </p:nvSpPr>
            <p:spPr bwMode="auto">
              <a:xfrm>
                <a:off x="1342080" y="6243056"/>
                <a:ext cx="1232640" cy="10081"/>
              </a:xfrm>
              <a:prstGeom prst="line">
                <a:avLst/>
              </a:prstGeom>
              <a:noFill/>
              <a:ln w="5472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33" name="Freeform 9"/>
              <p:cNvSpPr>
                <a:spLocks/>
              </p:cNvSpPr>
              <p:nvPr/>
            </p:nvSpPr>
            <p:spPr bwMode="auto">
              <a:xfrm>
                <a:off x="1458721" y="5967987"/>
                <a:ext cx="254880" cy="254907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80008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auto">
              <a:xfrm>
                <a:off x="1735201" y="6021273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800080"/>
                    </a:solidFill>
                    <a:ea typeface="MS Gothic" charset="0"/>
                    <a:cs typeface="MS Gothic" charset="0"/>
                  </a:rPr>
                  <a:t>LacI</a:t>
                </a:r>
              </a:p>
            </p:txBody>
          </p:sp>
          <p:sp>
            <p:nvSpPr>
              <p:cNvPr id="52235" name="Freeform 11"/>
              <p:cNvSpPr>
                <a:spLocks/>
              </p:cNvSpPr>
              <p:nvPr/>
            </p:nvSpPr>
            <p:spPr bwMode="auto">
              <a:xfrm>
                <a:off x="1991521" y="5697238"/>
                <a:ext cx="999360" cy="329795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3059" y="684"/>
                  </a:cxn>
                </a:cxnLst>
                <a:rect l="0" t="0" r="r" b="b"/>
                <a:pathLst>
                  <a:path w="3060" h="1009">
                    <a:moveTo>
                      <a:pt x="0" y="1008"/>
                    </a:moveTo>
                    <a:cubicBezTo>
                      <a:pt x="1823" y="0"/>
                      <a:pt x="3059" y="684"/>
                      <a:pt x="3059" y="684"/>
                    </a:cubicBezTo>
                  </a:path>
                </a:pathLst>
              </a:custGeom>
              <a:noFill/>
              <a:ln w="36720">
                <a:solidFill>
                  <a:srgbClr val="800080"/>
                </a:solidFill>
                <a:round/>
                <a:headEnd/>
                <a:tailEnd type="oval" w="lg" len="sm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2908800" y="6243056"/>
                <a:ext cx="1232640" cy="10081"/>
              </a:xfrm>
              <a:prstGeom prst="line">
                <a:avLst/>
              </a:prstGeom>
              <a:noFill/>
              <a:ln w="5472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37" name="Freeform 13"/>
              <p:cNvSpPr>
                <a:spLocks/>
              </p:cNvSpPr>
              <p:nvPr/>
            </p:nvSpPr>
            <p:spPr bwMode="auto">
              <a:xfrm>
                <a:off x="3025441" y="5967987"/>
                <a:ext cx="254880" cy="254907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80008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38" name="AutoShape 14"/>
              <p:cNvSpPr>
                <a:spLocks noChangeArrowheads="1"/>
              </p:cNvSpPr>
              <p:nvPr/>
            </p:nvSpPr>
            <p:spPr bwMode="auto">
              <a:xfrm>
                <a:off x="3301921" y="6021273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80008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800080"/>
                    </a:solidFill>
                    <a:ea typeface="MS Gothic" charset="0"/>
                    <a:cs typeface="MS Gothic" charset="0"/>
                  </a:rPr>
                  <a:t>A</a:t>
                </a:r>
              </a:p>
            </p:txBody>
          </p:sp>
          <p:sp>
            <p:nvSpPr>
              <p:cNvPr id="52239" name="Line 15"/>
              <p:cNvSpPr>
                <a:spLocks noChangeShapeType="1"/>
              </p:cNvSpPr>
              <p:nvPr/>
            </p:nvSpPr>
            <p:spPr bwMode="auto">
              <a:xfrm>
                <a:off x="2584801" y="5521540"/>
                <a:ext cx="1440" cy="257788"/>
              </a:xfrm>
              <a:prstGeom prst="line">
                <a:avLst/>
              </a:prstGeom>
              <a:noFill/>
              <a:ln w="36720">
                <a:solidFill>
                  <a:srgbClr val="800080"/>
                </a:solidFill>
                <a:round/>
                <a:headEnd/>
                <a:tailEnd type="oval" w="lg" len="sm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2255040" y="5266634"/>
                <a:ext cx="728640" cy="3139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b="1" dirty="0">
                    <a:solidFill>
                      <a:srgbClr val="800080"/>
                    </a:solidFill>
                    <a:ea typeface="MS Gothic" charset="0"/>
                    <a:cs typeface="MS Gothic" charset="0"/>
                  </a:rPr>
                  <a:t>IPTG</a:t>
                </a:r>
              </a:p>
            </p:txBody>
          </p:sp>
          <p:sp>
            <p:nvSpPr>
              <p:cNvPr id="52241" name="Freeform 17"/>
              <p:cNvSpPr>
                <a:spLocks/>
              </p:cNvSpPr>
              <p:nvPr/>
            </p:nvSpPr>
            <p:spPr bwMode="auto">
              <a:xfrm>
                <a:off x="3520801" y="5687158"/>
                <a:ext cx="999360" cy="329794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3059" y="684"/>
                  </a:cxn>
                </a:cxnLst>
                <a:rect l="0" t="0" r="r" b="b"/>
                <a:pathLst>
                  <a:path w="3060" h="1009">
                    <a:moveTo>
                      <a:pt x="0" y="1008"/>
                    </a:moveTo>
                    <a:cubicBezTo>
                      <a:pt x="1823" y="0"/>
                      <a:pt x="3059" y="684"/>
                      <a:pt x="3059" y="684"/>
                    </a:cubicBezTo>
                  </a:path>
                </a:pathLst>
              </a:custGeom>
              <a:noFill/>
              <a:ln w="36720">
                <a:solidFill>
                  <a:srgbClr val="800000"/>
                </a:solidFill>
                <a:round/>
                <a:headEnd/>
                <a:tailEnd type="oval" w="lg" len="sm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2" name="Line 18"/>
              <p:cNvSpPr>
                <a:spLocks noChangeShapeType="1"/>
              </p:cNvSpPr>
              <p:nvPr/>
            </p:nvSpPr>
            <p:spPr bwMode="auto">
              <a:xfrm>
                <a:off x="4439520" y="6232975"/>
                <a:ext cx="1232640" cy="10082"/>
              </a:xfrm>
              <a:prstGeom prst="line">
                <a:avLst/>
              </a:prstGeom>
              <a:noFill/>
              <a:ln w="54720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3" name="Freeform 19"/>
              <p:cNvSpPr>
                <a:spLocks/>
              </p:cNvSpPr>
              <p:nvPr/>
            </p:nvSpPr>
            <p:spPr bwMode="auto">
              <a:xfrm>
                <a:off x="4556160" y="5956465"/>
                <a:ext cx="254880" cy="254907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4" name="AutoShape 20"/>
              <p:cNvSpPr>
                <a:spLocks noChangeArrowheads="1"/>
              </p:cNvSpPr>
              <p:nvPr/>
            </p:nvSpPr>
            <p:spPr bwMode="auto">
              <a:xfrm>
                <a:off x="4832640" y="6009752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800000"/>
                    </a:solidFill>
                    <a:ea typeface="MS Gothic" charset="0"/>
                    <a:cs typeface="MS Gothic" charset="0"/>
                  </a:rPr>
                  <a:t>B</a:t>
                </a:r>
              </a:p>
            </p:txBody>
          </p:sp>
          <p:sp>
            <p:nvSpPr>
              <p:cNvPr id="52245" name="Freeform 21"/>
              <p:cNvSpPr>
                <a:spLocks/>
              </p:cNvSpPr>
              <p:nvPr/>
            </p:nvSpPr>
            <p:spPr bwMode="auto">
              <a:xfrm>
                <a:off x="5093281" y="5671315"/>
                <a:ext cx="999360" cy="329795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3059" y="684"/>
                  </a:cxn>
                </a:cxnLst>
                <a:rect l="0" t="0" r="r" b="b"/>
                <a:pathLst>
                  <a:path w="3060" h="1009">
                    <a:moveTo>
                      <a:pt x="0" y="1008"/>
                    </a:moveTo>
                    <a:cubicBezTo>
                      <a:pt x="1823" y="0"/>
                      <a:pt x="3059" y="684"/>
                      <a:pt x="3059" y="684"/>
                    </a:cubicBezTo>
                  </a:path>
                </a:pathLst>
              </a:custGeom>
              <a:noFill/>
              <a:ln w="3672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>
                <a:off x="6010560" y="6217134"/>
                <a:ext cx="1090080" cy="8641"/>
              </a:xfrm>
              <a:prstGeom prst="line">
                <a:avLst/>
              </a:prstGeom>
              <a:noFill/>
              <a:ln w="5472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7" name="Freeform 23"/>
              <p:cNvSpPr>
                <a:spLocks/>
              </p:cNvSpPr>
              <p:nvPr/>
            </p:nvSpPr>
            <p:spPr bwMode="auto">
              <a:xfrm>
                <a:off x="6128640" y="5940625"/>
                <a:ext cx="254880" cy="254906"/>
              </a:xfrm>
              <a:custGeom>
                <a:avLst/>
                <a:gdLst/>
                <a:ahLst/>
                <a:cxnLst>
                  <a:cxn ang="0">
                    <a:pos x="0" y="781"/>
                  </a:cxn>
                  <a:cxn ang="0">
                    <a:pos x="0" y="0"/>
                  </a:cxn>
                  <a:cxn ang="0">
                    <a:pos x="781" y="0"/>
                  </a:cxn>
                </a:cxnLst>
                <a:rect l="0" t="0" r="r" b="b"/>
                <a:pathLst>
                  <a:path w="782" h="782">
                    <a:moveTo>
                      <a:pt x="0" y="781"/>
                    </a:moveTo>
                    <a:lnTo>
                      <a:pt x="0" y="0"/>
                    </a:lnTo>
                    <a:lnTo>
                      <a:pt x="781" y="0"/>
                    </a:lnTo>
                  </a:path>
                </a:pathLst>
              </a:custGeom>
              <a:noFill/>
              <a:ln w="5472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auto">
              <a:xfrm>
                <a:off x="6403681" y="5993910"/>
                <a:ext cx="531360" cy="233304"/>
              </a:xfrm>
              <a:prstGeom prst="roundRect">
                <a:avLst>
                  <a:gd name="adj" fmla="val 616"/>
                </a:avLst>
              </a:prstGeom>
              <a:noFill/>
              <a:ln w="3672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solidFill>
                      <a:srgbClr val="008000"/>
                    </a:solidFill>
                    <a:ea typeface="MS Gothic" charset="0"/>
                    <a:cs typeface="MS Gothic" charset="0"/>
                  </a:rPr>
                  <a:t>GFP</a:t>
                </a:r>
              </a:p>
            </p:txBody>
          </p:sp>
        </p:grpSp>
        <p:sp>
          <p:nvSpPr>
            <p:cNvPr id="52274" name="Oval 50"/>
            <p:cNvSpPr>
              <a:spLocks noChangeArrowheads="1"/>
            </p:cNvSpPr>
            <p:nvPr/>
          </p:nvSpPr>
          <p:spPr bwMode="auto">
            <a:xfrm>
              <a:off x="2178721" y="3600378"/>
              <a:ext cx="1673280" cy="1335021"/>
            </a:xfrm>
            <a:prstGeom prst="ellipse">
              <a:avLst/>
            </a:prstGeom>
            <a:noFill/>
            <a:ln w="3672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5" name="Oval 51"/>
            <p:cNvSpPr>
              <a:spLocks noChangeArrowheads="1"/>
            </p:cNvSpPr>
            <p:nvPr/>
          </p:nvSpPr>
          <p:spPr bwMode="auto">
            <a:xfrm>
              <a:off x="4692961" y="3699749"/>
              <a:ext cx="1568160" cy="1206847"/>
            </a:xfrm>
            <a:prstGeom prst="ellipse">
              <a:avLst/>
            </a:prstGeom>
            <a:noFill/>
            <a:ln w="3672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8" name="Line 54"/>
            <p:cNvSpPr>
              <a:spLocks noChangeShapeType="1"/>
            </p:cNvSpPr>
            <p:nvPr/>
          </p:nvSpPr>
          <p:spPr bwMode="auto">
            <a:xfrm>
              <a:off x="3229920" y="4961322"/>
              <a:ext cx="253440" cy="1013866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9" name="Line 55"/>
            <p:cNvSpPr>
              <a:spLocks noChangeShapeType="1"/>
            </p:cNvSpPr>
            <p:nvPr/>
          </p:nvSpPr>
          <p:spPr bwMode="auto">
            <a:xfrm flipH="1">
              <a:off x="5035680" y="4938279"/>
              <a:ext cx="344160" cy="1036909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0" name="Oval 56"/>
            <p:cNvSpPr>
              <a:spLocks noChangeArrowheads="1"/>
            </p:cNvSpPr>
            <p:nvPr/>
          </p:nvSpPr>
          <p:spPr bwMode="auto">
            <a:xfrm>
              <a:off x="7882560" y="3982019"/>
              <a:ext cx="869760" cy="694153"/>
            </a:xfrm>
            <a:prstGeom prst="ellipse">
              <a:avLst/>
            </a:prstGeom>
            <a:noFill/>
            <a:ln w="3672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1" name="Line 57"/>
            <p:cNvSpPr>
              <a:spLocks noChangeShapeType="1"/>
            </p:cNvSpPr>
            <p:nvPr/>
          </p:nvSpPr>
          <p:spPr bwMode="auto">
            <a:xfrm flipH="1">
              <a:off x="7439040" y="4717936"/>
              <a:ext cx="807840" cy="1466074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Title 12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Motif-Based Compilation</a:t>
            </a:r>
            <a:endParaRPr lang="en-US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1924</TotalTime>
  <Words>812</Words>
  <Application>Microsoft Macintosh PowerPoint</Application>
  <PresentationFormat>On-screen Show (4:3)</PresentationFormat>
  <Paragraphs>222</Paragraphs>
  <Slides>18</Slides>
  <Notes>9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bbn_template</vt:lpstr>
      <vt:lpstr>Slide 1</vt:lpstr>
      <vt:lpstr>Vision: WYSIWYG Synthetic Biology</vt:lpstr>
      <vt:lpstr>The Tool-Chain Approach:</vt:lpstr>
      <vt:lpstr>The Tool-Chain Approach:</vt:lpstr>
      <vt:lpstr>Motif-Based Compilation</vt:lpstr>
      <vt:lpstr>Motif-Based Compilation</vt:lpstr>
      <vt:lpstr>Motif-Based Compilation</vt:lpstr>
      <vt:lpstr>Motif-Based Compilation</vt:lpstr>
      <vt:lpstr>Motif-Based Compilation</vt:lpstr>
      <vt:lpstr>Optimization</vt:lpstr>
      <vt:lpstr>Design Optimization</vt:lpstr>
      <vt:lpstr>Proto BioCompiler</vt:lpstr>
      <vt:lpstr>Complex Design: Differentiation Controller</vt:lpstr>
      <vt:lpstr>What about simple systems?</vt:lpstr>
      <vt:lpstr>BioCompiler in TASBE web tools</vt:lpstr>
      <vt:lpstr>BioCompiler in Autodesk Cyborg</vt:lpstr>
      <vt:lpstr>Cyborgized BioCompiler in Action</vt:lpstr>
      <vt:lpstr>Proto BioCompiler: Avoid small mistakes. Save big on time.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55</cp:revision>
  <dcterms:created xsi:type="dcterms:W3CDTF">2014-10-30T16:49:54Z</dcterms:created>
  <dcterms:modified xsi:type="dcterms:W3CDTF">2014-10-31T15:48:13Z</dcterms:modified>
</cp:coreProperties>
</file>