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diagrams/quickStyle1.xml" ContentType="application/vnd.openxmlformats-officedocument.drawingml.diagramStyl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1"/>
  </p:notesMasterIdLst>
  <p:sldIdLst>
    <p:sldId id="257" r:id="rId2"/>
    <p:sldId id="382" r:id="rId3"/>
    <p:sldId id="324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95" r:id="rId12"/>
    <p:sldId id="357" r:id="rId13"/>
    <p:sldId id="358" r:id="rId14"/>
    <p:sldId id="359" r:id="rId15"/>
    <p:sldId id="360" r:id="rId16"/>
    <p:sldId id="386" r:id="rId17"/>
    <p:sldId id="361" r:id="rId18"/>
    <p:sldId id="326" r:id="rId19"/>
    <p:sldId id="327" r:id="rId20"/>
    <p:sldId id="398" r:id="rId21"/>
    <p:sldId id="328" r:id="rId22"/>
    <p:sldId id="329" r:id="rId23"/>
    <p:sldId id="330" r:id="rId24"/>
    <p:sldId id="331" r:id="rId25"/>
    <p:sldId id="399" r:id="rId26"/>
    <p:sldId id="374" r:id="rId27"/>
    <p:sldId id="375" r:id="rId28"/>
    <p:sldId id="334" r:id="rId29"/>
    <p:sldId id="335" r:id="rId30"/>
    <p:sldId id="336" r:id="rId31"/>
    <p:sldId id="337" r:id="rId32"/>
    <p:sldId id="340" r:id="rId33"/>
    <p:sldId id="392" r:id="rId34"/>
    <p:sldId id="389" r:id="rId35"/>
    <p:sldId id="390" r:id="rId36"/>
    <p:sldId id="391" r:id="rId37"/>
    <p:sldId id="341" r:id="rId38"/>
    <p:sldId id="396" r:id="rId39"/>
    <p:sldId id="38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0CE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629BF-988C-5A45-BDD1-F2D189414170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646A9-D0ED-BF46-9663-3159F24FCAE5}">
      <dgm:prSet custT="1"/>
      <dgm:spPr/>
      <dgm:t>
        <a:bodyPr/>
        <a:lstStyle/>
        <a:p>
          <a:pPr rtl="0"/>
          <a:r>
            <a:rPr lang="en-US" sz="3200" dirty="0" smtClean="0"/>
            <a:t>HVACs – Green</a:t>
          </a:r>
        </a:p>
        <a:p>
          <a:pPr rtl="0"/>
          <a:r>
            <a:rPr lang="en-US" sz="3200" dirty="0" smtClean="0"/>
            <a:t>Service Levels</a:t>
          </a:r>
          <a:endParaRPr lang="en-US" sz="3200" dirty="0"/>
        </a:p>
      </dgm:t>
    </dgm:pt>
    <dgm:pt modelId="{B9BC2134-EB00-D445-9359-D4E92CA7B1AE}" type="parTrans" cxnId="{E7D296D9-C9AE-B64A-89A7-D84D7DE25868}">
      <dgm:prSet/>
      <dgm:spPr/>
      <dgm:t>
        <a:bodyPr/>
        <a:lstStyle/>
        <a:p>
          <a:endParaRPr lang="en-US" sz="1200"/>
        </a:p>
      </dgm:t>
    </dgm:pt>
    <dgm:pt modelId="{06110BC7-EA6C-B147-B9FE-09FA64CF56FD}" type="sibTrans" cxnId="{E7D296D9-C9AE-B64A-89A7-D84D7DE25868}">
      <dgm:prSet/>
      <dgm:spPr/>
      <dgm:t>
        <a:bodyPr/>
        <a:lstStyle/>
        <a:p>
          <a:endParaRPr lang="en-US" sz="1200"/>
        </a:p>
      </dgm:t>
    </dgm:pt>
    <dgm:pt modelId="{C473E85A-DB69-884F-8434-1FAB725A3B46}">
      <dgm:prSet custT="1"/>
      <dgm:spPr/>
      <dgm:t>
        <a:bodyPr/>
        <a:lstStyle/>
        <a:p>
          <a:pPr rtl="0"/>
          <a:r>
            <a:rPr lang="en-US" sz="2000" dirty="0" smtClean="0"/>
            <a:t>Max Curtailment: 60%</a:t>
          </a:r>
          <a:endParaRPr lang="en-US" sz="2000" dirty="0"/>
        </a:p>
      </dgm:t>
    </dgm:pt>
    <dgm:pt modelId="{5732E4E7-C9B1-3041-BE84-45E15D609A79}" type="parTrans" cxnId="{07A39E9C-8BEB-B042-B73C-39500C85C0C6}">
      <dgm:prSet/>
      <dgm:spPr/>
      <dgm:t>
        <a:bodyPr/>
        <a:lstStyle/>
        <a:p>
          <a:endParaRPr lang="en-US" sz="1200"/>
        </a:p>
      </dgm:t>
    </dgm:pt>
    <dgm:pt modelId="{C58FAC92-98AB-EC4B-9CF3-67192C915B31}" type="sibTrans" cxnId="{07A39E9C-8BEB-B042-B73C-39500C85C0C6}">
      <dgm:prSet/>
      <dgm:spPr/>
      <dgm:t>
        <a:bodyPr/>
        <a:lstStyle/>
        <a:p>
          <a:endParaRPr lang="en-US" sz="1200"/>
        </a:p>
      </dgm:t>
    </dgm:pt>
    <dgm:pt modelId="{366F721A-9A95-464F-92E6-EDB45097C619}">
      <dgm:prSet custT="1"/>
      <dgm:spPr/>
      <dgm:t>
        <a:bodyPr/>
        <a:lstStyle/>
        <a:p>
          <a:pPr rtl="0"/>
          <a:r>
            <a:rPr lang="en-US" sz="2000" dirty="0" smtClean="0"/>
            <a:t>Min Cycle Power </a:t>
          </a:r>
          <a:r>
            <a:rPr lang="en-US" sz="2000" dirty="0" err="1" smtClean="0"/>
            <a:t>Timeslice</a:t>
          </a:r>
          <a:r>
            <a:rPr lang="en-US" sz="2000" dirty="0" smtClean="0"/>
            <a:t>: 10 min</a:t>
          </a:r>
          <a:endParaRPr lang="en-US" sz="2000" dirty="0"/>
        </a:p>
      </dgm:t>
    </dgm:pt>
    <dgm:pt modelId="{C22C1F56-9662-D748-8693-CC7DD23931C9}" type="parTrans" cxnId="{EB6C732A-91D8-3D43-A982-D8E17A5B0B3F}">
      <dgm:prSet/>
      <dgm:spPr/>
      <dgm:t>
        <a:bodyPr/>
        <a:lstStyle/>
        <a:p>
          <a:endParaRPr lang="en-US" sz="1200"/>
        </a:p>
      </dgm:t>
    </dgm:pt>
    <dgm:pt modelId="{F0A6C900-D615-654C-B6E8-ACA9916B9CFF}" type="sibTrans" cxnId="{EB6C732A-91D8-3D43-A982-D8E17A5B0B3F}">
      <dgm:prSet/>
      <dgm:spPr/>
      <dgm:t>
        <a:bodyPr/>
        <a:lstStyle/>
        <a:p>
          <a:endParaRPr lang="en-US" sz="1200"/>
        </a:p>
      </dgm:t>
    </dgm:pt>
    <dgm:pt modelId="{CEEC6471-1ABC-1246-9214-9FF0F7AF5C49}">
      <dgm:prSet custT="1"/>
      <dgm:spPr/>
      <dgm:t>
        <a:bodyPr/>
        <a:lstStyle/>
        <a:p>
          <a:pPr rtl="0"/>
          <a:r>
            <a:rPr lang="en-US" sz="2000" dirty="0" smtClean="0"/>
            <a:t>Max Cycle Downtime: 20 min</a:t>
          </a:r>
          <a:endParaRPr lang="en-US" sz="2000" dirty="0"/>
        </a:p>
      </dgm:t>
    </dgm:pt>
    <dgm:pt modelId="{3B577B17-6A0E-EE4B-A90E-E40633DC3F53}" type="parTrans" cxnId="{58388BC7-73CD-C74C-AF14-D18D60864193}">
      <dgm:prSet/>
      <dgm:spPr/>
      <dgm:t>
        <a:bodyPr/>
        <a:lstStyle/>
        <a:p>
          <a:endParaRPr lang="en-US" sz="1200"/>
        </a:p>
      </dgm:t>
    </dgm:pt>
    <dgm:pt modelId="{5BD156C4-890A-7D4F-A307-2CD074AC2C19}" type="sibTrans" cxnId="{58388BC7-73CD-C74C-AF14-D18D60864193}">
      <dgm:prSet/>
      <dgm:spPr/>
      <dgm:t>
        <a:bodyPr/>
        <a:lstStyle/>
        <a:p>
          <a:endParaRPr lang="en-US" sz="1200"/>
        </a:p>
      </dgm:t>
    </dgm:pt>
    <dgm:pt modelId="{E4B44327-DD76-1C40-BBA6-19C7CB34B01B}">
      <dgm:prSet custT="1"/>
      <dgm:spPr/>
      <dgm:t>
        <a:bodyPr/>
        <a:lstStyle/>
        <a:p>
          <a:pPr rtl="0"/>
          <a:r>
            <a:rPr lang="en-US" sz="2000" dirty="0" smtClean="0"/>
            <a:t>Max Ramp Rate: 200kW/min</a:t>
          </a:r>
          <a:endParaRPr lang="en-US" sz="2000" dirty="0"/>
        </a:p>
      </dgm:t>
    </dgm:pt>
    <dgm:pt modelId="{4B013850-33BA-CA4F-98EE-B397FDF9C332}" type="parTrans" cxnId="{24FC125A-932B-9D4D-B44D-B20855B810FB}">
      <dgm:prSet/>
      <dgm:spPr/>
      <dgm:t>
        <a:bodyPr/>
        <a:lstStyle/>
        <a:p>
          <a:endParaRPr lang="en-US"/>
        </a:p>
      </dgm:t>
    </dgm:pt>
    <dgm:pt modelId="{240CD53C-5DC9-D747-9C93-83979596EDE3}" type="sibTrans" cxnId="{24FC125A-932B-9D4D-B44D-B20855B810FB}">
      <dgm:prSet/>
      <dgm:spPr/>
      <dgm:t>
        <a:bodyPr/>
        <a:lstStyle/>
        <a:p>
          <a:endParaRPr lang="en-US"/>
        </a:p>
      </dgm:t>
    </dgm:pt>
    <dgm:pt modelId="{F811162B-9103-1445-9722-27911155489E}" type="pres">
      <dgm:prSet presAssocID="{849629BF-988C-5A45-BDD1-F2D1894141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6FB437-3745-8542-9866-2EBDDC083823}" type="pres">
      <dgm:prSet presAssocID="{E8F646A9-D0ED-BF46-9663-3159F24FCAE5}" presName="composite" presStyleCnt="0"/>
      <dgm:spPr/>
    </dgm:pt>
    <dgm:pt modelId="{129148BA-49A6-CA4F-9F9E-6CCAD29F36E7}" type="pres">
      <dgm:prSet presAssocID="{E8F646A9-D0ED-BF46-9663-3159F24FCAE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2D570-F104-8845-81C9-F54312244080}" type="pres">
      <dgm:prSet presAssocID="{E8F646A9-D0ED-BF46-9663-3159F24FCAE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88BC7-73CD-C74C-AF14-D18D60864193}" srcId="{E8F646A9-D0ED-BF46-9663-3159F24FCAE5}" destId="{CEEC6471-1ABC-1246-9214-9FF0F7AF5C49}" srcOrd="2" destOrd="0" parTransId="{3B577B17-6A0E-EE4B-A90E-E40633DC3F53}" sibTransId="{5BD156C4-890A-7D4F-A307-2CD074AC2C19}"/>
    <dgm:cxn modelId="{09C08E9C-6793-AD49-B66A-2DB14648CC07}" type="presOf" srcId="{366F721A-9A95-464F-92E6-EDB45097C619}" destId="{8062D570-F104-8845-81C9-F54312244080}" srcOrd="0" destOrd="1" presId="urn:microsoft.com/office/officeart/2005/8/layout/hList1"/>
    <dgm:cxn modelId="{24FC125A-932B-9D4D-B44D-B20855B810FB}" srcId="{E8F646A9-D0ED-BF46-9663-3159F24FCAE5}" destId="{E4B44327-DD76-1C40-BBA6-19C7CB34B01B}" srcOrd="3" destOrd="0" parTransId="{4B013850-33BA-CA4F-98EE-B397FDF9C332}" sibTransId="{240CD53C-5DC9-D747-9C93-83979596EDE3}"/>
    <dgm:cxn modelId="{B8BB6C88-B391-EF40-B55D-708FB932B586}" type="presOf" srcId="{849629BF-988C-5A45-BDD1-F2D189414170}" destId="{F811162B-9103-1445-9722-27911155489E}" srcOrd="0" destOrd="0" presId="urn:microsoft.com/office/officeart/2005/8/layout/hList1"/>
    <dgm:cxn modelId="{AE338BB6-5452-C544-AC4E-E875820DCE52}" type="presOf" srcId="{E8F646A9-D0ED-BF46-9663-3159F24FCAE5}" destId="{129148BA-49A6-CA4F-9F9E-6CCAD29F36E7}" srcOrd="0" destOrd="0" presId="urn:microsoft.com/office/officeart/2005/8/layout/hList1"/>
    <dgm:cxn modelId="{E7D296D9-C9AE-B64A-89A7-D84D7DE25868}" srcId="{849629BF-988C-5A45-BDD1-F2D189414170}" destId="{E8F646A9-D0ED-BF46-9663-3159F24FCAE5}" srcOrd="0" destOrd="0" parTransId="{B9BC2134-EB00-D445-9359-D4E92CA7B1AE}" sibTransId="{06110BC7-EA6C-B147-B9FE-09FA64CF56FD}"/>
    <dgm:cxn modelId="{07A39E9C-8BEB-B042-B73C-39500C85C0C6}" srcId="{E8F646A9-D0ED-BF46-9663-3159F24FCAE5}" destId="{C473E85A-DB69-884F-8434-1FAB725A3B46}" srcOrd="0" destOrd="0" parTransId="{5732E4E7-C9B1-3041-BE84-45E15D609A79}" sibTransId="{C58FAC92-98AB-EC4B-9CF3-67192C915B31}"/>
    <dgm:cxn modelId="{01090BC0-7802-054E-A795-2EB29AAD26F7}" type="presOf" srcId="{C473E85A-DB69-884F-8434-1FAB725A3B46}" destId="{8062D570-F104-8845-81C9-F54312244080}" srcOrd="0" destOrd="0" presId="urn:microsoft.com/office/officeart/2005/8/layout/hList1"/>
    <dgm:cxn modelId="{BB478FC8-01DD-014F-8CCA-E754802D8D22}" type="presOf" srcId="{CEEC6471-1ABC-1246-9214-9FF0F7AF5C49}" destId="{8062D570-F104-8845-81C9-F54312244080}" srcOrd="0" destOrd="2" presId="urn:microsoft.com/office/officeart/2005/8/layout/hList1"/>
    <dgm:cxn modelId="{359E56C1-35E2-324A-9936-2EB61B726C7B}" type="presOf" srcId="{E4B44327-DD76-1C40-BBA6-19C7CB34B01B}" destId="{8062D570-F104-8845-81C9-F54312244080}" srcOrd="0" destOrd="3" presId="urn:microsoft.com/office/officeart/2005/8/layout/hList1"/>
    <dgm:cxn modelId="{EB6C732A-91D8-3D43-A982-D8E17A5B0B3F}" srcId="{E8F646A9-D0ED-BF46-9663-3159F24FCAE5}" destId="{366F721A-9A95-464F-92E6-EDB45097C619}" srcOrd="1" destOrd="0" parTransId="{C22C1F56-9662-D748-8693-CC7DD23931C9}" sibTransId="{F0A6C900-D615-654C-B6E8-ACA9916B9CFF}"/>
    <dgm:cxn modelId="{7F16411B-8D9C-8542-B232-3E7A58E00C22}" type="presParOf" srcId="{F811162B-9103-1445-9722-27911155489E}" destId="{436FB437-3745-8542-9866-2EBDDC083823}" srcOrd="0" destOrd="0" presId="urn:microsoft.com/office/officeart/2005/8/layout/hList1"/>
    <dgm:cxn modelId="{67639387-F82D-064F-ACE7-F7BCDB567555}" type="presParOf" srcId="{436FB437-3745-8542-9866-2EBDDC083823}" destId="{129148BA-49A6-CA4F-9F9E-6CCAD29F36E7}" srcOrd="0" destOrd="0" presId="urn:microsoft.com/office/officeart/2005/8/layout/hList1"/>
    <dgm:cxn modelId="{325FCB41-6DAE-CE41-8FA0-039CE4CAF1EA}" type="presParOf" srcId="{436FB437-3745-8542-9866-2EBDDC083823}" destId="{8062D570-F104-8845-81C9-F543122440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41BCB-07E2-DC4D-A4FA-3BB01F8CFE98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A0939-C858-1644-BC2B-2CFE3ACC02E0}">
      <dgm:prSet/>
      <dgm:spPr/>
      <dgm:t>
        <a:bodyPr/>
        <a:lstStyle/>
        <a:p>
          <a:pPr rtl="0"/>
          <a:r>
            <a:rPr lang="en-US" dirty="0" smtClean="0"/>
            <a:t>ISO</a:t>
          </a:r>
          <a:endParaRPr lang="en-US" dirty="0"/>
        </a:p>
      </dgm:t>
    </dgm:pt>
    <dgm:pt modelId="{1BD433FE-35DF-DA4A-AB65-9E40232A0957}" type="parTrans" cxnId="{587B8461-BFA2-EA40-BE99-5C98C5CE5019}">
      <dgm:prSet/>
      <dgm:spPr/>
      <dgm:t>
        <a:bodyPr/>
        <a:lstStyle/>
        <a:p>
          <a:endParaRPr lang="en-US"/>
        </a:p>
      </dgm:t>
    </dgm:pt>
    <dgm:pt modelId="{36DE31BC-3339-1540-A2EB-CB3ABD6B14A3}" type="sibTrans" cxnId="{587B8461-BFA2-EA40-BE99-5C98C5CE5019}">
      <dgm:prSet/>
      <dgm:spPr/>
      <dgm:t>
        <a:bodyPr/>
        <a:lstStyle/>
        <a:p>
          <a:endParaRPr lang="en-US"/>
        </a:p>
      </dgm:t>
    </dgm:pt>
    <dgm:pt modelId="{77E77CF3-0301-E445-8467-FE43C7268CFC}">
      <dgm:prSet/>
      <dgm:spPr/>
      <dgm:t>
        <a:bodyPr/>
        <a:lstStyle/>
        <a:p>
          <a:pPr rtl="0"/>
          <a:r>
            <a:rPr lang="en-US" dirty="0" smtClean="0"/>
            <a:t>Utility</a:t>
          </a:r>
          <a:endParaRPr lang="en-US" dirty="0"/>
        </a:p>
      </dgm:t>
    </dgm:pt>
    <dgm:pt modelId="{1895401C-33C9-BC4C-88E7-0F269962CFFB}" type="parTrans" cxnId="{D3087140-B27A-9C48-8DDD-DE5B4C25829A}">
      <dgm:prSet/>
      <dgm:spPr/>
      <dgm:t>
        <a:bodyPr/>
        <a:lstStyle/>
        <a:p>
          <a:endParaRPr lang="en-US"/>
        </a:p>
      </dgm:t>
    </dgm:pt>
    <dgm:pt modelId="{FE8441CA-77F2-1E4C-B660-62647B1D61BC}" type="sibTrans" cxnId="{D3087140-B27A-9C48-8DDD-DE5B4C25829A}">
      <dgm:prSet/>
      <dgm:spPr/>
      <dgm:t>
        <a:bodyPr/>
        <a:lstStyle/>
        <a:p>
          <a:endParaRPr lang="en-US"/>
        </a:p>
      </dgm:t>
    </dgm:pt>
    <dgm:pt modelId="{DD16E101-7825-6843-B99E-B0AF5FA82786}">
      <dgm:prSet/>
      <dgm:spPr/>
      <dgm:t>
        <a:bodyPr/>
        <a:lstStyle/>
        <a:p>
          <a:pPr rtl="0"/>
          <a:r>
            <a:rPr lang="en-US" dirty="0" smtClean="0"/>
            <a:t>Substation</a:t>
          </a:r>
          <a:endParaRPr lang="en-US" dirty="0"/>
        </a:p>
      </dgm:t>
    </dgm:pt>
    <dgm:pt modelId="{84D56FD8-A6ED-EA42-A4B4-4FE49044706D}" type="parTrans" cxnId="{F455045A-B25F-9549-AC17-16F307A0CCB3}">
      <dgm:prSet/>
      <dgm:spPr/>
      <dgm:t>
        <a:bodyPr/>
        <a:lstStyle/>
        <a:p>
          <a:endParaRPr lang="en-US"/>
        </a:p>
      </dgm:t>
    </dgm:pt>
    <dgm:pt modelId="{64BAE0C8-530F-284F-A877-FA7169CEC543}" type="sibTrans" cxnId="{F455045A-B25F-9549-AC17-16F307A0CCB3}">
      <dgm:prSet/>
      <dgm:spPr/>
      <dgm:t>
        <a:bodyPr/>
        <a:lstStyle/>
        <a:p>
          <a:endParaRPr lang="en-US"/>
        </a:p>
      </dgm:t>
    </dgm:pt>
    <dgm:pt modelId="{AB1B1FA5-0880-9C47-9E8E-F4F4187E317D}">
      <dgm:prSet/>
      <dgm:spPr/>
      <dgm:t>
        <a:bodyPr/>
        <a:lstStyle/>
        <a:p>
          <a:pPr rtl="0"/>
          <a:r>
            <a:rPr lang="en-US" dirty="0" smtClean="0"/>
            <a:t>Tiered Aggregations</a:t>
          </a:r>
          <a:endParaRPr lang="en-US" dirty="0"/>
        </a:p>
      </dgm:t>
    </dgm:pt>
    <dgm:pt modelId="{BD364F75-5993-4B40-B704-40A38E758CBE}" type="parTrans" cxnId="{A4E0FFBB-7FE9-3346-B18F-A0C530115ED4}">
      <dgm:prSet/>
      <dgm:spPr/>
      <dgm:t>
        <a:bodyPr/>
        <a:lstStyle/>
        <a:p>
          <a:endParaRPr lang="en-US"/>
        </a:p>
      </dgm:t>
    </dgm:pt>
    <dgm:pt modelId="{2E5BA1BC-B2C7-0D44-AE98-F3BD4B5FA92E}" type="sibTrans" cxnId="{A4E0FFBB-7FE9-3346-B18F-A0C530115ED4}">
      <dgm:prSet/>
      <dgm:spPr/>
      <dgm:t>
        <a:bodyPr/>
        <a:lstStyle/>
        <a:p>
          <a:endParaRPr lang="en-US"/>
        </a:p>
      </dgm:t>
    </dgm:pt>
    <dgm:pt modelId="{A1BA1728-5D69-FD41-AA30-519C1D6D8271}">
      <dgm:prSet/>
      <dgm:spPr/>
      <dgm:t>
        <a:bodyPr/>
        <a:lstStyle/>
        <a:p>
          <a:pPr rtl="0"/>
          <a:r>
            <a:rPr lang="en-US" dirty="0" smtClean="0"/>
            <a:t>Individual Load Populations</a:t>
          </a:r>
          <a:endParaRPr lang="en-US" dirty="0"/>
        </a:p>
      </dgm:t>
    </dgm:pt>
    <dgm:pt modelId="{7AE1FDF8-8A98-9E40-8D52-CC3C9C0323C1}" type="parTrans" cxnId="{2D47EE32-9E71-774D-9A9D-B15F8CB302DE}">
      <dgm:prSet/>
      <dgm:spPr/>
      <dgm:t>
        <a:bodyPr/>
        <a:lstStyle/>
        <a:p>
          <a:endParaRPr lang="en-US"/>
        </a:p>
      </dgm:t>
    </dgm:pt>
    <dgm:pt modelId="{FC37DA93-774C-0248-A6DA-3149B9771917}" type="sibTrans" cxnId="{2D47EE32-9E71-774D-9A9D-B15F8CB302DE}">
      <dgm:prSet/>
      <dgm:spPr/>
      <dgm:t>
        <a:bodyPr/>
        <a:lstStyle/>
        <a:p>
          <a:endParaRPr lang="en-US"/>
        </a:p>
      </dgm:t>
    </dgm:pt>
    <dgm:pt modelId="{0C186398-78AE-9340-9F8E-FDBA400233C4}" type="pres">
      <dgm:prSet presAssocID="{91641BCB-07E2-DC4D-A4FA-3BB01F8CFE9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EF2284-9D3D-4540-8F42-4A62F9C8FFA8}" type="pres">
      <dgm:prSet presAssocID="{AC0A0939-C858-1644-BC2B-2CFE3ACC02E0}" presName="compNode" presStyleCnt="0"/>
      <dgm:spPr/>
    </dgm:pt>
    <dgm:pt modelId="{0F2223ED-8007-9C4D-A069-948DF69B55B8}" type="pres">
      <dgm:prSet presAssocID="{AC0A0939-C858-1644-BC2B-2CFE3ACC02E0}" presName="aNode" presStyleLbl="bgShp" presStyleIdx="0" presStyleCnt="5" custLinFactNeighborX="-66321" custLinFactNeighborY="268"/>
      <dgm:spPr/>
      <dgm:t>
        <a:bodyPr/>
        <a:lstStyle/>
        <a:p>
          <a:endParaRPr lang="en-US"/>
        </a:p>
      </dgm:t>
    </dgm:pt>
    <dgm:pt modelId="{44C12A8C-45D8-5D44-81A8-DBE69AFE2DC1}" type="pres">
      <dgm:prSet presAssocID="{AC0A0939-C858-1644-BC2B-2CFE3ACC02E0}" presName="textNode" presStyleLbl="bgShp" presStyleIdx="0" presStyleCnt="5"/>
      <dgm:spPr/>
      <dgm:t>
        <a:bodyPr/>
        <a:lstStyle/>
        <a:p>
          <a:endParaRPr lang="en-US"/>
        </a:p>
      </dgm:t>
    </dgm:pt>
    <dgm:pt modelId="{E0472985-A4BB-A848-B699-91061D10F21B}" type="pres">
      <dgm:prSet presAssocID="{AC0A0939-C858-1644-BC2B-2CFE3ACC02E0}" presName="compChildNode" presStyleCnt="0"/>
      <dgm:spPr/>
    </dgm:pt>
    <dgm:pt modelId="{ED476F89-4DC6-EC4C-AB1B-CDA483C1559B}" type="pres">
      <dgm:prSet presAssocID="{AC0A0939-C858-1644-BC2B-2CFE3ACC02E0}" presName="theInnerList" presStyleCnt="0"/>
      <dgm:spPr/>
    </dgm:pt>
    <dgm:pt modelId="{EC233CB7-5BD8-6F44-B286-1859ADAFA1B0}" type="pres">
      <dgm:prSet presAssocID="{AC0A0939-C858-1644-BC2B-2CFE3ACC02E0}" presName="aSpace" presStyleCnt="0"/>
      <dgm:spPr/>
    </dgm:pt>
    <dgm:pt modelId="{4D409669-955F-2845-A442-6852AD083E3C}" type="pres">
      <dgm:prSet presAssocID="{77E77CF3-0301-E445-8467-FE43C7268CFC}" presName="compNode" presStyleCnt="0"/>
      <dgm:spPr/>
    </dgm:pt>
    <dgm:pt modelId="{21ACE8F5-C855-5C4B-8181-78ED0E23FE32}" type="pres">
      <dgm:prSet presAssocID="{77E77CF3-0301-E445-8467-FE43C7268CFC}" presName="aNode" presStyleLbl="bgShp" presStyleIdx="1" presStyleCnt="5"/>
      <dgm:spPr/>
      <dgm:t>
        <a:bodyPr/>
        <a:lstStyle/>
        <a:p>
          <a:endParaRPr lang="en-US"/>
        </a:p>
      </dgm:t>
    </dgm:pt>
    <dgm:pt modelId="{75F7DA65-E72E-9240-8FB5-3BD2F30547A7}" type="pres">
      <dgm:prSet presAssocID="{77E77CF3-0301-E445-8467-FE43C7268CFC}" presName="textNode" presStyleLbl="bgShp" presStyleIdx="1" presStyleCnt="5"/>
      <dgm:spPr/>
      <dgm:t>
        <a:bodyPr/>
        <a:lstStyle/>
        <a:p>
          <a:endParaRPr lang="en-US"/>
        </a:p>
      </dgm:t>
    </dgm:pt>
    <dgm:pt modelId="{633E5C0E-3D4B-9641-91DE-033CE69A8DDF}" type="pres">
      <dgm:prSet presAssocID="{77E77CF3-0301-E445-8467-FE43C7268CFC}" presName="compChildNode" presStyleCnt="0"/>
      <dgm:spPr/>
    </dgm:pt>
    <dgm:pt modelId="{C53E1CCE-8CA8-8242-9ECA-87B2F64DC695}" type="pres">
      <dgm:prSet presAssocID="{77E77CF3-0301-E445-8467-FE43C7268CFC}" presName="theInnerList" presStyleCnt="0"/>
      <dgm:spPr/>
    </dgm:pt>
    <dgm:pt modelId="{AFE57038-2A64-B047-B6EC-C14BA355E44E}" type="pres">
      <dgm:prSet presAssocID="{77E77CF3-0301-E445-8467-FE43C7268CFC}" presName="aSpace" presStyleCnt="0"/>
      <dgm:spPr/>
    </dgm:pt>
    <dgm:pt modelId="{F2EEF49B-34C9-9640-A7C1-FB595D5B360D}" type="pres">
      <dgm:prSet presAssocID="{DD16E101-7825-6843-B99E-B0AF5FA82786}" presName="compNode" presStyleCnt="0"/>
      <dgm:spPr/>
    </dgm:pt>
    <dgm:pt modelId="{332D5E73-5B19-FB49-98B8-F8B2E0249200}" type="pres">
      <dgm:prSet presAssocID="{DD16E101-7825-6843-B99E-B0AF5FA82786}" presName="aNode" presStyleLbl="bgShp" presStyleIdx="2" presStyleCnt="5"/>
      <dgm:spPr/>
      <dgm:t>
        <a:bodyPr/>
        <a:lstStyle/>
        <a:p>
          <a:endParaRPr lang="en-US"/>
        </a:p>
      </dgm:t>
    </dgm:pt>
    <dgm:pt modelId="{9FC51965-C077-7549-B4C1-97FE896D2557}" type="pres">
      <dgm:prSet presAssocID="{DD16E101-7825-6843-B99E-B0AF5FA82786}" presName="textNode" presStyleLbl="bgShp" presStyleIdx="2" presStyleCnt="5"/>
      <dgm:spPr/>
      <dgm:t>
        <a:bodyPr/>
        <a:lstStyle/>
        <a:p>
          <a:endParaRPr lang="en-US"/>
        </a:p>
      </dgm:t>
    </dgm:pt>
    <dgm:pt modelId="{3E4B3DF5-64FC-CD46-8A45-0C686BF264B9}" type="pres">
      <dgm:prSet presAssocID="{DD16E101-7825-6843-B99E-B0AF5FA82786}" presName="compChildNode" presStyleCnt="0"/>
      <dgm:spPr/>
    </dgm:pt>
    <dgm:pt modelId="{F8C46C8E-9738-644E-A4BD-8A40D602844B}" type="pres">
      <dgm:prSet presAssocID="{DD16E101-7825-6843-B99E-B0AF5FA82786}" presName="theInnerList" presStyleCnt="0"/>
      <dgm:spPr/>
    </dgm:pt>
    <dgm:pt modelId="{EBAD4C3F-8FF0-C840-8B43-EA91CC1FF6E3}" type="pres">
      <dgm:prSet presAssocID="{DD16E101-7825-6843-B99E-B0AF5FA82786}" presName="aSpace" presStyleCnt="0"/>
      <dgm:spPr/>
    </dgm:pt>
    <dgm:pt modelId="{CADC5065-E259-644E-9C78-03EBB969D646}" type="pres">
      <dgm:prSet presAssocID="{AB1B1FA5-0880-9C47-9E8E-F4F4187E317D}" presName="compNode" presStyleCnt="0"/>
      <dgm:spPr/>
    </dgm:pt>
    <dgm:pt modelId="{E4F682F5-EB64-9645-9E0E-BE95469CEF53}" type="pres">
      <dgm:prSet presAssocID="{AB1B1FA5-0880-9C47-9E8E-F4F4187E317D}" presName="aNode" presStyleLbl="bgShp" presStyleIdx="3" presStyleCnt="5"/>
      <dgm:spPr/>
      <dgm:t>
        <a:bodyPr/>
        <a:lstStyle/>
        <a:p>
          <a:endParaRPr lang="en-US"/>
        </a:p>
      </dgm:t>
    </dgm:pt>
    <dgm:pt modelId="{4BC7AB01-4C6E-5540-9A7C-468722BFB890}" type="pres">
      <dgm:prSet presAssocID="{AB1B1FA5-0880-9C47-9E8E-F4F4187E317D}" presName="textNode" presStyleLbl="bgShp" presStyleIdx="3" presStyleCnt="5"/>
      <dgm:spPr/>
      <dgm:t>
        <a:bodyPr/>
        <a:lstStyle/>
        <a:p>
          <a:endParaRPr lang="en-US"/>
        </a:p>
      </dgm:t>
    </dgm:pt>
    <dgm:pt modelId="{8871BE37-5E3C-DF4A-AFEB-15E88DB11E30}" type="pres">
      <dgm:prSet presAssocID="{AB1B1FA5-0880-9C47-9E8E-F4F4187E317D}" presName="compChildNode" presStyleCnt="0"/>
      <dgm:spPr/>
    </dgm:pt>
    <dgm:pt modelId="{F88A6043-6FE6-B740-9F8A-D41E7F1E2714}" type="pres">
      <dgm:prSet presAssocID="{AB1B1FA5-0880-9C47-9E8E-F4F4187E317D}" presName="theInnerList" presStyleCnt="0"/>
      <dgm:spPr/>
    </dgm:pt>
    <dgm:pt modelId="{37EC0889-670A-9345-9E56-0A5B439D40E4}" type="pres">
      <dgm:prSet presAssocID="{AB1B1FA5-0880-9C47-9E8E-F4F4187E317D}" presName="aSpace" presStyleCnt="0"/>
      <dgm:spPr/>
    </dgm:pt>
    <dgm:pt modelId="{89B06B26-FD40-D349-BA36-328B87EFF0C8}" type="pres">
      <dgm:prSet presAssocID="{A1BA1728-5D69-FD41-AA30-519C1D6D8271}" presName="compNode" presStyleCnt="0"/>
      <dgm:spPr/>
    </dgm:pt>
    <dgm:pt modelId="{F3948A9E-03A9-B544-8911-13132CFEDEF7}" type="pres">
      <dgm:prSet presAssocID="{A1BA1728-5D69-FD41-AA30-519C1D6D8271}" presName="aNode" presStyleLbl="bgShp" presStyleIdx="4" presStyleCnt="5" custLinFactNeighborX="19990" custLinFactNeighborY="2162"/>
      <dgm:spPr/>
      <dgm:t>
        <a:bodyPr/>
        <a:lstStyle/>
        <a:p>
          <a:endParaRPr lang="en-US"/>
        </a:p>
      </dgm:t>
    </dgm:pt>
    <dgm:pt modelId="{FC20F64C-32CA-F049-87B6-82331FB21087}" type="pres">
      <dgm:prSet presAssocID="{A1BA1728-5D69-FD41-AA30-519C1D6D8271}" presName="textNode" presStyleLbl="bgShp" presStyleIdx="4" presStyleCnt="5"/>
      <dgm:spPr/>
      <dgm:t>
        <a:bodyPr/>
        <a:lstStyle/>
        <a:p>
          <a:endParaRPr lang="en-US"/>
        </a:p>
      </dgm:t>
    </dgm:pt>
    <dgm:pt modelId="{4C296900-1876-164A-BD43-34C02E1592FC}" type="pres">
      <dgm:prSet presAssocID="{A1BA1728-5D69-FD41-AA30-519C1D6D8271}" presName="compChildNode" presStyleCnt="0"/>
      <dgm:spPr/>
    </dgm:pt>
    <dgm:pt modelId="{C4638132-C812-1A47-927B-8AF3133947E9}" type="pres">
      <dgm:prSet presAssocID="{A1BA1728-5D69-FD41-AA30-519C1D6D8271}" presName="theInnerList" presStyleCnt="0"/>
      <dgm:spPr/>
    </dgm:pt>
  </dgm:ptLst>
  <dgm:cxnLst>
    <dgm:cxn modelId="{5F86E438-F94E-534E-9406-273E39549CEC}" type="presOf" srcId="{A1BA1728-5D69-FD41-AA30-519C1D6D8271}" destId="{F3948A9E-03A9-B544-8911-13132CFEDEF7}" srcOrd="0" destOrd="0" presId="urn:microsoft.com/office/officeart/2005/8/layout/lProcess2"/>
    <dgm:cxn modelId="{27CFFB59-A552-8344-98FC-3467151E1310}" type="presOf" srcId="{AB1B1FA5-0880-9C47-9E8E-F4F4187E317D}" destId="{4BC7AB01-4C6E-5540-9A7C-468722BFB890}" srcOrd="1" destOrd="0" presId="urn:microsoft.com/office/officeart/2005/8/layout/lProcess2"/>
    <dgm:cxn modelId="{0010E3DB-6BCB-974F-8CFF-0F8D0CE553AD}" type="presOf" srcId="{DD16E101-7825-6843-B99E-B0AF5FA82786}" destId="{9FC51965-C077-7549-B4C1-97FE896D2557}" srcOrd="1" destOrd="0" presId="urn:microsoft.com/office/officeart/2005/8/layout/lProcess2"/>
    <dgm:cxn modelId="{E683C61B-D5D1-1A40-B186-E4F07F55D0FA}" type="presOf" srcId="{AC0A0939-C858-1644-BC2B-2CFE3ACC02E0}" destId="{44C12A8C-45D8-5D44-81A8-DBE69AFE2DC1}" srcOrd="1" destOrd="0" presId="urn:microsoft.com/office/officeart/2005/8/layout/lProcess2"/>
    <dgm:cxn modelId="{4E58ABC5-3E7A-3140-8D50-4313DCC04BA6}" type="presOf" srcId="{91641BCB-07E2-DC4D-A4FA-3BB01F8CFE98}" destId="{0C186398-78AE-9340-9F8E-FDBA400233C4}" srcOrd="0" destOrd="0" presId="urn:microsoft.com/office/officeart/2005/8/layout/lProcess2"/>
    <dgm:cxn modelId="{A081BFB2-BD84-484A-983A-DC0400BB39D2}" type="presOf" srcId="{77E77CF3-0301-E445-8467-FE43C7268CFC}" destId="{75F7DA65-E72E-9240-8FB5-3BD2F30547A7}" srcOrd="1" destOrd="0" presId="urn:microsoft.com/office/officeart/2005/8/layout/lProcess2"/>
    <dgm:cxn modelId="{E0944474-0A99-874A-A501-85DA27AC4622}" type="presOf" srcId="{AB1B1FA5-0880-9C47-9E8E-F4F4187E317D}" destId="{E4F682F5-EB64-9645-9E0E-BE95469CEF53}" srcOrd="0" destOrd="0" presId="urn:microsoft.com/office/officeart/2005/8/layout/lProcess2"/>
    <dgm:cxn modelId="{587B8461-BFA2-EA40-BE99-5C98C5CE5019}" srcId="{91641BCB-07E2-DC4D-A4FA-3BB01F8CFE98}" destId="{AC0A0939-C858-1644-BC2B-2CFE3ACC02E0}" srcOrd="0" destOrd="0" parTransId="{1BD433FE-35DF-DA4A-AB65-9E40232A0957}" sibTransId="{36DE31BC-3339-1540-A2EB-CB3ABD6B14A3}"/>
    <dgm:cxn modelId="{A4E0FFBB-7FE9-3346-B18F-A0C530115ED4}" srcId="{91641BCB-07E2-DC4D-A4FA-3BB01F8CFE98}" destId="{AB1B1FA5-0880-9C47-9E8E-F4F4187E317D}" srcOrd="3" destOrd="0" parTransId="{BD364F75-5993-4B40-B704-40A38E758CBE}" sibTransId="{2E5BA1BC-B2C7-0D44-AE98-F3BD4B5FA92E}"/>
    <dgm:cxn modelId="{2F2BFA8D-6C0A-3542-8B7B-9065662B3BFE}" type="presOf" srcId="{AC0A0939-C858-1644-BC2B-2CFE3ACC02E0}" destId="{0F2223ED-8007-9C4D-A069-948DF69B55B8}" srcOrd="0" destOrd="0" presId="urn:microsoft.com/office/officeart/2005/8/layout/lProcess2"/>
    <dgm:cxn modelId="{2D47EE32-9E71-774D-9A9D-B15F8CB302DE}" srcId="{91641BCB-07E2-DC4D-A4FA-3BB01F8CFE98}" destId="{A1BA1728-5D69-FD41-AA30-519C1D6D8271}" srcOrd="4" destOrd="0" parTransId="{7AE1FDF8-8A98-9E40-8D52-CC3C9C0323C1}" sibTransId="{FC37DA93-774C-0248-A6DA-3149B9771917}"/>
    <dgm:cxn modelId="{34A9C196-0574-1149-B9BB-63C6A63E8959}" type="presOf" srcId="{A1BA1728-5D69-FD41-AA30-519C1D6D8271}" destId="{FC20F64C-32CA-F049-87B6-82331FB21087}" srcOrd="1" destOrd="0" presId="urn:microsoft.com/office/officeart/2005/8/layout/lProcess2"/>
    <dgm:cxn modelId="{F79B298B-DF2F-3D4A-930A-8E238A245911}" type="presOf" srcId="{77E77CF3-0301-E445-8467-FE43C7268CFC}" destId="{21ACE8F5-C855-5C4B-8181-78ED0E23FE32}" srcOrd="0" destOrd="0" presId="urn:microsoft.com/office/officeart/2005/8/layout/lProcess2"/>
    <dgm:cxn modelId="{7DEC2715-E4FE-2E45-85C9-8EAA8E6A8BBC}" type="presOf" srcId="{DD16E101-7825-6843-B99E-B0AF5FA82786}" destId="{332D5E73-5B19-FB49-98B8-F8B2E0249200}" srcOrd="0" destOrd="0" presId="urn:microsoft.com/office/officeart/2005/8/layout/lProcess2"/>
    <dgm:cxn modelId="{D3087140-B27A-9C48-8DDD-DE5B4C25829A}" srcId="{91641BCB-07E2-DC4D-A4FA-3BB01F8CFE98}" destId="{77E77CF3-0301-E445-8467-FE43C7268CFC}" srcOrd="1" destOrd="0" parTransId="{1895401C-33C9-BC4C-88E7-0F269962CFFB}" sibTransId="{FE8441CA-77F2-1E4C-B660-62647B1D61BC}"/>
    <dgm:cxn modelId="{F455045A-B25F-9549-AC17-16F307A0CCB3}" srcId="{91641BCB-07E2-DC4D-A4FA-3BB01F8CFE98}" destId="{DD16E101-7825-6843-B99E-B0AF5FA82786}" srcOrd="2" destOrd="0" parTransId="{84D56FD8-A6ED-EA42-A4B4-4FE49044706D}" sibTransId="{64BAE0C8-530F-284F-A877-FA7169CEC543}"/>
    <dgm:cxn modelId="{D120CB90-516D-784B-B059-451C55B437B2}" type="presParOf" srcId="{0C186398-78AE-9340-9F8E-FDBA400233C4}" destId="{F0EF2284-9D3D-4540-8F42-4A62F9C8FFA8}" srcOrd="0" destOrd="0" presId="urn:microsoft.com/office/officeart/2005/8/layout/lProcess2"/>
    <dgm:cxn modelId="{540F5F8B-F132-D34F-BD15-720D139BD7BE}" type="presParOf" srcId="{F0EF2284-9D3D-4540-8F42-4A62F9C8FFA8}" destId="{0F2223ED-8007-9C4D-A069-948DF69B55B8}" srcOrd="0" destOrd="0" presId="urn:microsoft.com/office/officeart/2005/8/layout/lProcess2"/>
    <dgm:cxn modelId="{00FC7C76-0F8F-1D48-AA92-74EFC77978E6}" type="presParOf" srcId="{F0EF2284-9D3D-4540-8F42-4A62F9C8FFA8}" destId="{44C12A8C-45D8-5D44-81A8-DBE69AFE2DC1}" srcOrd="1" destOrd="0" presId="urn:microsoft.com/office/officeart/2005/8/layout/lProcess2"/>
    <dgm:cxn modelId="{DA488EBB-F0CA-F94A-9CF8-FAE6A6F2AFDF}" type="presParOf" srcId="{F0EF2284-9D3D-4540-8F42-4A62F9C8FFA8}" destId="{E0472985-A4BB-A848-B699-91061D10F21B}" srcOrd="2" destOrd="0" presId="urn:microsoft.com/office/officeart/2005/8/layout/lProcess2"/>
    <dgm:cxn modelId="{C5B78CCA-5090-2C4D-A7D9-DA41296FD88C}" type="presParOf" srcId="{E0472985-A4BB-A848-B699-91061D10F21B}" destId="{ED476F89-4DC6-EC4C-AB1B-CDA483C1559B}" srcOrd="0" destOrd="0" presId="urn:microsoft.com/office/officeart/2005/8/layout/lProcess2"/>
    <dgm:cxn modelId="{A4988D23-5DF6-A24C-8187-4683B78697B7}" type="presParOf" srcId="{0C186398-78AE-9340-9F8E-FDBA400233C4}" destId="{EC233CB7-5BD8-6F44-B286-1859ADAFA1B0}" srcOrd="1" destOrd="0" presId="urn:microsoft.com/office/officeart/2005/8/layout/lProcess2"/>
    <dgm:cxn modelId="{1A93396D-D08B-EC4E-A2A3-96A4A16CA085}" type="presParOf" srcId="{0C186398-78AE-9340-9F8E-FDBA400233C4}" destId="{4D409669-955F-2845-A442-6852AD083E3C}" srcOrd="2" destOrd="0" presId="urn:microsoft.com/office/officeart/2005/8/layout/lProcess2"/>
    <dgm:cxn modelId="{31B8FC05-59FE-9643-A6EC-58A29C98672F}" type="presParOf" srcId="{4D409669-955F-2845-A442-6852AD083E3C}" destId="{21ACE8F5-C855-5C4B-8181-78ED0E23FE32}" srcOrd="0" destOrd="0" presId="urn:microsoft.com/office/officeart/2005/8/layout/lProcess2"/>
    <dgm:cxn modelId="{AB0005C8-2860-F34A-88B6-54F5F6416BC8}" type="presParOf" srcId="{4D409669-955F-2845-A442-6852AD083E3C}" destId="{75F7DA65-E72E-9240-8FB5-3BD2F30547A7}" srcOrd="1" destOrd="0" presId="urn:microsoft.com/office/officeart/2005/8/layout/lProcess2"/>
    <dgm:cxn modelId="{A02D7CEB-02E9-3342-B504-54DD9FF902E4}" type="presParOf" srcId="{4D409669-955F-2845-A442-6852AD083E3C}" destId="{633E5C0E-3D4B-9641-91DE-033CE69A8DDF}" srcOrd="2" destOrd="0" presId="urn:microsoft.com/office/officeart/2005/8/layout/lProcess2"/>
    <dgm:cxn modelId="{D9596AB0-B126-CD4D-B601-305E37D947C8}" type="presParOf" srcId="{633E5C0E-3D4B-9641-91DE-033CE69A8DDF}" destId="{C53E1CCE-8CA8-8242-9ECA-87B2F64DC695}" srcOrd="0" destOrd="0" presId="urn:microsoft.com/office/officeart/2005/8/layout/lProcess2"/>
    <dgm:cxn modelId="{25A9B275-4FD5-A542-B728-146C21D682CA}" type="presParOf" srcId="{0C186398-78AE-9340-9F8E-FDBA400233C4}" destId="{AFE57038-2A64-B047-B6EC-C14BA355E44E}" srcOrd="3" destOrd="0" presId="urn:microsoft.com/office/officeart/2005/8/layout/lProcess2"/>
    <dgm:cxn modelId="{299F6525-C2AB-A243-8DF8-F7E7A42F1BC8}" type="presParOf" srcId="{0C186398-78AE-9340-9F8E-FDBA400233C4}" destId="{F2EEF49B-34C9-9640-A7C1-FB595D5B360D}" srcOrd="4" destOrd="0" presId="urn:microsoft.com/office/officeart/2005/8/layout/lProcess2"/>
    <dgm:cxn modelId="{1A7228B0-DDAD-7A46-81B6-E912F1F96EF7}" type="presParOf" srcId="{F2EEF49B-34C9-9640-A7C1-FB595D5B360D}" destId="{332D5E73-5B19-FB49-98B8-F8B2E0249200}" srcOrd="0" destOrd="0" presId="urn:microsoft.com/office/officeart/2005/8/layout/lProcess2"/>
    <dgm:cxn modelId="{BF86D1FB-F6FA-C144-AA0A-E67A7D368D02}" type="presParOf" srcId="{F2EEF49B-34C9-9640-A7C1-FB595D5B360D}" destId="{9FC51965-C077-7549-B4C1-97FE896D2557}" srcOrd="1" destOrd="0" presId="urn:microsoft.com/office/officeart/2005/8/layout/lProcess2"/>
    <dgm:cxn modelId="{5449135B-94AC-D149-BFEB-FBEA4B27CAD3}" type="presParOf" srcId="{F2EEF49B-34C9-9640-A7C1-FB595D5B360D}" destId="{3E4B3DF5-64FC-CD46-8A45-0C686BF264B9}" srcOrd="2" destOrd="0" presId="urn:microsoft.com/office/officeart/2005/8/layout/lProcess2"/>
    <dgm:cxn modelId="{2B33F5D9-C3E0-9C44-9AD4-DA146F3D483E}" type="presParOf" srcId="{3E4B3DF5-64FC-CD46-8A45-0C686BF264B9}" destId="{F8C46C8E-9738-644E-A4BD-8A40D602844B}" srcOrd="0" destOrd="0" presId="urn:microsoft.com/office/officeart/2005/8/layout/lProcess2"/>
    <dgm:cxn modelId="{212DCB33-D18E-4D4A-B169-F5121EE4428D}" type="presParOf" srcId="{0C186398-78AE-9340-9F8E-FDBA400233C4}" destId="{EBAD4C3F-8FF0-C840-8B43-EA91CC1FF6E3}" srcOrd="5" destOrd="0" presId="urn:microsoft.com/office/officeart/2005/8/layout/lProcess2"/>
    <dgm:cxn modelId="{B1E2CC48-2327-1A4A-A5FC-8C23D0586EB3}" type="presParOf" srcId="{0C186398-78AE-9340-9F8E-FDBA400233C4}" destId="{CADC5065-E259-644E-9C78-03EBB969D646}" srcOrd="6" destOrd="0" presId="urn:microsoft.com/office/officeart/2005/8/layout/lProcess2"/>
    <dgm:cxn modelId="{77081812-5272-7A4D-BECF-27CF8B300091}" type="presParOf" srcId="{CADC5065-E259-644E-9C78-03EBB969D646}" destId="{E4F682F5-EB64-9645-9E0E-BE95469CEF53}" srcOrd="0" destOrd="0" presId="urn:microsoft.com/office/officeart/2005/8/layout/lProcess2"/>
    <dgm:cxn modelId="{89F35E25-02F9-C94E-A155-65A7EF13BECE}" type="presParOf" srcId="{CADC5065-E259-644E-9C78-03EBB969D646}" destId="{4BC7AB01-4C6E-5540-9A7C-468722BFB890}" srcOrd="1" destOrd="0" presId="urn:microsoft.com/office/officeart/2005/8/layout/lProcess2"/>
    <dgm:cxn modelId="{5ED84D01-D700-4B48-8A7C-DB5E4E6FC342}" type="presParOf" srcId="{CADC5065-E259-644E-9C78-03EBB969D646}" destId="{8871BE37-5E3C-DF4A-AFEB-15E88DB11E30}" srcOrd="2" destOrd="0" presId="urn:microsoft.com/office/officeart/2005/8/layout/lProcess2"/>
    <dgm:cxn modelId="{203EB839-A709-724B-970B-0B2C71DFFA53}" type="presParOf" srcId="{8871BE37-5E3C-DF4A-AFEB-15E88DB11E30}" destId="{F88A6043-6FE6-B740-9F8A-D41E7F1E2714}" srcOrd="0" destOrd="0" presId="urn:microsoft.com/office/officeart/2005/8/layout/lProcess2"/>
    <dgm:cxn modelId="{7543A53B-EC65-6649-8103-7BFD8A23806B}" type="presParOf" srcId="{0C186398-78AE-9340-9F8E-FDBA400233C4}" destId="{37EC0889-670A-9345-9E56-0A5B439D40E4}" srcOrd="7" destOrd="0" presId="urn:microsoft.com/office/officeart/2005/8/layout/lProcess2"/>
    <dgm:cxn modelId="{8B540639-C657-C24E-867C-541FF40BBFD6}" type="presParOf" srcId="{0C186398-78AE-9340-9F8E-FDBA400233C4}" destId="{89B06B26-FD40-D349-BA36-328B87EFF0C8}" srcOrd="8" destOrd="0" presId="urn:microsoft.com/office/officeart/2005/8/layout/lProcess2"/>
    <dgm:cxn modelId="{08D2926D-C10F-944C-B239-10AF4C7C572B}" type="presParOf" srcId="{89B06B26-FD40-D349-BA36-328B87EFF0C8}" destId="{F3948A9E-03A9-B544-8911-13132CFEDEF7}" srcOrd="0" destOrd="0" presId="urn:microsoft.com/office/officeart/2005/8/layout/lProcess2"/>
    <dgm:cxn modelId="{55749316-A2D4-2C4F-BC59-0BB29EF0C4B7}" type="presParOf" srcId="{89B06B26-FD40-D349-BA36-328B87EFF0C8}" destId="{FC20F64C-32CA-F049-87B6-82331FB21087}" srcOrd="1" destOrd="0" presId="urn:microsoft.com/office/officeart/2005/8/layout/lProcess2"/>
    <dgm:cxn modelId="{3545475C-7E58-5C49-8833-56636D699A75}" type="presParOf" srcId="{89B06B26-FD40-D349-BA36-328B87EFF0C8}" destId="{4C296900-1876-164A-BD43-34C02E1592FC}" srcOrd="2" destOrd="0" presId="urn:microsoft.com/office/officeart/2005/8/layout/lProcess2"/>
    <dgm:cxn modelId="{CF539B4F-4C79-8C44-A62B-37ABACBDC4E8}" type="presParOf" srcId="{4C296900-1876-164A-BD43-34C02E1592FC}" destId="{C4638132-C812-1A47-927B-8AF3133947E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9148BA-49A6-CA4F-9F9E-6CCAD29F36E7}">
      <dsp:nvSpPr>
        <dsp:cNvPr id="0" name=""/>
        <dsp:cNvSpPr/>
      </dsp:nvSpPr>
      <dsp:spPr>
        <a:xfrm>
          <a:off x="0" y="6034"/>
          <a:ext cx="2971800" cy="11887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HVACs – Green</a:t>
          </a:r>
        </a:p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Service Levels</a:t>
          </a:r>
          <a:endParaRPr lang="en-US" sz="3200" kern="1200" dirty="0"/>
        </a:p>
      </dsp:txBody>
      <dsp:txXfrm>
        <a:off x="0" y="6034"/>
        <a:ext cx="2971800" cy="1188720"/>
      </dsp:txXfrm>
    </dsp:sp>
    <dsp:sp modelId="{8062D570-F104-8845-81C9-F54312244080}">
      <dsp:nvSpPr>
        <dsp:cNvPr id="0" name=""/>
        <dsp:cNvSpPr/>
      </dsp:nvSpPr>
      <dsp:spPr>
        <a:xfrm>
          <a:off x="0" y="1194755"/>
          <a:ext cx="2971800" cy="2355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Max Curtailment: 60%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Min Cycle Power </a:t>
          </a:r>
          <a:r>
            <a:rPr lang="en-US" sz="2000" kern="1200" dirty="0" err="1" smtClean="0"/>
            <a:t>Timeslice</a:t>
          </a:r>
          <a:r>
            <a:rPr lang="en-US" sz="2000" kern="1200" dirty="0" smtClean="0"/>
            <a:t>: 10 min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Max Cycle Downtime: 20 min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Max Ramp Rate: 200kW/min</a:t>
          </a:r>
          <a:endParaRPr lang="en-US" sz="2000" kern="1200" dirty="0"/>
        </a:p>
      </dsp:txBody>
      <dsp:txXfrm>
        <a:off x="0" y="1194755"/>
        <a:ext cx="2971800" cy="23552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2223ED-8007-9C4D-A069-948DF69B55B8}">
      <dsp:nvSpPr>
        <dsp:cNvPr id="0" name=""/>
        <dsp:cNvSpPr/>
      </dsp:nvSpPr>
      <dsp:spPr>
        <a:xfrm>
          <a:off x="0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ISO</a:t>
          </a:r>
          <a:endParaRPr lang="en-US" sz="2000" kern="1200" dirty="0"/>
        </a:p>
      </dsp:txBody>
      <dsp:txXfrm>
        <a:off x="0" y="0"/>
        <a:ext cx="1551086" cy="1357788"/>
      </dsp:txXfrm>
    </dsp:sp>
    <dsp:sp modelId="{21ACE8F5-C855-5C4B-8181-78ED0E23FE32}">
      <dsp:nvSpPr>
        <dsp:cNvPr id="0" name=""/>
        <dsp:cNvSpPr/>
      </dsp:nvSpPr>
      <dsp:spPr>
        <a:xfrm>
          <a:off x="1671838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Utility</a:t>
          </a:r>
          <a:endParaRPr lang="en-US" sz="2000" kern="1200" dirty="0"/>
        </a:p>
      </dsp:txBody>
      <dsp:txXfrm>
        <a:off x="1671838" y="0"/>
        <a:ext cx="1551086" cy="1357788"/>
      </dsp:txXfrm>
    </dsp:sp>
    <dsp:sp modelId="{332D5E73-5B19-FB49-98B8-F8B2E0249200}">
      <dsp:nvSpPr>
        <dsp:cNvPr id="0" name=""/>
        <dsp:cNvSpPr/>
      </dsp:nvSpPr>
      <dsp:spPr>
        <a:xfrm>
          <a:off x="3339256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Substation</a:t>
          </a:r>
          <a:endParaRPr lang="en-US" sz="2000" kern="1200" dirty="0"/>
        </a:p>
      </dsp:txBody>
      <dsp:txXfrm>
        <a:off x="3339256" y="0"/>
        <a:ext cx="1551086" cy="1357788"/>
      </dsp:txXfrm>
    </dsp:sp>
    <dsp:sp modelId="{E4F682F5-EB64-9645-9E0E-BE95469CEF53}">
      <dsp:nvSpPr>
        <dsp:cNvPr id="0" name=""/>
        <dsp:cNvSpPr/>
      </dsp:nvSpPr>
      <dsp:spPr>
        <a:xfrm>
          <a:off x="5006674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Tiered Aggregations</a:t>
          </a:r>
          <a:endParaRPr lang="en-US" sz="2000" kern="1200" dirty="0"/>
        </a:p>
      </dsp:txBody>
      <dsp:txXfrm>
        <a:off x="5006674" y="0"/>
        <a:ext cx="1551086" cy="1357788"/>
      </dsp:txXfrm>
    </dsp:sp>
    <dsp:sp modelId="{F3948A9E-03A9-B544-8911-13132CFEDEF7}">
      <dsp:nvSpPr>
        <dsp:cNvPr id="0" name=""/>
        <dsp:cNvSpPr/>
      </dsp:nvSpPr>
      <dsp:spPr>
        <a:xfrm>
          <a:off x="6678513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 Load Populations</a:t>
          </a:r>
          <a:endParaRPr lang="en-US" sz="2000" kern="1200" dirty="0"/>
        </a:p>
      </dsp:txBody>
      <dsp:txXfrm>
        <a:off x="6678513" y="0"/>
        <a:ext cx="1551086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Having a human in the loop is a bad idea…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Automating doesn’t make things much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df"/><Relationship Id="rId3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df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4" Type="http://schemas.openxmlformats.org/officeDocument/2006/relationships/image" Target="../media/image46.gif"/><Relationship Id="rId5" Type="http://schemas.openxmlformats.org/officeDocument/2006/relationships/image" Target="../media/image47.gif"/><Relationship Id="rId6" Type="http://schemas.openxmlformats.org/officeDocument/2006/relationships/image" Target="../media/image4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gi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gif"/><Relationship Id="rId12" Type="http://schemas.openxmlformats.org/officeDocument/2006/relationships/image" Target="../media/image59.gif"/><Relationship Id="rId13" Type="http://schemas.openxmlformats.org/officeDocument/2006/relationships/image" Target="../media/image60.gif"/><Relationship Id="rId14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gif"/><Relationship Id="rId3" Type="http://schemas.openxmlformats.org/officeDocument/2006/relationships/image" Target="../media/image50.gif"/><Relationship Id="rId4" Type="http://schemas.openxmlformats.org/officeDocument/2006/relationships/image" Target="../media/image51.gif"/><Relationship Id="rId5" Type="http://schemas.openxmlformats.org/officeDocument/2006/relationships/image" Target="../media/image52.gif"/><Relationship Id="rId6" Type="http://schemas.openxmlformats.org/officeDocument/2006/relationships/image" Target="../media/image53.gif"/><Relationship Id="rId7" Type="http://schemas.openxmlformats.org/officeDocument/2006/relationships/image" Target="../media/image54.gif"/><Relationship Id="rId8" Type="http://schemas.openxmlformats.org/officeDocument/2006/relationships/image" Target="../media/image55.gif"/><Relationship Id="rId9" Type="http://schemas.openxmlformats.org/officeDocument/2006/relationships/image" Target="../media/image56.gif"/><Relationship Id="rId10" Type="http://schemas.openxmlformats.org/officeDocument/2006/relationships/image" Target="../media/image5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4" Type="http://schemas.openxmlformats.org/officeDocument/2006/relationships/image" Target="../media/image64.gif"/><Relationship Id="rId5" Type="http://schemas.openxmlformats.org/officeDocument/2006/relationships/image" Target="../media/image65.pdf"/><Relationship Id="rId6" Type="http://schemas.openxmlformats.org/officeDocument/2006/relationships/image" Target="../media/image66.png"/><Relationship Id="rId7" Type="http://schemas.openxmlformats.org/officeDocument/2006/relationships/image" Target="../media/image67.gif"/><Relationship Id="rId8" Type="http://schemas.openxmlformats.org/officeDocument/2006/relationships/image" Target="../media/image68.gif"/><Relationship Id="rId9" Type="http://schemas.openxmlformats.org/officeDocument/2006/relationships/image" Target="../media/image6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df"/><Relationship Id="rId3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df"/><Relationship Id="rId5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d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df"/><Relationship Id="rId5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d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df"/><Relationship Id="rId3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df"/><Relationship Id="rId5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d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4.png"/><Relationship Id="rId8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Fast, Scalable Demand-Shaping with ColorPower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January,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23" y="4267200"/>
            <a:ext cx="3727610" cy="2013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337" y="5509749"/>
            <a:ext cx="241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WE’LL PAY YOU TO TAKE </a:t>
            </a:r>
          </a:p>
          <a:p>
            <a:pPr algn="ctr"/>
            <a:r>
              <a:rPr lang="en-US" dirty="0" smtClean="0"/>
              <a:t>THESE PEANUTS AWAY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8723" y="1809755"/>
            <a:ext cx="3696632" cy="1995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2095627"/>
            <a:ext cx="308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PEANUTS ARE VERY EXPENSIVE</a:t>
            </a:r>
          </a:p>
          <a:p>
            <a:pPr algn="ctr"/>
            <a:r>
              <a:rPr lang="en-US" dirty="0" smtClean="0"/>
              <a:t> RIGHT NOW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7557" y="3283785"/>
            <a:ext cx="128301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The Smart Grid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2463" y="5756212"/>
            <a:ext cx="128301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The Smart Grid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5483" y="1455913"/>
            <a:ext cx="128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Price Signal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0922" y="1440423"/>
            <a:ext cx="36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Smart Appliance/EV Stampedes</a:t>
            </a:r>
            <a:endParaRPr lang="en-US" b="1" dirty="0"/>
          </a:p>
        </p:txBody>
      </p:sp>
      <p:sp>
        <p:nvSpPr>
          <p:cNvPr id="21" name="Curved Right Arrow 20"/>
          <p:cNvSpPr/>
          <p:nvPr/>
        </p:nvSpPr>
        <p:spPr>
          <a:xfrm>
            <a:off x="911337" y="2741958"/>
            <a:ext cx="854348" cy="276779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 flipV="1">
            <a:off x="2406215" y="2679997"/>
            <a:ext cx="854348" cy="276779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764" y="3592308"/>
            <a:ext cx="328808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GOOD FOR SPECULATORS</a:t>
            </a:r>
          </a:p>
          <a:p>
            <a:pPr algn="ctr"/>
            <a:r>
              <a:rPr lang="en-US" dirty="0" smtClean="0"/>
              <a:t>BAD FOR CONGESTION 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248938"/>
            <a:ext cx="3292644" cy="678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CATASTROPHIC FOR SYSTEM RELIABILITY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764" y="3200400"/>
            <a:ext cx="3288080" cy="391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WIDE-SCALE PRICE VOLATILITY: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300" y="376238"/>
            <a:ext cx="8229600" cy="682625"/>
          </a:xfrm>
        </p:spPr>
        <p:txBody>
          <a:bodyPr/>
          <a:lstStyle/>
          <a:p>
            <a:r>
              <a:rPr lang="en-US"/>
              <a:t>Retail Price Volatility: </a:t>
            </a:r>
            <a:br>
              <a:rPr lang="en-US"/>
            </a:br>
            <a:r>
              <a:rPr lang="en-US"/>
              <a:t>Be Careful What You Wish For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problem: price is overloaded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 many stakeholders, not enough leverage:</a:t>
            </a:r>
          </a:p>
          <a:p>
            <a:pPr lvl="1"/>
            <a:r>
              <a:rPr lang="en-US"/>
              <a:t>Customer preferences</a:t>
            </a:r>
          </a:p>
          <a:p>
            <a:pPr lvl="1"/>
            <a:r>
              <a:rPr lang="en-US"/>
              <a:t>Customer impact</a:t>
            </a:r>
          </a:p>
          <a:p>
            <a:pPr lvl="1"/>
            <a:r>
              <a:rPr lang="en-US"/>
              <a:t>Procurement of supply</a:t>
            </a:r>
          </a:p>
          <a:p>
            <a:pPr lvl="1"/>
            <a:r>
              <a:rPr lang="en-US"/>
              <a:t>Operations reliability</a:t>
            </a:r>
          </a:p>
          <a:p>
            <a:pPr lvl="1"/>
            <a:r>
              <a:rPr lang="en-US"/>
              <a:t>Regulatory policy</a:t>
            </a:r>
          </a:p>
          <a:p>
            <a:pPr lvl="1"/>
            <a:r>
              <a:rPr lang="en-US"/>
              <a:t>Shareholders and financial traders</a:t>
            </a:r>
          </a:p>
          <a:p>
            <a:endParaRPr lang="en-US"/>
          </a:p>
          <a:p>
            <a:pPr algn="ctr">
              <a:buNone/>
            </a:pPr>
            <a:r>
              <a:rPr lang="en-US" b="1">
                <a:solidFill>
                  <a:srgbClr val="800000"/>
                </a:solidFill>
              </a:rPr>
              <a:t>Alternative: </a:t>
            </a:r>
            <a:r>
              <a:rPr lang="en-US" b="1" i="1">
                <a:solidFill>
                  <a:srgbClr val="800000"/>
                </a:solidFill>
              </a:rPr>
              <a:t>less</a:t>
            </a:r>
            <a:r>
              <a:rPr lang="en-US" b="1">
                <a:solidFill>
                  <a:srgbClr val="800000"/>
                </a:solidFill>
              </a:rPr>
              <a:t>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ColorPower: Tiered Energy Priority</a:t>
            </a:r>
            <a:endParaRPr lang="en-US" sz="3200" dirty="0"/>
          </a:p>
        </p:txBody>
      </p:sp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7823" y="4911225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6139"/>
            <a:ext cx="1028700" cy="10287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6288" y="1536700"/>
            <a:ext cx="2109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Humans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Always In Control</a:t>
            </a:r>
          </a:p>
          <a:p>
            <a:pPr algn="ctr"/>
            <a:r>
              <a:rPr lang="en-US" dirty="0" smtClean="0"/>
              <a:t>Privacy Respected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905944" y="1520735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ColorPower Appliance Priorities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Obey Your Humans’ Preferences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Donate Flexibility to Power Grid</a:t>
            </a:r>
            <a:endParaRPr lang="en-US" sz="160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88" y="5005239"/>
            <a:ext cx="1318812" cy="1011089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27799" y="1511300"/>
            <a:ext cx="2637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Smart Grid</a:t>
            </a:r>
            <a:r>
              <a:rPr lang="en-US" sz="1600" dirty="0" smtClean="0"/>
              <a:t>: </a:t>
            </a:r>
          </a:p>
          <a:p>
            <a:pPr algn="ctr"/>
            <a:r>
              <a:rPr lang="en-US" sz="1600" dirty="0" smtClean="0"/>
              <a:t>Coordinates Orderly Power Access For Flexible Appliances &amp; Machines</a:t>
            </a:r>
          </a:p>
          <a:p>
            <a:pPr algn="ctr"/>
            <a:r>
              <a:rPr lang="en-US" sz="1600" dirty="0" smtClean="0"/>
              <a:t>Invisible to Humans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890076" y="2932668"/>
            <a:ext cx="122341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Flexible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890076" y="4139482"/>
            <a:ext cx="12234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Emergency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6576" y="5385067"/>
            <a:ext cx="12973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 Flexible</a:t>
            </a:r>
            <a:endParaRPr lang="en-US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/>
          <a:srcRect l="21572" r="23238"/>
          <a:stretch>
            <a:fillRect/>
          </a:stretch>
        </p:blipFill>
        <p:spPr>
          <a:xfrm>
            <a:off x="7086600" y="3541005"/>
            <a:ext cx="1447800" cy="133246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/>
          <a:srcRect l="19200" r="19200"/>
          <a:stretch>
            <a:fillRect/>
          </a:stretch>
        </p:blipFill>
        <p:spPr>
          <a:xfrm>
            <a:off x="5969000" y="2607376"/>
            <a:ext cx="287462" cy="466658"/>
          </a:xfrm>
          <a:prstGeom prst="rect">
            <a:avLst/>
          </a:prstGeom>
        </p:spPr>
      </p:pic>
      <p:pic>
        <p:nvPicPr>
          <p:cNvPr id="125" name="Picture 124" descr="fridge.png"/>
          <p:cNvPicPr>
            <a:picLocks noChangeAspect="1"/>
          </p:cNvPicPr>
          <p:nvPr/>
        </p:nvPicPr>
        <p:blipFill>
          <a:blip r:embed="rId7"/>
          <a:srcRect l="9818" r="9818"/>
          <a:stretch>
            <a:fillRect/>
          </a:stretch>
        </p:blipFill>
        <p:spPr>
          <a:xfrm>
            <a:off x="3260007" y="3868965"/>
            <a:ext cx="386951" cy="481499"/>
          </a:xfrm>
          <a:prstGeom prst="rect">
            <a:avLst/>
          </a:prstGeom>
        </p:spPr>
      </p:pic>
      <p:pic>
        <p:nvPicPr>
          <p:cNvPr id="126" name="Picture 125" descr="fridge2.png"/>
          <p:cNvPicPr>
            <a:picLocks noChangeAspect="1"/>
          </p:cNvPicPr>
          <p:nvPr/>
        </p:nvPicPr>
        <p:blipFill>
          <a:blip r:embed="rId8"/>
          <a:srcRect l="9818" r="9818"/>
          <a:stretch>
            <a:fillRect/>
          </a:stretch>
        </p:blipFill>
        <p:spPr>
          <a:xfrm>
            <a:off x="5508982" y="4198750"/>
            <a:ext cx="398620" cy="496018"/>
          </a:xfrm>
          <a:prstGeom prst="rect">
            <a:avLst/>
          </a:prstGeom>
        </p:spPr>
      </p:pic>
      <p:pic>
        <p:nvPicPr>
          <p:cNvPr id="127" name="Picture 126" descr="stere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015" y="3896072"/>
            <a:ext cx="454392" cy="454392"/>
          </a:xfrm>
          <a:prstGeom prst="rect">
            <a:avLst/>
          </a:prstGeom>
        </p:spPr>
      </p:pic>
      <p:pic>
        <p:nvPicPr>
          <p:cNvPr id="128" name="Picture 127" descr="stove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2733" y="5129601"/>
            <a:ext cx="382367" cy="481042"/>
          </a:xfrm>
          <a:prstGeom prst="rect">
            <a:avLst/>
          </a:prstGeom>
        </p:spPr>
      </p:pic>
      <p:pic>
        <p:nvPicPr>
          <p:cNvPr id="129" name="Picture 128" descr="stove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8640" y="5126128"/>
            <a:ext cx="369034" cy="486454"/>
          </a:xfrm>
          <a:prstGeom prst="rect">
            <a:avLst/>
          </a:prstGeom>
        </p:spPr>
      </p:pic>
      <p:pic>
        <p:nvPicPr>
          <p:cNvPr id="130" name="Picture 129" descr="stove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8426" y="5126128"/>
            <a:ext cx="378660" cy="454392"/>
          </a:xfrm>
          <a:prstGeom prst="rect">
            <a:avLst/>
          </a:prstGeom>
        </p:spPr>
      </p:pic>
      <p:pic>
        <p:nvPicPr>
          <p:cNvPr id="131" name="Picture 130" descr="stove4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7993" y="5612582"/>
            <a:ext cx="431007" cy="457129"/>
          </a:xfrm>
          <a:prstGeom prst="rect">
            <a:avLst/>
          </a:prstGeom>
        </p:spPr>
      </p:pic>
      <p:pic>
        <p:nvPicPr>
          <p:cNvPr id="132" name="Picture 131" descr="ac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2733" y="5754399"/>
            <a:ext cx="481499" cy="481499"/>
          </a:xfrm>
          <a:prstGeom prst="rect">
            <a:avLst/>
          </a:prstGeom>
        </p:spPr>
      </p:pic>
      <p:pic>
        <p:nvPicPr>
          <p:cNvPr id="133" name="Picture 132" descr="ac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4521" y="5624582"/>
            <a:ext cx="445129" cy="445129"/>
          </a:xfrm>
          <a:prstGeom prst="rect">
            <a:avLst/>
          </a:prstGeom>
        </p:spPr>
      </p:pic>
      <p:pic>
        <p:nvPicPr>
          <p:cNvPr id="134" name="Picture 133" descr="heatpum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66089" y="4063270"/>
            <a:ext cx="434997" cy="434997"/>
          </a:xfrm>
          <a:prstGeom prst="rect">
            <a:avLst/>
          </a:prstGeom>
        </p:spPr>
      </p:pic>
      <p:pic>
        <p:nvPicPr>
          <p:cNvPr id="135" name="Picture 134" descr="waterheater2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648" y="2925829"/>
            <a:ext cx="401519" cy="401519"/>
          </a:xfrm>
          <a:prstGeom prst="rect">
            <a:avLst/>
          </a:prstGeom>
        </p:spPr>
      </p:pic>
      <p:pic>
        <p:nvPicPr>
          <p:cNvPr id="136" name="Picture 135" descr="stere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020" y="5126128"/>
            <a:ext cx="454392" cy="454392"/>
          </a:xfrm>
          <a:prstGeom prst="rect">
            <a:avLst/>
          </a:prstGeom>
        </p:spPr>
      </p:pic>
      <p:pic>
        <p:nvPicPr>
          <p:cNvPr id="137" name="Picture 136" descr="stere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1692" y="5491811"/>
            <a:ext cx="454392" cy="454392"/>
          </a:xfrm>
          <a:prstGeom prst="rect">
            <a:avLst/>
          </a:prstGeom>
        </p:spPr>
      </p:pic>
      <p:pic>
        <p:nvPicPr>
          <p:cNvPr id="138" name="Picture 137" descr="stove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2731" y="5661443"/>
            <a:ext cx="369034" cy="486454"/>
          </a:xfrm>
          <a:prstGeom prst="rect">
            <a:avLst/>
          </a:prstGeom>
        </p:spPr>
      </p:pic>
      <p:pic>
        <p:nvPicPr>
          <p:cNvPr id="139" name="Picture 138" descr="ac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96288" y="5072080"/>
            <a:ext cx="445129" cy="445129"/>
          </a:xfrm>
          <a:prstGeom prst="rect">
            <a:avLst/>
          </a:prstGeom>
        </p:spPr>
      </p:pic>
      <p:pic>
        <p:nvPicPr>
          <p:cNvPr id="140" name="Picture 139" descr="fridge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243" y="4936625"/>
            <a:ext cx="496018" cy="496018"/>
          </a:xfrm>
          <a:prstGeom prst="rect">
            <a:avLst/>
          </a:prstGeom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971" y="5979861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2" name="Picture 141" descr="heatpum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87817" y="2721631"/>
            <a:ext cx="408395" cy="408395"/>
          </a:xfrm>
          <a:prstGeom prst="rect">
            <a:avLst/>
          </a:prstGeom>
        </p:spPr>
      </p:pic>
      <p:pic>
        <p:nvPicPr>
          <p:cNvPr id="143" name="Picture 142" descr="ac.png"/>
          <p:cNvPicPr>
            <a:picLocks noChangeAspect="1"/>
          </p:cNvPicPr>
          <p:nvPr/>
        </p:nvPicPr>
        <p:blipFill>
          <a:blip r:embed="rId14"/>
          <a:srcRect l="9818" r="9818"/>
          <a:stretch>
            <a:fillRect/>
          </a:stretch>
        </p:blipFill>
        <p:spPr>
          <a:xfrm>
            <a:off x="4535709" y="4320411"/>
            <a:ext cx="386951" cy="481499"/>
          </a:xfrm>
          <a:prstGeom prst="rect">
            <a:avLst/>
          </a:prstGeom>
        </p:spPr>
      </p:pic>
      <p:pic>
        <p:nvPicPr>
          <p:cNvPr id="144" name="Picture 143" descr="ac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0493" y="4385049"/>
            <a:ext cx="445129" cy="445129"/>
          </a:xfrm>
          <a:prstGeom prst="rect">
            <a:avLst/>
          </a:prstGeom>
        </p:spPr>
      </p:pic>
      <p:pic>
        <p:nvPicPr>
          <p:cNvPr id="145" name="Picture 144" descr="fridge2.png"/>
          <p:cNvPicPr>
            <a:picLocks noChangeAspect="1"/>
          </p:cNvPicPr>
          <p:nvPr/>
        </p:nvPicPr>
        <p:blipFill>
          <a:blip r:embed="rId8"/>
          <a:srcRect l="9818" r="9818"/>
          <a:stretch>
            <a:fillRect/>
          </a:stretch>
        </p:blipFill>
        <p:spPr>
          <a:xfrm>
            <a:off x="3643799" y="3958000"/>
            <a:ext cx="398620" cy="496018"/>
          </a:xfrm>
          <a:prstGeom prst="rect">
            <a:avLst/>
          </a:prstGeom>
        </p:spPr>
      </p:pic>
      <p:pic>
        <p:nvPicPr>
          <p:cNvPr id="146" name="Picture 145" descr="heatpum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5837" y="4385049"/>
            <a:ext cx="408395" cy="408395"/>
          </a:xfrm>
          <a:prstGeom prst="rect">
            <a:avLst/>
          </a:prstGeom>
        </p:spPr>
      </p:pic>
      <p:pic>
        <p:nvPicPr>
          <p:cNvPr id="1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1113" y="3958000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5168" y="3903284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9" name="Picture 148" descr="fridge.png"/>
          <p:cNvPicPr>
            <a:picLocks noChangeAspect="1"/>
          </p:cNvPicPr>
          <p:nvPr/>
        </p:nvPicPr>
        <p:blipFill>
          <a:blip r:embed="rId7"/>
          <a:srcRect l="9818" r="9818"/>
          <a:stretch>
            <a:fillRect/>
          </a:stretch>
        </p:blipFill>
        <p:spPr>
          <a:xfrm>
            <a:off x="5883291" y="4384517"/>
            <a:ext cx="386951" cy="481499"/>
          </a:xfrm>
          <a:prstGeom prst="rect">
            <a:avLst/>
          </a:prstGeom>
        </p:spPr>
      </p:pic>
      <p:pic>
        <p:nvPicPr>
          <p:cNvPr id="150" name="Picture 149" descr="ac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0888" y="3694107"/>
            <a:ext cx="445129" cy="445129"/>
          </a:xfrm>
          <a:prstGeom prst="rect">
            <a:avLst/>
          </a:prstGeom>
        </p:spPr>
      </p:pic>
      <p:pic>
        <p:nvPicPr>
          <p:cNvPr id="151" name="Picture 150" descr="waterheater2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32305" y="4502500"/>
            <a:ext cx="401519" cy="401519"/>
          </a:xfrm>
          <a:prstGeom prst="rect">
            <a:avLst/>
          </a:prstGeom>
        </p:spPr>
      </p:pic>
      <p:pic>
        <p:nvPicPr>
          <p:cNvPr id="1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6507" y="3737881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" name="Picture 152" descr="ac.png"/>
          <p:cNvPicPr>
            <a:picLocks noChangeAspect="1"/>
          </p:cNvPicPr>
          <p:nvPr/>
        </p:nvPicPr>
        <p:blipFill>
          <a:blip r:embed="rId14"/>
          <a:srcRect l="9818" r="9818"/>
          <a:stretch>
            <a:fillRect/>
          </a:stretch>
        </p:blipFill>
        <p:spPr>
          <a:xfrm>
            <a:off x="4148758" y="3174478"/>
            <a:ext cx="386951" cy="481499"/>
          </a:xfrm>
          <a:prstGeom prst="rect">
            <a:avLst/>
          </a:prstGeom>
        </p:spPr>
      </p:pic>
      <p:pic>
        <p:nvPicPr>
          <p:cNvPr id="154" name="Picture 153" descr="ac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7664" y="2540682"/>
            <a:ext cx="445129" cy="445129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6"/>
          <a:srcRect l="19200" r="19200"/>
          <a:stretch>
            <a:fillRect/>
          </a:stretch>
        </p:blipFill>
        <p:spPr>
          <a:xfrm>
            <a:off x="4922660" y="2540682"/>
            <a:ext cx="287462" cy="466658"/>
          </a:xfrm>
          <a:prstGeom prst="rect">
            <a:avLst/>
          </a:prstGeom>
        </p:spPr>
      </p:pic>
      <p:pic>
        <p:nvPicPr>
          <p:cNvPr id="156" name="Picture 155" descr="waterheater.png"/>
          <p:cNvPicPr>
            <a:picLocks noChangeAspect="1"/>
          </p:cNvPicPr>
          <p:nvPr/>
        </p:nvPicPr>
        <p:blipFill>
          <a:blip r:embed="rId18"/>
          <a:srcRect l="19636" r="19636"/>
          <a:stretch>
            <a:fillRect/>
          </a:stretch>
        </p:blipFill>
        <p:spPr>
          <a:xfrm>
            <a:off x="5378424" y="3043781"/>
            <a:ext cx="307096" cy="505688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6"/>
          <a:srcRect l="19200" r="19200"/>
          <a:stretch>
            <a:fillRect/>
          </a:stretch>
        </p:blipFill>
        <p:spPr>
          <a:xfrm>
            <a:off x="3663576" y="3043781"/>
            <a:ext cx="287462" cy="466658"/>
          </a:xfrm>
          <a:prstGeom prst="rect">
            <a:avLst/>
          </a:prstGeom>
        </p:spPr>
      </p:pic>
      <p:pic>
        <p:nvPicPr>
          <p:cNvPr id="158" name="Picture 157" descr="waterheater.png"/>
          <p:cNvPicPr>
            <a:picLocks noChangeAspect="1"/>
          </p:cNvPicPr>
          <p:nvPr/>
        </p:nvPicPr>
        <p:blipFill>
          <a:blip r:embed="rId18"/>
          <a:srcRect l="19636" r="19636"/>
          <a:stretch>
            <a:fillRect/>
          </a:stretch>
        </p:blipFill>
        <p:spPr>
          <a:xfrm>
            <a:off x="3151588" y="2607376"/>
            <a:ext cx="307096" cy="505688"/>
          </a:xfrm>
          <a:prstGeom prst="rect">
            <a:avLst/>
          </a:prstGeom>
        </p:spPr>
      </p:pic>
      <p:pic>
        <p:nvPicPr>
          <p:cNvPr id="159" name="Picture 158" descr="heatpum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4521" y="3238564"/>
            <a:ext cx="408395" cy="408395"/>
          </a:xfrm>
          <a:prstGeom prst="rect">
            <a:avLst/>
          </a:prstGeom>
        </p:spPr>
      </p:pic>
      <p:pic>
        <p:nvPicPr>
          <p:cNvPr id="160" name="Picture 159" descr="waterheater2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9724" y="2541818"/>
            <a:ext cx="401519" cy="401519"/>
          </a:xfrm>
          <a:prstGeom prst="rect">
            <a:avLst/>
          </a:prstGeom>
        </p:spPr>
      </p:pic>
      <p:pic>
        <p:nvPicPr>
          <p:cNvPr id="161" name="Picture 160" descr="heatpum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60007" y="3244827"/>
            <a:ext cx="408395" cy="408395"/>
          </a:xfrm>
          <a:prstGeom prst="rect">
            <a:avLst/>
          </a:prstGeom>
        </p:spPr>
      </p:pic>
      <p:pic>
        <p:nvPicPr>
          <p:cNvPr id="1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4616" y="2781614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" name="Picture 162" descr="waterheater.png"/>
          <p:cNvPicPr>
            <a:picLocks noChangeAspect="1"/>
          </p:cNvPicPr>
          <p:nvPr/>
        </p:nvPicPr>
        <p:blipFill>
          <a:blip r:embed="rId18"/>
          <a:srcRect l="19636" r="19636"/>
          <a:stretch>
            <a:fillRect/>
          </a:stretch>
        </p:blipFill>
        <p:spPr>
          <a:xfrm>
            <a:off x="3873277" y="3147534"/>
            <a:ext cx="307096" cy="505688"/>
          </a:xfrm>
          <a:prstGeom prst="rect">
            <a:avLst/>
          </a:prstGeom>
        </p:spPr>
      </p:pic>
      <p:pic>
        <p:nvPicPr>
          <p:cNvPr id="164" name="Picture 163" descr="waterheater.png"/>
          <p:cNvPicPr>
            <a:picLocks noChangeAspect="1"/>
          </p:cNvPicPr>
          <p:nvPr/>
        </p:nvPicPr>
        <p:blipFill>
          <a:blip r:embed="rId18"/>
          <a:srcRect l="19636" r="19636"/>
          <a:stretch>
            <a:fillRect/>
          </a:stretch>
        </p:blipFill>
        <p:spPr>
          <a:xfrm>
            <a:off x="5685520" y="2877182"/>
            <a:ext cx="307096" cy="505688"/>
          </a:xfrm>
          <a:prstGeom prst="rect">
            <a:avLst/>
          </a:prstGeom>
        </p:spPr>
      </p:pic>
      <p:pic>
        <p:nvPicPr>
          <p:cNvPr id="1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2037" y="3391055"/>
            <a:ext cx="381157" cy="262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6" name="Rounded Rectangle 165"/>
          <p:cNvSpPr/>
          <p:nvPr/>
        </p:nvSpPr>
        <p:spPr>
          <a:xfrm>
            <a:off x="3151588" y="2510367"/>
            <a:ext cx="3165928" cy="118797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 w="3810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151588" y="3698340"/>
            <a:ext cx="3165928" cy="117190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25000"/>
                </a:schemeClr>
              </a:gs>
              <a:gs pos="35000">
                <a:schemeClr val="accent6">
                  <a:tint val="37000"/>
                  <a:satMod val="300000"/>
                  <a:alpha val="25000"/>
                </a:schemeClr>
              </a:gs>
              <a:gs pos="100000">
                <a:schemeClr val="accent6">
                  <a:tint val="15000"/>
                  <a:satMod val="350000"/>
                  <a:alpha val="2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3151588" y="4886173"/>
            <a:ext cx="3165928" cy="140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 w="38100" cap="flat" cmpd="sng" algn="ctr">
            <a:solidFill>
              <a:srgbClr val="953735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Left Arrow 168"/>
          <p:cNvSpPr/>
          <p:nvPr/>
        </p:nvSpPr>
        <p:spPr>
          <a:xfrm>
            <a:off x="6317516" y="3975100"/>
            <a:ext cx="769084" cy="53371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3380907" y="2582116"/>
            <a:ext cx="2872979" cy="1052561"/>
            <a:chOff x="3380907" y="2582116"/>
            <a:chExt cx="2872979" cy="1052561"/>
          </a:xfrm>
        </p:grpSpPr>
        <p:sp>
          <p:nvSpPr>
            <p:cNvPr id="176" name="&quot;No&quot; Symbol 175"/>
            <p:cNvSpPr/>
            <p:nvPr/>
          </p:nvSpPr>
          <p:spPr>
            <a:xfrm>
              <a:off x="4946507" y="3259609"/>
              <a:ext cx="262892" cy="262892"/>
            </a:xfrm>
            <a:prstGeom prst="noSmoking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&quot;No&quot; Symbol 177"/>
            <p:cNvSpPr/>
            <p:nvPr/>
          </p:nvSpPr>
          <p:spPr>
            <a:xfrm>
              <a:off x="3380907" y="3302000"/>
              <a:ext cx="262892" cy="262892"/>
            </a:xfrm>
            <a:prstGeom prst="noSmoking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&quot;No&quot; Symbol 178"/>
            <p:cNvSpPr/>
            <p:nvPr/>
          </p:nvSpPr>
          <p:spPr>
            <a:xfrm>
              <a:off x="5406547" y="2607376"/>
              <a:ext cx="262892" cy="262892"/>
            </a:xfrm>
            <a:prstGeom prst="noSmoking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595100" y="3007340"/>
              <a:ext cx="458839" cy="461665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CE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2400">
                <a:solidFill>
                  <a:srgbClr val="00CE0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795047" y="3173012"/>
              <a:ext cx="458839" cy="461665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CE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2400">
                <a:solidFill>
                  <a:srgbClr val="00CE00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0103" y="2582116"/>
              <a:ext cx="458839" cy="461665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CE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2400">
                <a:solidFill>
                  <a:srgbClr val="00CE0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605708" y="2812948"/>
              <a:ext cx="458839" cy="461665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CE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2400">
                <a:solidFill>
                  <a:srgbClr val="00CE00"/>
                </a:solidFill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7086600" y="4934901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1"/>
                </a:solidFill>
              </a:rPr>
              <a:t>“Shed 12 MW of Flexible”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6826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Self-Identification of Demand Flexibility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/>
          <a:srcRect l="22337" t="2241" r="24523"/>
          <a:stretch>
            <a:fillRect/>
          </a:stretch>
        </p:blipFill>
        <p:spPr bwMode="auto">
          <a:xfrm>
            <a:off x="457200" y="1809750"/>
            <a:ext cx="2184400" cy="34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823913" y="5461000"/>
            <a:ext cx="1390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itchFamily="1" charset="0"/>
              </a:rPr>
              <a:t>Leaf Button: </a:t>
            </a:r>
          </a:p>
          <a:p>
            <a:r>
              <a:rPr lang="en-US" dirty="0">
                <a:solidFill>
                  <a:srgbClr val="008000"/>
                </a:solidFill>
                <a:latin typeface="Calibri" pitchFamily="1" charset="0"/>
              </a:rPr>
              <a:t>On = Flexible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9325" y="1809750"/>
            <a:ext cx="2005919" cy="3452831"/>
            <a:chOff x="2574051" y="1521468"/>
            <a:chExt cx="1180801" cy="1948554"/>
          </a:xfrm>
        </p:grpSpPr>
        <p:pic>
          <p:nvPicPr>
            <p:cNvPr id="29706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4051" y="1616363"/>
              <a:ext cx="1180801" cy="185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03"/>
            <p:cNvGrpSpPr>
              <a:grpSpLocks/>
            </p:cNvGrpSpPr>
            <p:nvPr/>
          </p:nvGrpSpPr>
          <p:grpSpPr bwMode="auto">
            <a:xfrm rot="-5400000">
              <a:off x="3082002" y="1589474"/>
              <a:ext cx="152400" cy="457200"/>
              <a:chOff x="5486400" y="1600200"/>
              <a:chExt cx="152400" cy="457200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5487073" y="1904557"/>
                <a:ext cx="151472" cy="15241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98B954"/>
                </a:solidFill>
                <a:round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87073" y="1752142"/>
                <a:ext cx="151472" cy="152415"/>
              </a:xfrm>
              <a:prstGeom prst="ellips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90813" y="1596377"/>
                <a:ext cx="151472" cy="15241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rot="5400000">
              <a:off x="3243156" y="1601041"/>
              <a:ext cx="160821" cy="1674"/>
            </a:xfrm>
            <a:prstGeom prst="line">
              <a:avLst/>
            </a:prstGeom>
            <a:noFill/>
            <a:ln w="12700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sp>
        <p:nvSpPr>
          <p:cNvPr id="29702" name="TextBox 14"/>
          <p:cNvSpPr txBox="1">
            <a:spLocks noChangeArrowheads="1"/>
          </p:cNvSpPr>
          <p:nvPr/>
        </p:nvSpPr>
        <p:spPr bwMode="auto">
          <a:xfrm>
            <a:off x="2833661" y="5461000"/>
            <a:ext cx="30241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alibri" pitchFamily="1" charset="0"/>
              </a:rPr>
              <a:t>Green = Price Sensitive</a:t>
            </a:r>
          </a:p>
          <a:p>
            <a:r>
              <a:rPr lang="en-US" dirty="0">
                <a:solidFill>
                  <a:srgbClr val="CFD101"/>
                </a:solidFill>
                <a:latin typeface="Calibri" pitchFamily="1" charset="0"/>
              </a:rPr>
              <a:t>Yellow = Reliability Responsive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1" charset="0"/>
              </a:rPr>
              <a:t>Red = Opt Out</a:t>
            </a:r>
          </a:p>
        </p:txBody>
      </p:sp>
      <p:sp>
        <p:nvSpPr>
          <p:cNvPr id="29704" name="TextBox 16"/>
          <p:cNvSpPr txBox="1">
            <a:spLocks noChangeArrowheads="1"/>
          </p:cNvSpPr>
          <p:nvPr/>
        </p:nvSpPr>
        <p:spPr bwMode="auto">
          <a:xfrm>
            <a:off x="6235192" y="5856520"/>
            <a:ext cx="19933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Calibri" pitchFamily="1" charset="0"/>
              </a:rPr>
              <a:t>Cloud Software </a:t>
            </a:r>
          </a:p>
          <a:p>
            <a:pPr algn="ctr"/>
            <a:r>
              <a:rPr lang="en-US" dirty="0" smtClean="0">
                <a:latin typeface="Calibri" pitchFamily="1" charset="0"/>
              </a:rPr>
              <a:t>With More Options</a:t>
            </a:r>
            <a:endParaRPr lang="en-US" dirty="0">
              <a:latin typeface="Calibri" pitchFamily="1" charset="0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>
          <a:blip r:embed="rId4"/>
          <a:srcRect b="16882"/>
          <a:stretch>
            <a:fillRect/>
          </a:stretch>
        </p:blipFill>
        <p:spPr bwMode="auto">
          <a:xfrm>
            <a:off x="5946776" y="1385887"/>
            <a:ext cx="2536824" cy="44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983095"/>
            <a:ext cx="1016000" cy="1016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190140" y="11049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Turn Off</a:t>
            </a:r>
            <a:endParaRPr lang="en-US" sz="1200" dirty="0"/>
          </a:p>
        </p:txBody>
      </p:sp>
      <p:grpSp>
        <p:nvGrpSpPr>
          <p:cNvPr id="2" name="Group 107"/>
          <p:cNvGrpSpPr/>
          <p:nvPr/>
        </p:nvGrpSpPr>
        <p:grpSpPr>
          <a:xfrm>
            <a:off x="76200" y="1168400"/>
            <a:ext cx="3886200" cy="4875080"/>
            <a:chOff x="4419600" y="1293363"/>
            <a:chExt cx="2951108" cy="2885969"/>
          </a:xfrm>
        </p:grpSpPr>
        <p:sp>
          <p:nvSpPr>
            <p:cNvPr id="92" name="Rounded Rectangle 91"/>
            <p:cNvSpPr/>
            <p:nvPr/>
          </p:nvSpPr>
          <p:spPr>
            <a:xfrm>
              <a:off x="4419600" y="1588532"/>
              <a:ext cx="1447800" cy="228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500</a:t>
              </a:r>
              <a:endParaRPr lang="en-US" sz="1200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419600" y="1893332"/>
              <a:ext cx="1447800" cy="228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499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419600" y="2502932"/>
              <a:ext cx="1447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1</a:t>
              </a:r>
              <a:endParaRPr lang="en-US" sz="12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419600" y="2198132"/>
              <a:ext cx="1447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5</a:t>
              </a:r>
              <a:endParaRPr lang="en-US" sz="12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419600" y="3264932"/>
              <a:ext cx="1447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-5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419600" y="2960132"/>
              <a:ext cx="1447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-1</a:t>
              </a:r>
              <a:endParaRPr lang="en-US" sz="1200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419600" y="3645932"/>
              <a:ext cx="1447800" cy="228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-499</a:t>
              </a:r>
              <a:endParaRPr lang="en-US" sz="1200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419600" y="3950732"/>
              <a:ext cx="1447800" cy="228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Resource Tier -500</a:t>
              </a:r>
              <a:endParaRPr 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626817" y="1293363"/>
              <a:ext cx="1064242" cy="21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Priority Tiers</a:t>
              </a:r>
              <a:endParaRPr lang="en-US" dirty="0"/>
            </a:p>
          </p:txBody>
        </p:sp>
        <p:sp>
          <p:nvSpPr>
            <p:cNvPr id="102" name="Up Arrow 101"/>
            <p:cNvSpPr/>
            <p:nvPr/>
          </p:nvSpPr>
          <p:spPr>
            <a:xfrm>
              <a:off x="6019800" y="2883932"/>
              <a:ext cx="152400" cy="12954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wn Arrow 102"/>
            <p:cNvSpPr/>
            <p:nvPr/>
          </p:nvSpPr>
          <p:spPr>
            <a:xfrm>
              <a:off x="6019800" y="1588532"/>
              <a:ext cx="152400" cy="1295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1520331"/>
              <a:ext cx="999793" cy="16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More Demand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96000" y="3978533"/>
              <a:ext cx="1274708" cy="16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Less Demand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96000" y="2759333"/>
              <a:ext cx="991978" cy="16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 Feedback</a:t>
              </a:r>
              <a:endParaRPr lang="en-US" sz="12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529202" y="8584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 Pump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133158" y="1513701"/>
            <a:ext cx="75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 Now</a:t>
            </a:r>
            <a:endParaRPr lang="en-US" sz="12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372100"/>
            <a:ext cx="1600200" cy="1051395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6237318" y="52959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Charge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562601" y="5753100"/>
            <a:ext cx="1295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Discharge Battery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791201" y="6134100"/>
            <a:ext cx="11429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Generator On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759700" y="4953000"/>
            <a:ext cx="6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PHEV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288980"/>
            <a:ext cx="1123950" cy="54972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5727700" y="4492180"/>
            <a:ext cx="11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Stay under 6kW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934200" y="40005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Facility Management</a:t>
            </a:r>
            <a:endParaRPr lang="en-US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105150"/>
            <a:ext cx="819150" cy="81915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6011467" y="3175000"/>
            <a:ext cx="8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-3 degrees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315200" y="2792968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Thermostat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981700" y="363923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-6 degrees</a:t>
            </a:r>
            <a:endParaRPr lang="en-US" sz="1200" dirty="0"/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2171700"/>
            <a:ext cx="958850" cy="603093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7467600" y="18023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5863478" y="2159000"/>
            <a:ext cx="1024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Export Power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584" y="1105933"/>
            <a:ext cx="508000" cy="2921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584" y="1503807"/>
            <a:ext cx="508000" cy="2921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134" y="2171700"/>
            <a:ext cx="546100" cy="2921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134" y="4523930"/>
            <a:ext cx="546100" cy="2921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434" y="5280799"/>
            <a:ext cx="546100" cy="2921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584" y="3677444"/>
            <a:ext cx="508000" cy="2921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484" y="6157780"/>
            <a:ext cx="508000" cy="2921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1534" y="5771621"/>
            <a:ext cx="546100" cy="2921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6934" y="3197225"/>
            <a:ext cx="546100" cy="292100"/>
          </a:xfrm>
          <a:prstGeom prst="rect">
            <a:avLst/>
          </a:prstGeom>
        </p:spPr>
      </p:pic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Flexibility to Priority Tiers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80286" y="6360299"/>
            <a:ext cx="5983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1F497D"/>
                </a:solidFill>
              </a:rPr>
              <a:t>Default Tier Assignment Via Color/Device Type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752600" y="1243400"/>
            <a:ext cx="4484718" cy="5029200"/>
            <a:chOff x="1752600" y="1243400"/>
            <a:chExt cx="4484718" cy="5029200"/>
          </a:xfrm>
        </p:grpSpPr>
        <p:cxnSp>
          <p:nvCxnSpPr>
            <p:cNvPr id="115" name="Straight Arrow Connector 114"/>
            <p:cNvCxnSpPr>
              <a:stCxn id="113" idx="1"/>
            </p:cNvCxnSpPr>
            <p:nvPr/>
          </p:nvCxnSpPr>
          <p:spPr>
            <a:xfrm rot="10800000" flipV="1">
              <a:off x="1828800" y="1652200"/>
              <a:ext cx="4304358" cy="176599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58" idx="1"/>
            </p:cNvCxnSpPr>
            <p:nvPr/>
          </p:nvCxnSpPr>
          <p:spPr>
            <a:xfrm rot="10800000" flipV="1">
              <a:off x="1752600" y="1243400"/>
              <a:ext cx="4437540" cy="287140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23" idx="1"/>
            </p:cNvCxnSpPr>
            <p:nvPr/>
          </p:nvCxnSpPr>
          <p:spPr>
            <a:xfrm rot="10800000">
              <a:off x="1828800" y="3429000"/>
              <a:ext cx="4408518" cy="200540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24" idx="1"/>
            </p:cNvCxnSpPr>
            <p:nvPr/>
          </p:nvCxnSpPr>
          <p:spPr>
            <a:xfrm rot="10800000">
              <a:off x="1828801" y="5867400"/>
              <a:ext cx="3733801" cy="2420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53" idx="1"/>
            </p:cNvCxnSpPr>
            <p:nvPr/>
          </p:nvCxnSpPr>
          <p:spPr>
            <a:xfrm rot="10800000" flipV="1">
              <a:off x="1828800" y="4630680"/>
              <a:ext cx="3898900" cy="16992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70" idx="1"/>
            </p:cNvCxnSpPr>
            <p:nvPr/>
          </p:nvCxnSpPr>
          <p:spPr>
            <a:xfrm rot="10800000" flipV="1">
              <a:off x="1828800" y="3777734"/>
              <a:ext cx="4152900" cy="794265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89" idx="1"/>
            </p:cNvCxnSpPr>
            <p:nvPr/>
          </p:nvCxnSpPr>
          <p:spPr>
            <a:xfrm rot="10800000" flipV="1">
              <a:off x="1828800" y="2297500"/>
              <a:ext cx="4034678" cy="196970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60" idx="1"/>
            </p:cNvCxnSpPr>
            <p:nvPr/>
          </p:nvCxnSpPr>
          <p:spPr>
            <a:xfrm rot="10800000" flipV="1">
              <a:off x="1828801" y="3313500"/>
              <a:ext cx="4182667" cy="194430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5" idx="1"/>
            </p:cNvCxnSpPr>
            <p:nvPr/>
          </p:nvCxnSpPr>
          <p:spPr>
            <a:xfrm rot="10800000">
              <a:off x="1828801" y="5410200"/>
              <a:ext cx="3962401" cy="862400"/>
            </a:xfrm>
            <a:prstGeom prst="straightConnector1">
              <a:avLst/>
            </a:prstGeom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Aggregations</a:t>
            </a:r>
            <a:endParaRPr lang="en-US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60161618"/>
              </p:ext>
            </p:extLst>
          </p:nvPr>
        </p:nvGraphicFramePr>
        <p:xfrm>
          <a:off x="5715000" y="2413000"/>
          <a:ext cx="2971800" cy="3556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4089400"/>
            <a:ext cx="2146300" cy="2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 Pumps - Green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7200" y="4368800"/>
            <a:ext cx="2146300" cy="2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HVACs - Green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7200" y="3810000"/>
            <a:ext cx="2146300" cy="2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Misc. Flex - Green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4927600"/>
            <a:ext cx="2146300" cy="279400"/>
          </a:xfrm>
          <a:prstGeom prst="rect">
            <a:avLst/>
          </a:prstGeom>
          <a:solidFill>
            <a:srgbClr val="DDDF0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Pool Pumps - Yellow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207000"/>
            <a:ext cx="2146300" cy="279400"/>
          </a:xfrm>
          <a:prstGeom prst="rect">
            <a:avLst/>
          </a:prstGeom>
          <a:solidFill>
            <a:srgbClr val="DDDF0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HVACs - Yellow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648200"/>
            <a:ext cx="2146300" cy="279400"/>
          </a:xfrm>
          <a:prstGeom prst="rect">
            <a:avLst/>
          </a:prstGeom>
          <a:solidFill>
            <a:srgbClr val="DDDF0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Misc. Flex - Yellow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251200"/>
            <a:ext cx="2146300" cy="2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Battery Storage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2971800"/>
            <a:ext cx="2146300" cy="2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Night Run Dishwashers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5486400"/>
            <a:ext cx="2146300" cy="279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Emergency Rationing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6400" y="4563070"/>
            <a:ext cx="157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entury Gothic"/>
                <a:cs typeface="Century Gothic"/>
              </a:rPr>
              <a:t>Sheddable</a:t>
            </a:r>
            <a:r>
              <a:rPr lang="en-US" b="1" dirty="0" smtClean="0">
                <a:latin typeface="Century Gothic"/>
                <a:cs typeface="Century Gothic"/>
              </a:rPr>
              <a:t> Load</a:t>
            </a:r>
          </a:p>
          <a:p>
            <a:r>
              <a:rPr lang="en-US" b="1" dirty="0" smtClean="0">
                <a:latin typeface="Century Gothic"/>
                <a:cs typeface="Century Gothic"/>
              </a:rPr>
              <a:t>Resources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6400" y="23278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entury Gothic"/>
                <a:cs typeface="Century Gothic"/>
              </a:rPr>
              <a:t>Dispatchable</a:t>
            </a:r>
            <a:r>
              <a:rPr lang="en-US" b="1" dirty="0" smtClean="0">
                <a:latin typeface="Century Gothic"/>
                <a:cs typeface="Century Gothic"/>
              </a:rPr>
              <a:t> Load</a:t>
            </a:r>
          </a:p>
          <a:p>
            <a:r>
              <a:rPr lang="en-US" b="1" dirty="0" smtClean="0">
                <a:latin typeface="Century Gothic"/>
                <a:cs typeface="Century Gothic"/>
              </a:rPr>
              <a:t>Resources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692400"/>
            <a:ext cx="2146300" cy="279400"/>
          </a:xfrm>
          <a:prstGeom prst="rect">
            <a:avLst/>
          </a:prstGeom>
          <a:solidFill>
            <a:srgbClr val="DDDF0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Emergency </a:t>
            </a:r>
            <a:r>
              <a:rPr lang="en-US" sz="1200" dirty="0" err="1" smtClean="0">
                <a:solidFill>
                  <a:schemeClr val="tx1"/>
                </a:solidFill>
              </a:rPr>
              <a:t>Dispatchable</a:t>
            </a:r>
            <a:r>
              <a:rPr lang="en-US" sz="1200" dirty="0" smtClean="0">
                <a:solidFill>
                  <a:schemeClr val="tx1"/>
                </a:solidFill>
              </a:rPr>
              <a:t>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2794" y="3531394"/>
            <a:ext cx="133270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Inconvenience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57200" y="2413000"/>
            <a:ext cx="2146300" cy="279400"/>
          </a:xfrm>
          <a:prstGeom prst="rect">
            <a:avLst/>
          </a:prstGeom>
          <a:solidFill>
            <a:srgbClr val="DDDF0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Emergency Storage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0200" y="4248745"/>
            <a:ext cx="2451100" cy="527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2781300" y="3684588"/>
            <a:ext cx="2781300" cy="8276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200" y="2133600"/>
            <a:ext cx="2146300" cy="279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Emergency Load Dumping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802606" y="4787106"/>
            <a:ext cx="195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2076053" y="2825353"/>
            <a:ext cx="14104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07394" y="5805100"/>
            <a:ext cx="151050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Major Inconvenience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31194" y="1856601"/>
            <a:ext cx="151050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Major Inconvenience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Energy Flexibility Tiers</a:t>
            </a:r>
          </a:p>
          <a:p>
            <a:r>
              <a:rPr lang="en-US" dirty="0" smtClean="0"/>
              <a:t>The ColorPower algorithm</a:t>
            </a:r>
          </a:p>
          <a:p>
            <a:pPr lvl="1"/>
            <a:r>
              <a:rPr lang="en-US" b="1" dirty="0" smtClean="0"/>
              <a:t>Control Architecture</a:t>
            </a:r>
          </a:p>
          <a:p>
            <a:pPr lvl="1"/>
            <a:r>
              <a:rPr lang="en-US" dirty="0" smtClean="0"/>
              <a:t>ColorPower Algorithm</a:t>
            </a:r>
          </a:p>
          <a:p>
            <a:pPr lvl="1"/>
            <a:r>
              <a:rPr lang="en-US" dirty="0" smtClean="0"/>
              <a:t>Validation in Simulation</a:t>
            </a:r>
          </a:p>
          <a:p>
            <a:r>
              <a:rPr lang="en-US" dirty="0" smtClean="0"/>
              <a:t>Implications and Impact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76941" y="6286500"/>
            <a:ext cx="6467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[Beal, Berliner, &amp; Hunter, SASO’12; Ranade &amp; Beal, SASO’10]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urved Connector 29"/>
          <p:cNvCxnSpPr>
            <a:stCxn id="12" idx="1"/>
            <a:endCxn id="6" idx="1"/>
          </p:cNvCxnSpPr>
          <p:nvPr/>
        </p:nvCxnSpPr>
        <p:spPr>
          <a:xfrm rot="10800000">
            <a:off x="5549899" y="1830156"/>
            <a:ext cx="565512" cy="4040760"/>
          </a:xfrm>
          <a:prstGeom prst="curvedConnector3">
            <a:avLst>
              <a:gd name="adj1" fmla="val 270678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399" y="1612900"/>
            <a:ext cx="4902201" cy="4509319"/>
          </a:xfrm>
        </p:spPr>
        <p:txBody>
          <a:bodyPr>
            <a:normAutofit/>
          </a:bodyPr>
          <a:lstStyle/>
          <a:p>
            <a:r>
              <a:rPr lang="en-US" dirty="0" smtClean="0"/>
              <a:t>Groups and Individual Devices Act Randomly, but </a:t>
            </a:r>
            <a:r>
              <a:rPr lang="en-US" b="1" i="1" dirty="0" smtClean="0">
                <a:solidFill>
                  <a:srgbClr val="800000"/>
                </a:solidFill>
              </a:rPr>
              <a:t>Precisely in Aggregate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Feedback loop recruits resources until demand target satisfied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49899" y="1600200"/>
            <a:ext cx="2486647" cy="4599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Demand Mgmt. Server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71" y="4324500"/>
            <a:ext cx="1061958" cy="7923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11" y="5619612"/>
            <a:ext cx="566922" cy="502607"/>
          </a:xfrm>
          <a:prstGeom prst="rect">
            <a:avLst/>
          </a:prstGeom>
        </p:spPr>
      </p:pic>
      <p:cxnSp>
        <p:nvCxnSpPr>
          <p:cNvPr id="19" name="Curved Connector 18"/>
          <p:cNvCxnSpPr>
            <a:stCxn id="6" idx="3"/>
            <a:endCxn id="46" idx="3"/>
          </p:cNvCxnSpPr>
          <p:nvPr/>
        </p:nvCxnSpPr>
        <p:spPr>
          <a:xfrm flipH="1">
            <a:off x="7896847" y="1830156"/>
            <a:ext cx="139699" cy="3995457"/>
          </a:xfrm>
          <a:prstGeom prst="curvedConnector3">
            <a:avLst>
              <a:gd name="adj1" fmla="val -572732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1672" y="2299102"/>
            <a:ext cx="30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ADAPTIVE FEEDBACK LOOP</a:t>
            </a:r>
            <a:endParaRPr lang="en-US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991" y="5529007"/>
            <a:ext cx="902856" cy="59321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732859" y="6083780"/>
            <a:ext cx="240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Groups and Individual Devices</a:t>
            </a:r>
            <a:endParaRPr lang="en-US" sz="14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616355" y="5135980"/>
            <a:ext cx="4222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Local Probabilistic Cooperation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1351" y="3267304"/>
            <a:ext cx="1523774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SYSTEM STATE: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NEED -12 MW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TOTAL DEMAND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RELIEF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8643" y="3146686"/>
            <a:ext cx="1714632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DEMAND REPORT: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ON: 203 MW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OFF: 342 MW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SHED: 127 MW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NOSHED: 432 MW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245" y="989568"/>
            <a:ext cx="240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Demand Shaping Target</a:t>
            </a:r>
          </a:p>
        </p:txBody>
      </p:sp>
      <p:cxnSp>
        <p:nvCxnSpPr>
          <p:cNvPr id="23" name="Curved Connector 22"/>
          <p:cNvCxnSpPr>
            <a:stCxn id="22" idx="3"/>
            <a:endCxn id="6" idx="0"/>
          </p:cNvCxnSpPr>
          <p:nvPr/>
        </p:nvCxnSpPr>
        <p:spPr>
          <a:xfrm>
            <a:off x="6360771" y="1174234"/>
            <a:ext cx="432452" cy="425966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229600" cy="682625"/>
          </a:xfrm>
        </p:spPr>
        <p:txBody>
          <a:bodyPr/>
          <a:lstStyle/>
          <a:p>
            <a:r>
              <a:rPr lang="en-US" dirty="0"/>
              <a:t>Basic ColorPower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ColorPower State Transitions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025942"/>
            <a:ext cx="8229600" cy="1278021"/>
          </a:xfrm>
        </p:spPr>
        <p:txBody>
          <a:bodyPr/>
          <a:lstStyle/>
          <a:p>
            <a:r>
              <a:rPr lang="en-US"/>
              <a:t>(E)nabled vs. (D)isabled</a:t>
            </a:r>
          </a:p>
          <a:p>
            <a:r>
              <a:rPr lang="en-US"/>
              <a:t>(R)efractory vs. (F)lexible</a:t>
            </a:r>
          </a:p>
        </p:txBody>
      </p:sp>
      <p:pic>
        <p:nvPicPr>
          <p:cNvPr id="6" name="Picture 5" descr="markov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04950" y="1193800"/>
            <a:ext cx="6026150" cy="365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Control Problem</a:t>
            </a:r>
          </a:p>
        </p:txBody>
      </p:sp>
      <p:pic>
        <p:nvPicPr>
          <p:cNvPr id="4" name="Content Placeholder 3" descr="block-diagram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1300" y="1300944"/>
            <a:ext cx="6390217" cy="4682044"/>
          </a:xfrm>
        </p:spPr>
      </p:pic>
      <p:sp>
        <p:nvSpPr>
          <p:cNvPr id="5" name="TextBox 4"/>
          <p:cNvSpPr txBox="1"/>
          <p:nvPr/>
        </p:nvSpPr>
        <p:spPr>
          <a:xfrm>
            <a:off x="5791200" y="2501900"/>
            <a:ext cx="3187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For each ColorPower client, set p</a:t>
            </a:r>
            <a:r>
              <a:rPr lang="en-US" sz="2400" i="1" baseline="-25000"/>
              <a:t>on </a:t>
            </a:r>
            <a:r>
              <a:rPr lang="en-US" sz="2400" i="1"/>
              <a:t>, p</a:t>
            </a:r>
            <a:r>
              <a:rPr lang="en-US" sz="2400" i="1" baseline="-25000"/>
              <a:t>off</a:t>
            </a:r>
            <a:r>
              <a:rPr lang="en-US" sz="2400" i="1"/>
              <a:t> for each device group, such that the total enabled power in s(t) tracks g(t)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ColorPower in a Nutshell: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b="16882"/>
          <a:stretch>
            <a:fillRect/>
          </a:stretch>
        </p:blipFill>
        <p:spPr bwMode="auto">
          <a:xfrm>
            <a:off x="177800" y="1384286"/>
            <a:ext cx="1587500" cy="2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as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65300" y="2737327"/>
            <a:ext cx="4015987" cy="18854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800" y="1014954"/>
            <a:ext cx="28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Energy service tiers…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2387" y="1906330"/>
            <a:ext cx="389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… allow scalable distributed</a:t>
            </a:r>
          </a:p>
          <a:p>
            <a:r>
              <a:rPr lang="en-US" sz="2400" b="1">
                <a:solidFill>
                  <a:schemeClr val="tx2"/>
                </a:solidFill>
              </a:rPr>
              <a:t>	 demand management…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0072" y="2320797"/>
            <a:ext cx="290464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… bringing disruptive 	change to the </a:t>
            </a:r>
          </a:p>
          <a:p>
            <a:r>
              <a:rPr lang="en-US" sz="2400" b="1">
                <a:solidFill>
                  <a:schemeClr val="tx2"/>
                </a:solidFill>
              </a:rPr>
              <a:t>	energy industry.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47515" y="3568700"/>
            <a:ext cx="3020998" cy="3216284"/>
            <a:chOff x="234730" y="1143001"/>
            <a:chExt cx="4444999" cy="4732337"/>
          </a:xfrm>
        </p:grpSpPr>
        <p:sp>
          <p:nvSpPr>
            <p:cNvPr id="10" name="Oval 9"/>
            <p:cNvSpPr/>
            <p:nvPr/>
          </p:nvSpPr>
          <p:spPr>
            <a:xfrm>
              <a:off x="1657129" y="1143001"/>
              <a:ext cx="19558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Traditional Utility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758729" y="4960938"/>
              <a:ext cx="17526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Customer</a:t>
              </a:r>
            </a:p>
          </p:txBody>
        </p:sp>
        <p:cxnSp>
          <p:nvCxnSpPr>
            <p:cNvPr id="12" name="Straight Connector 11"/>
            <p:cNvCxnSpPr>
              <a:stCxn id="11" idx="0"/>
              <a:endCxn id="10" idx="4"/>
            </p:cNvCxnSpPr>
            <p:nvPr/>
          </p:nvCxnSpPr>
          <p:spPr>
            <a:xfrm rot="5400000" flipH="1" flipV="1">
              <a:off x="1183261" y="3509170"/>
              <a:ext cx="2903537" cy="1588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927129" y="1923490"/>
              <a:ext cx="1752600" cy="3171359"/>
              <a:chOff x="2927129" y="1923490"/>
              <a:chExt cx="1752600" cy="317135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927129" y="2862173"/>
                <a:ext cx="1752600" cy="9144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Demand Aggregator</a:t>
                </a:r>
              </a:p>
            </p:txBody>
          </p:sp>
          <p:cxnSp>
            <p:nvCxnSpPr>
              <p:cNvPr id="15" name="Straight Connector 14"/>
              <p:cNvCxnSpPr>
                <a:stCxn id="11" idx="7"/>
                <a:endCxn id="14" idx="4"/>
              </p:cNvCxnSpPr>
              <p:nvPr/>
            </p:nvCxnSpPr>
            <p:spPr>
              <a:xfrm rot="5400000" flipH="1" flipV="1">
                <a:off x="2869910" y="4161330"/>
                <a:ext cx="1318276" cy="548762"/>
              </a:xfrm>
              <a:prstGeom prst="line">
                <a:avLst/>
              </a:prstGeom>
              <a:ln w="38100" cap="flat" cmpd="sng" algn="ctr">
                <a:solidFill>
                  <a:srgbClr val="FF66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0"/>
                <a:endCxn id="10" idx="5"/>
              </p:cNvCxnSpPr>
              <p:nvPr/>
            </p:nvCxnSpPr>
            <p:spPr>
              <a:xfrm rot="16200000" flipV="1">
                <a:off x="3095628" y="2154372"/>
                <a:ext cx="938683" cy="476920"/>
              </a:xfrm>
              <a:prstGeom prst="line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34730" y="1923491"/>
              <a:ext cx="2692399" cy="3171357"/>
              <a:chOff x="234730" y="1923491"/>
              <a:chExt cx="2692399" cy="317135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34730" y="2303373"/>
                <a:ext cx="2003508" cy="914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Vertical Resale Utility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7558" y="3602038"/>
                <a:ext cx="1752600" cy="914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Retail Services</a:t>
                </a:r>
              </a:p>
            </p:txBody>
          </p:sp>
          <p:cxnSp>
            <p:nvCxnSpPr>
              <p:cNvPr id="20" name="Straight Connector 19"/>
              <p:cNvCxnSpPr>
                <a:stCxn id="18" idx="0"/>
                <a:endCxn id="10" idx="3"/>
              </p:cNvCxnSpPr>
              <p:nvPr/>
            </p:nvCxnSpPr>
            <p:spPr>
              <a:xfrm rot="5400000" flipH="1" flipV="1">
                <a:off x="1400075" y="1759900"/>
                <a:ext cx="379883" cy="707065"/>
              </a:xfrm>
              <a:prstGeom prst="line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8" idx="4"/>
                <a:endCxn id="19" idx="0"/>
              </p:cNvCxnSpPr>
              <p:nvPr/>
            </p:nvCxnSpPr>
            <p:spPr>
              <a:xfrm rot="16200000" flipH="1">
                <a:off x="1118039" y="3336218"/>
                <a:ext cx="384265" cy="147374"/>
              </a:xfrm>
              <a:prstGeom prst="line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4"/>
                <a:endCxn id="11" idx="1"/>
              </p:cNvCxnSpPr>
              <p:nvPr/>
            </p:nvCxnSpPr>
            <p:spPr>
              <a:xfrm rot="16200000" flipH="1">
                <a:off x="1410419" y="4489876"/>
                <a:ext cx="578411" cy="631533"/>
              </a:xfrm>
              <a:prstGeom prst="line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6"/>
                <a:endCxn id="14" idx="2"/>
              </p:cNvCxnSpPr>
              <p:nvPr/>
            </p:nvCxnSpPr>
            <p:spPr>
              <a:xfrm flipV="1">
                <a:off x="2260158" y="3319373"/>
                <a:ext cx="666971" cy="739865"/>
              </a:xfrm>
              <a:prstGeom prst="line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9" idx="7"/>
              </p:cNvCxnSpPr>
              <p:nvPr/>
            </p:nvCxnSpPr>
            <p:spPr>
              <a:xfrm rot="5400000" flipH="1" flipV="1">
                <a:off x="1426808" y="2629327"/>
                <a:ext cx="1683311" cy="529935"/>
              </a:xfrm>
              <a:prstGeom prst="line">
                <a:avLst/>
              </a:prstGeom>
              <a:ln w="38100" cap="flat" cmpd="sng" algn="ctr">
                <a:solidFill>
                  <a:srgbClr val="FF66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Energy Flexibility Tiers</a:t>
            </a:r>
          </a:p>
          <a:p>
            <a:r>
              <a:rPr lang="en-US" dirty="0" smtClean="0"/>
              <a:t>The ColorPower algorithm</a:t>
            </a:r>
          </a:p>
          <a:p>
            <a:pPr lvl="1"/>
            <a:r>
              <a:rPr lang="en-US" dirty="0" smtClean="0"/>
              <a:t>Control Architecture</a:t>
            </a:r>
          </a:p>
          <a:p>
            <a:pPr lvl="1"/>
            <a:r>
              <a:rPr lang="en-US" b="1" dirty="0" smtClean="0"/>
              <a:t>ColorPower Algorithm</a:t>
            </a:r>
          </a:p>
          <a:p>
            <a:pPr lvl="1"/>
            <a:r>
              <a:rPr lang="en-US" dirty="0" smtClean="0"/>
              <a:t>Validation in</a:t>
            </a:r>
            <a:r>
              <a:rPr lang="en-US" dirty="0" smtClean="0"/>
              <a:t> Simulation</a:t>
            </a:r>
          </a:p>
          <a:p>
            <a:r>
              <a:rPr lang="en-US" dirty="0" smtClean="0"/>
              <a:t>Implications and Impact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ColorPower 2.0 Algorithm: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Flexibility accumulates as Refractory devices finish their timeouts.</a:t>
            </a:r>
          </a:p>
          <a:p>
            <a:r>
              <a:rPr lang="en-US"/>
              <a:t>Allocate flexibility budget in order of importance: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Goal tracking &amp; hard priority constraints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Soft priority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Cycling devices to ensure fairness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Maintaining flexibility reserves for future needs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/>
              <a:t>Goal tracking: </a:t>
            </a:r>
            <a:r>
              <a:rPr lang="en-US" i="1"/>
              <a:t>shape power demand</a:t>
            </a:r>
            <a:endParaRPr lang="en-US"/>
          </a:p>
          <a:p>
            <a:endParaRPr lang="en-US"/>
          </a:p>
          <a:p>
            <a:r>
              <a:rPr lang="en-US"/>
              <a:t>Color priority:</a:t>
            </a:r>
            <a:r>
              <a:rPr lang="en-US" i="1"/>
              <a:t> respect user preferences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Fairness: </a:t>
            </a:r>
            <a:r>
              <a:rPr lang="en-US" i="1"/>
              <a:t>no devices are favored</a:t>
            </a:r>
            <a:endParaRPr lang="en-US"/>
          </a:p>
          <a:p>
            <a:endParaRPr lang="en-US"/>
          </a:p>
          <a:p>
            <a:r>
              <a:rPr lang="en-US"/>
              <a:t>Cycling: </a:t>
            </a:r>
            <a:r>
              <a:rPr lang="en-US" i="1"/>
              <a:t>don’t keep the same devices off</a:t>
            </a:r>
            <a:endParaRPr lang="en-US"/>
          </a:p>
        </p:txBody>
      </p:sp>
      <p:pic>
        <p:nvPicPr>
          <p:cNvPr id="6" name="Picture 5" descr="ct-colorpriority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1" y="2940050"/>
            <a:ext cx="5594266" cy="1111250"/>
          </a:xfrm>
          <a:prstGeom prst="rect">
            <a:avLst/>
          </a:prstGeom>
        </p:spPr>
      </p:pic>
      <p:pic>
        <p:nvPicPr>
          <p:cNvPr id="7" name="Picture 6" descr="ct-cyclin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49" y="6056664"/>
            <a:ext cx="6259635" cy="342197"/>
          </a:xfrm>
          <a:prstGeom prst="rect">
            <a:avLst/>
          </a:prstGeom>
        </p:spPr>
      </p:pic>
      <p:pic>
        <p:nvPicPr>
          <p:cNvPr id="8" name="Picture 7" descr="ct-goaltrackin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180" y="1898650"/>
            <a:ext cx="2870200" cy="666750"/>
          </a:xfrm>
          <a:prstGeom prst="rect">
            <a:avLst/>
          </a:prstGeom>
        </p:spPr>
      </p:pic>
      <p:pic>
        <p:nvPicPr>
          <p:cNvPr id="9" name="Picture 8" descr="ct-colorpriority-Di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4013718"/>
            <a:ext cx="3809530" cy="576813"/>
          </a:xfrm>
          <a:prstGeom prst="rect">
            <a:avLst/>
          </a:prstGeom>
        </p:spPr>
      </p:pic>
      <p:pic>
        <p:nvPicPr>
          <p:cNvPr id="10" name="Picture 9" descr="ct-fairness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693" y="5041899"/>
            <a:ext cx="2478923" cy="437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ColorPower 2.0 Algorithm: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1549400"/>
            <a:ext cx="357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Allocation 1: Goal Tracking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746" y="4228089"/>
            <a:ext cx="35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Allocation 2: Color Priority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0500" y="952311"/>
            <a:ext cx="2753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Allocation 3: Cycling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2546" y="4697989"/>
            <a:ext cx="306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Computing p</a:t>
            </a:r>
            <a:r>
              <a:rPr lang="en-US" sz="2400" b="1" baseline="-25000"/>
              <a:t>on</a:t>
            </a:r>
            <a:r>
              <a:rPr lang="en-US" sz="2400" b="1"/>
              <a:t> and p</a:t>
            </a:r>
            <a:r>
              <a:rPr lang="en-US" sz="2400" b="1" baseline="-25000"/>
              <a:t>off</a:t>
            </a:r>
          </a:p>
        </p:txBody>
      </p:sp>
      <p:pic>
        <p:nvPicPr>
          <p:cNvPr id="19" name="Picture 18" descr="alg-C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185432"/>
            <a:ext cx="4203700" cy="679869"/>
          </a:xfrm>
          <a:prstGeom prst="rect">
            <a:avLst/>
          </a:prstGeom>
        </p:spPr>
      </p:pic>
      <p:pic>
        <p:nvPicPr>
          <p:cNvPr id="20" name="Picture 19" descr="alg-delta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851979"/>
            <a:ext cx="4457700" cy="10702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5100" y="3858757"/>
            <a:ext cx="20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Upward is converse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5100" y="2591113"/>
            <a:ext cx="172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Downward shift: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100" y="1899166"/>
            <a:ext cx="171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Correction Goal:</a:t>
            </a:r>
          </a:p>
        </p:txBody>
      </p:sp>
      <p:pic>
        <p:nvPicPr>
          <p:cNvPr id="24" name="Picture 23" descr="alg-prim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4689754"/>
            <a:ext cx="2119814" cy="375121"/>
          </a:xfrm>
          <a:prstGeom prst="rect">
            <a:avLst/>
          </a:prstGeom>
        </p:spPr>
      </p:pic>
      <p:pic>
        <p:nvPicPr>
          <p:cNvPr id="25" name="Picture 24" descr="alg-prime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114" y="4715154"/>
            <a:ext cx="2043614" cy="381609"/>
          </a:xfrm>
          <a:prstGeom prst="rect">
            <a:avLst/>
          </a:prstGeom>
        </p:spPr>
      </p:pic>
      <p:pic>
        <p:nvPicPr>
          <p:cNvPr id="26" name="Picture 25" descr="alg-deltaP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" y="5245100"/>
            <a:ext cx="4457700" cy="7930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200" y="6207899"/>
            <a:ext cx="20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Upward is converse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3200" y="4940255"/>
            <a:ext cx="172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Downward shift: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1149866"/>
            <a:ext cx="184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Boundary color </a:t>
            </a:r>
            <a:r>
              <a:rPr lang="en-US" i="1"/>
              <a:t>b</a:t>
            </a:r>
            <a:r>
              <a:rPr lang="en-US"/>
              <a:t>:</a:t>
            </a:r>
          </a:p>
        </p:txBody>
      </p:sp>
      <p:pic>
        <p:nvPicPr>
          <p:cNvPr id="30" name="Picture 29" descr="alg-boundary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098" y="1160464"/>
            <a:ext cx="2068083" cy="444012"/>
          </a:xfrm>
          <a:prstGeom prst="rect">
            <a:avLst/>
          </a:prstGeom>
        </p:spPr>
      </p:pic>
      <p:pic>
        <p:nvPicPr>
          <p:cNvPr id="31" name="Picture 30" descr="alg-deltaC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900" y="4381268"/>
            <a:ext cx="4483099" cy="431021"/>
          </a:xfrm>
          <a:prstGeom prst="rect">
            <a:avLst/>
          </a:prstGeom>
        </p:spPr>
      </p:pic>
      <p:pic>
        <p:nvPicPr>
          <p:cNvPr id="32" name="Picture 31" descr="alg-doubleprim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356" y="1435101"/>
            <a:ext cx="2402743" cy="3497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242500" y="17120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 similar for other states</a:t>
            </a:r>
          </a:p>
        </p:txBody>
      </p:sp>
      <p:pic>
        <p:nvPicPr>
          <p:cNvPr id="34" name="Picture 33" descr="alg-poff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0500" y="5137434"/>
            <a:ext cx="3200400" cy="827034"/>
          </a:xfrm>
          <a:prstGeom prst="rect">
            <a:avLst/>
          </a:prstGeom>
        </p:spPr>
      </p:pic>
      <p:pic>
        <p:nvPicPr>
          <p:cNvPr id="35" name="Picture 34" descr="alg-pon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4800" y="5942802"/>
            <a:ext cx="3073399" cy="73901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03800" y="2071132"/>
            <a:ext cx="188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Reserve fraction </a:t>
            </a:r>
            <a:r>
              <a:rPr lang="en-US" i="1"/>
              <a:t>f:</a:t>
            </a:r>
            <a:endParaRPr lang="en-US"/>
          </a:p>
        </p:txBody>
      </p:sp>
      <p:pic>
        <p:nvPicPr>
          <p:cNvPr id="37" name="Picture 36" descr="alg-f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8499" y="2363451"/>
            <a:ext cx="2654300" cy="697656"/>
          </a:xfrm>
          <a:prstGeom prst="rect">
            <a:avLst/>
          </a:prstGeom>
        </p:spPr>
      </p:pic>
      <p:pic>
        <p:nvPicPr>
          <p:cNvPr id="39" name="Picture 38" descr="alg-ss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1050" y="3361894"/>
            <a:ext cx="2705100" cy="1120195"/>
          </a:xfrm>
          <a:prstGeom prst="rect">
            <a:avLst/>
          </a:prstGeom>
        </p:spPr>
      </p:pic>
      <p:pic>
        <p:nvPicPr>
          <p:cNvPr id="40" name="Picture 39" descr="alg-ss-rt.gi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2546" y="2982457"/>
            <a:ext cx="3232363" cy="39836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53300" y="3327400"/>
            <a:ext cx="151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enabled</a:t>
            </a:r>
          </a:p>
          <a:p>
            <a:r>
              <a:rPr lang="en-US"/>
              <a:t>domainates,</a:t>
            </a:r>
          </a:p>
          <a:p>
            <a:r>
              <a:rPr lang="en-US"/>
              <a:t>else converse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4525963"/>
          </a:xfrm>
        </p:spPr>
        <p:txBody>
          <a:bodyPr/>
          <a:lstStyle/>
          <a:p>
            <a:r>
              <a:rPr lang="en-US"/>
              <a:t>Convergence: </a:t>
            </a:r>
          </a:p>
          <a:p>
            <a:pPr lvl="1"/>
            <a:r>
              <a:rPr lang="en-US"/>
              <a:t>Sufficient Flexibility:</a:t>
            </a:r>
          </a:p>
          <a:p>
            <a:pPr lvl="1"/>
            <a:r>
              <a:rPr lang="en-US"/>
              <a:t>Insufficient Flexibility: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Quiescence: (conservative)</a:t>
            </a:r>
          </a:p>
          <a:p>
            <a:endParaRPr lang="en-US"/>
          </a:p>
          <a:p>
            <a:pPr>
              <a:buNone/>
            </a:pPr>
            <a:endParaRPr lang="en-US"/>
          </a:p>
          <a:p>
            <a:r>
              <a:rPr lang="en-US"/>
              <a:t>Ramp Tolerance:</a:t>
            </a:r>
          </a:p>
        </p:txBody>
      </p:sp>
      <p:pic>
        <p:nvPicPr>
          <p:cNvPr id="5" name="Picture 4" descr="analysis-converge-fa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1543163"/>
            <a:ext cx="4445000" cy="691737"/>
          </a:xfrm>
          <a:prstGeom prst="rect">
            <a:avLst/>
          </a:prstGeom>
        </p:spPr>
      </p:pic>
      <p:pic>
        <p:nvPicPr>
          <p:cNvPr id="6" name="Picture 5" descr="analysis-converge-linea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16" y="3492500"/>
            <a:ext cx="2133655" cy="679545"/>
          </a:xfrm>
          <a:prstGeom prst="rect">
            <a:avLst/>
          </a:prstGeom>
        </p:spPr>
      </p:pic>
      <p:pic>
        <p:nvPicPr>
          <p:cNvPr id="7" name="Picture 6" descr="analysis-converge-quadrati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616" y="2742900"/>
            <a:ext cx="3263844" cy="604415"/>
          </a:xfrm>
          <a:prstGeom prst="rect">
            <a:avLst/>
          </a:prstGeom>
        </p:spPr>
      </p:pic>
      <p:pic>
        <p:nvPicPr>
          <p:cNvPr id="8" name="Picture 7" descr="refractory-integra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600700" y="2476500"/>
            <a:ext cx="2527300" cy="2101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8400" y="2844500"/>
            <a:ext cx="116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Quadratic: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1100" y="3594100"/>
            <a:ext cx="8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Linear:</a:t>
            </a:r>
          </a:p>
        </p:txBody>
      </p:sp>
      <p:pic>
        <p:nvPicPr>
          <p:cNvPr id="13" name="Picture 12" descr="analysis-quiescenc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0" y="5448991"/>
            <a:ext cx="6654800" cy="626372"/>
          </a:xfrm>
          <a:prstGeom prst="rect">
            <a:avLst/>
          </a:prstGeom>
        </p:spPr>
      </p:pic>
      <p:pic>
        <p:nvPicPr>
          <p:cNvPr id="14" name="Picture 13" descr="analysis-rp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0500" y="5054669"/>
            <a:ext cx="4533900" cy="457822"/>
          </a:xfrm>
          <a:prstGeom prst="rect">
            <a:avLst/>
          </a:prstGeom>
        </p:spPr>
      </p:pic>
      <p:pic>
        <p:nvPicPr>
          <p:cNvPr id="15" name="Picture 14" descr="analysis-ramping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8400" y="6075363"/>
            <a:ext cx="4838700" cy="4678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0803" y="5592763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1928" y="5105059"/>
            <a:ext cx="19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Priority constraint: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Energy Flexibility Tiers</a:t>
            </a:r>
          </a:p>
          <a:p>
            <a:r>
              <a:rPr lang="en-US" dirty="0" smtClean="0"/>
              <a:t>The ColorPower algorithm</a:t>
            </a:r>
          </a:p>
          <a:p>
            <a:pPr lvl="1"/>
            <a:r>
              <a:rPr lang="en-US" dirty="0" smtClean="0"/>
              <a:t>Control Architecture</a:t>
            </a:r>
          </a:p>
          <a:p>
            <a:pPr lvl="1"/>
            <a:r>
              <a:rPr lang="en-US" dirty="0" smtClean="0"/>
              <a:t>ColorPower Algorithm</a:t>
            </a:r>
          </a:p>
          <a:p>
            <a:pPr lvl="1"/>
            <a:r>
              <a:rPr lang="en-US" b="1" dirty="0" smtClean="0"/>
              <a:t>Analysis &amp; Simulation</a:t>
            </a:r>
          </a:p>
          <a:p>
            <a:r>
              <a:rPr lang="en-US" dirty="0" smtClean="0"/>
              <a:t>Implications and Impact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Example: Hot Summer Day</a:t>
            </a:r>
          </a:p>
        </p:txBody>
      </p:sp>
      <p:pic>
        <p:nvPicPr>
          <p:cNvPr id="5" name="Picture 4" descr="Cas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6400" y="2038810"/>
            <a:ext cx="8280400" cy="3887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35200" y="4017169"/>
            <a:ext cx="1181100" cy="271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Flex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235200" y="4486276"/>
            <a:ext cx="1181100" cy="271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Emergency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35200" y="4948238"/>
            <a:ext cx="1181100" cy="271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Inflexible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8"/>
            <a:ext cx="8229600" cy="682625"/>
          </a:xfrm>
        </p:spPr>
        <p:txBody>
          <a:bodyPr/>
          <a:lstStyle/>
          <a:p>
            <a:r>
              <a:rPr lang="en-US" sz="3200" dirty="0" smtClean="0"/>
              <a:t>Control Example: Emergency Response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6700" y="1917700"/>
            <a:ext cx="8545540" cy="3835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2501900"/>
            <a:ext cx="1181100" cy="271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Flex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71600" y="3530600"/>
            <a:ext cx="1181100" cy="271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Emergency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371600" y="4676776"/>
            <a:ext cx="1181100" cy="271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Inflexible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10,000 clients, each controlling a 1KW device</a:t>
            </a:r>
          </a:p>
          <a:p>
            <a:r>
              <a:rPr lang="en-US"/>
              <a:t>Coloring: 20% green, 50% yellow, 30% red</a:t>
            </a:r>
          </a:p>
          <a:p>
            <a:r>
              <a:rPr lang="en-US"/>
              <a:t>Measurement error: 0.1%</a:t>
            </a:r>
          </a:p>
          <a:p>
            <a:r>
              <a:rPr lang="en-US"/>
              <a:t>10 second rounds</a:t>
            </a:r>
          </a:p>
          <a:p>
            <a:r>
              <a:rPr lang="en-US"/>
              <a:t>Refractory time: U[400,800] seconds</a:t>
            </a:r>
          </a:p>
          <a:p>
            <a:r>
              <a:rPr lang="en-US"/>
              <a:t>Flexible reserve ratio: 1:1</a:t>
            </a:r>
          </a:p>
          <a:p>
            <a:r>
              <a:rPr lang="en-US"/>
              <a:t>Attempted correction/round: 80%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Studies: Convergence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Predicted</a:t>
            </a:r>
          </a:p>
        </p:txBody>
      </p:sp>
      <p:pic>
        <p:nvPicPr>
          <p:cNvPr id="6" name="Content Placeholder 5" descr="StepPredictionConvergenc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4371" b="-4371"/>
              <a:stretch>
                <a:fillRect/>
              </a:stretch>
            </p:blipFill>
          </mc:Choice>
          <mc:Fallback>
            <p:blipFill>
              <a:blip r:embed="rId3"/>
              <a:srcRect t="-4371" b="-4371"/>
              <a:stretch>
                <a:fillRect/>
              </a:stretch>
            </p:blipFill>
          </mc:Fallback>
        </mc:AlternateContent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Measured</a:t>
            </a:r>
          </a:p>
        </p:txBody>
      </p:sp>
      <p:pic>
        <p:nvPicPr>
          <p:cNvPr id="10" name="Content Placeholder 9" descr="StepMeasuredConvergence.pdf"/>
          <p:cNvPicPr>
            <a:picLocks noGrp="1" noChangeAspect="1"/>
          </p:cNvPicPr>
          <p:nvPr>
            <p:ph sz="quarter" idx="4"/>
          </p:nvPr>
        </p:nvPicPr>
        <mc:AlternateContent>
          <mc:Choice xmlns:ma="http://schemas.microsoft.com/office/mac/drawingml/2008/main" Requires="ma">
            <p:blipFill>
              <a:blip r:embed="rId4"/>
              <a:srcRect t="-4350" b="-4350"/>
              <a:stretch>
                <a:fillRect/>
              </a:stretch>
            </p:blipFill>
          </mc:Choice>
          <mc:Fallback>
            <p:blipFill>
              <a:blip r:embed="rId5"/>
              <a:srcRect t="-4350" b="-4350"/>
              <a:stretch>
                <a:fillRect/>
              </a:stretch>
            </p:blipFill>
          </mc:Fallback>
        </mc:AlternateContent>
        <p:spPr/>
      </p:pic>
      <p:sp>
        <p:nvSpPr>
          <p:cNvPr id="11" name="TextBox 10"/>
          <p:cNvSpPr txBox="1"/>
          <p:nvPr/>
        </p:nvSpPr>
        <p:spPr>
          <a:xfrm>
            <a:off x="2630534" y="6037263"/>
            <a:ext cx="3882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>
                <a:solidFill>
                  <a:schemeClr val="tx2"/>
                </a:solidFill>
              </a:rPr>
              <a:t>Excellent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b="1" dirty="0" smtClean="0"/>
              <a:t>Energy Flexibility Tiers</a:t>
            </a:r>
          </a:p>
          <a:p>
            <a:r>
              <a:rPr lang="en-US" dirty="0" smtClean="0"/>
              <a:t>The ColorPower algorithm</a:t>
            </a:r>
          </a:p>
          <a:p>
            <a:r>
              <a:rPr lang="en-US" dirty="0" smtClean="0"/>
              <a:t>Implications and Impact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Studies: Quiescence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Predicted</a:t>
            </a:r>
          </a:p>
        </p:txBody>
      </p:sp>
      <p:pic>
        <p:nvPicPr>
          <p:cNvPr id="6" name="Content Placeholder 5" descr="StepPredictionConvergenc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367350"/>
            <a:ext cx="4040188" cy="356633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Measured</a:t>
            </a:r>
          </a:p>
        </p:txBody>
      </p:sp>
      <p:pic>
        <p:nvPicPr>
          <p:cNvPr id="10" name="Content Placeholder 9" descr="StepMeasuredConvergence.pdf"/>
          <p:cNvPicPr>
            <a:picLocks noGrp="1" noChangeAspect="1"/>
          </p:cNvPicPr>
          <p:nvPr>
            <p:ph sz="quarter" idx="4"/>
          </p:nvPr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45025" y="2366649"/>
            <a:ext cx="4041775" cy="3567739"/>
          </a:xfrm>
        </p:spPr>
      </p:pic>
      <p:sp>
        <p:nvSpPr>
          <p:cNvPr id="9" name="TextBox 8"/>
          <p:cNvSpPr txBox="1"/>
          <p:nvPr/>
        </p:nvSpPr>
        <p:spPr>
          <a:xfrm>
            <a:off x="974943" y="6037263"/>
            <a:ext cx="71941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>
                <a:solidFill>
                  <a:schemeClr val="tx2"/>
                </a:solidFill>
              </a:rPr>
              <a:t>Much better than conservative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Studies: Scaling</a:t>
            </a:r>
          </a:p>
        </p:txBody>
      </p:sp>
      <p:pic>
        <p:nvPicPr>
          <p:cNvPr id="4" name="Content Placeholder 3" descr="NDevicesAccuracy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93266" y="1600200"/>
            <a:ext cx="5757468" cy="4161486"/>
          </a:xfrm>
        </p:spPr>
      </p:pic>
      <p:sp>
        <p:nvSpPr>
          <p:cNvPr id="5" name="TextBox 4"/>
          <p:cNvSpPr txBox="1"/>
          <p:nvPr/>
        </p:nvSpPr>
        <p:spPr>
          <a:xfrm>
            <a:off x="1801289" y="6037263"/>
            <a:ext cx="5541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>
                <a:solidFill>
                  <a:schemeClr val="tx2"/>
                </a:solidFill>
              </a:rPr>
              <a:t>More devices = better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Studies: Heterogeny &amp; 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Heterogeneous Devices</a:t>
            </a:r>
          </a:p>
        </p:txBody>
      </p:sp>
      <p:pic>
        <p:nvPicPr>
          <p:cNvPr id="8" name="Content Placeholder 7" descr="HeterogeneousAccuracy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17897" b="-17897"/>
              <a:stretch>
                <a:fillRect/>
              </a:stretch>
            </p:blipFill>
          </mc:Choice>
          <mc:Fallback>
            <p:blipFill>
              <a:blip r:embed="rId3"/>
              <a:srcRect t="-17897" b="-17897"/>
              <a:stretch>
                <a:fillRect/>
              </a:stretch>
            </p:blipFill>
          </mc:Fallback>
        </mc:AlternateContent>
        <p:spPr/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Estimation Error</a:t>
            </a:r>
          </a:p>
        </p:txBody>
      </p:sp>
      <p:pic>
        <p:nvPicPr>
          <p:cNvPr id="9" name="Content Placeholder 8" descr="MeasurementErrorAccuracy.pdf"/>
          <p:cNvPicPr>
            <a:picLocks noGrp="1" noChangeAspect="1"/>
          </p:cNvPicPr>
          <p:nvPr>
            <p:ph sz="quarter" idx="4"/>
          </p:nvPr>
        </p:nvPicPr>
        <mc:AlternateContent>
          <mc:Choice xmlns:ma="http://schemas.microsoft.com/office/mac/drawingml/2008/main" Requires="ma">
            <p:blipFill>
              <a:blip r:embed="rId4"/>
              <a:srcRect t="-17977" b="-17977"/>
              <a:stretch>
                <a:fillRect/>
              </a:stretch>
            </p:blipFill>
          </mc:Choice>
          <mc:Fallback>
            <p:blipFill>
              <a:blip r:embed="rId5"/>
              <a:srcRect t="-17977" b="-17977"/>
              <a:stretch>
                <a:fillRect/>
              </a:stretch>
            </p:blipFill>
          </mc:Fallback>
        </mc:AlternateContent>
        <p:spPr/>
      </p:pic>
      <p:sp>
        <p:nvSpPr>
          <p:cNvPr id="10" name="TextBox 9"/>
          <p:cNvSpPr txBox="1"/>
          <p:nvPr/>
        </p:nvSpPr>
        <p:spPr>
          <a:xfrm>
            <a:off x="933979" y="6037263"/>
            <a:ext cx="72760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>
                <a:solidFill>
                  <a:schemeClr val="tx2"/>
                </a:solidFill>
              </a:rPr>
              <a:t>Robust to error and differences in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Energy Flexibility Tiers</a:t>
            </a:r>
          </a:p>
          <a:p>
            <a:r>
              <a:rPr lang="en-US" dirty="0" smtClean="0"/>
              <a:t>The ColorPower algorithm</a:t>
            </a:r>
          </a:p>
          <a:p>
            <a:r>
              <a:rPr lang="en-US" b="1" dirty="0" smtClean="0"/>
              <a:t>Implications and Impact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Locational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Program Control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5468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698500" y="3507139"/>
            <a:ext cx="1104900" cy="10168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2527300" y="3138957"/>
            <a:ext cx="800100" cy="736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2527300" y="4308240"/>
            <a:ext cx="800100" cy="736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4270375" y="3613345"/>
            <a:ext cx="603250" cy="555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4270375" y="2808440"/>
            <a:ext cx="603250" cy="555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4270375" y="4433437"/>
            <a:ext cx="603250" cy="5551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rcRect l="21572" r="23238"/>
          <a:stretch>
            <a:fillRect/>
          </a:stretch>
        </p:blipFill>
        <p:spPr>
          <a:xfrm>
            <a:off x="4270375" y="5308153"/>
            <a:ext cx="603250" cy="555195"/>
          </a:xfrm>
          <a:prstGeom prst="rect">
            <a:avLst/>
          </a:prstGeom>
        </p:spPr>
      </p:pic>
      <p:grpSp>
        <p:nvGrpSpPr>
          <p:cNvPr id="3" name="Group 31"/>
          <p:cNvGrpSpPr/>
          <p:nvPr/>
        </p:nvGrpSpPr>
        <p:grpSpPr>
          <a:xfrm>
            <a:off x="5943600" y="2770775"/>
            <a:ext cx="444500" cy="630651"/>
            <a:chOff x="457200" y="1803400"/>
            <a:chExt cx="2146300" cy="3632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7592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Pool Pumps - Green</a:t>
              </a:r>
              <a:endParaRPr lang="en-US" sz="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4038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HVACs - Green</a:t>
              </a:r>
              <a:endParaRPr lang="en-US" sz="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" y="34798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Misc. Flex - Green</a:t>
              </a:r>
              <a:endParaRPr lang="en-US" sz="1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" y="45974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Pool Pumps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" y="4876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HVACs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" y="43180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Misc. Flex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7200" y="29210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Battery Storage</a:t>
              </a:r>
              <a:endParaRPr lang="en-US" sz="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" y="2641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Night Run Dishwashers</a:t>
              </a:r>
              <a:endParaRPr lang="en-US" sz="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51562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Rationing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7200" y="23622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</a:t>
              </a:r>
              <a:r>
                <a:rPr lang="en-US" sz="100" dirty="0" err="1" smtClean="0">
                  <a:solidFill>
                    <a:schemeClr val="tx1"/>
                  </a:solidFill>
                </a:rPr>
                <a:t>Dispatchable</a:t>
              </a:r>
              <a:r>
                <a:rPr lang="en-US" sz="100" dirty="0" smtClean="0">
                  <a:solidFill>
                    <a:schemeClr val="tx1"/>
                  </a:solidFill>
                </a:rPr>
                <a:t> Load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200" y="2082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Storage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" y="18034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Load Dumping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2804526"/>
            <a:ext cx="279400" cy="279400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5943600" y="3524445"/>
            <a:ext cx="444500" cy="630651"/>
            <a:chOff x="457200" y="1803400"/>
            <a:chExt cx="2146300" cy="3632200"/>
          </a:xfrm>
        </p:grpSpPr>
        <p:sp>
          <p:nvSpPr>
            <p:cNvPr id="35" name="Rectangle 34"/>
            <p:cNvSpPr/>
            <p:nvPr/>
          </p:nvSpPr>
          <p:spPr>
            <a:xfrm>
              <a:off x="457200" y="37592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Pool Pumps - Green</a:t>
              </a:r>
              <a:endParaRPr lang="en-US" sz="1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" y="4038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HVACs - Green</a:t>
              </a:r>
              <a:endParaRPr lang="en-US" sz="1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" y="34798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Misc. Flex - Green</a:t>
              </a:r>
              <a:endParaRPr lang="en-US" sz="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00" y="45974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Pool Pumps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" y="4876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HVACs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7200" y="43180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Misc. Flex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0" y="29210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Battery Storage</a:t>
              </a:r>
              <a:endParaRPr lang="en-US" sz="1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" y="2641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Night Run Dishwashers</a:t>
              </a:r>
              <a:endParaRPr lang="en-US" sz="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7200" y="51562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Rationing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0" y="23622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</a:t>
              </a:r>
              <a:r>
                <a:rPr lang="en-US" sz="100" dirty="0" err="1" smtClean="0">
                  <a:solidFill>
                    <a:schemeClr val="tx1"/>
                  </a:solidFill>
                </a:rPr>
                <a:t>Dispatchable</a:t>
              </a:r>
              <a:r>
                <a:rPr lang="en-US" sz="100" dirty="0" smtClean="0">
                  <a:solidFill>
                    <a:schemeClr val="tx1"/>
                  </a:solidFill>
                </a:rPr>
                <a:t> Load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200" y="2082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Storage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" y="18034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Load Dumping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5943600" y="4357981"/>
            <a:ext cx="444500" cy="630651"/>
            <a:chOff x="457200" y="1803400"/>
            <a:chExt cx="2146300" cy="3632200"/>
          </a:xfrm>
        </p:grpSpPr>
        <p:sp>
          <p:nvSpPr>
            <p:cNvPr id="48" name="Rectangle 47"/>
            <p:cNvSpPr/>
            <p:nvPr/>
          </p:nvSpPr>
          <p:spPr>
            <a:xfrm>
              <a:off x="457200" y="37592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Pool Pumps - Green</a:t>
              </a:r>
              <a:endParaRPr lang="en-US" sz="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200" y="4038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HVACs - Green</a:t>
              </a:r>
              <a:endParaRPr lang="en-US" sz="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7200" y="34798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Misc. Flex - Green</a:t>
              </a:r>
              <a:endParaRPr lang="en-US" sz="1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" y="45974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Pool Pumps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200" y="4876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HVACs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7200" y="43180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Misc. Flex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7200" y="29210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Battery Storage</a:t>
              </a:r>
              <a:endParaRPr lang="en-US" sz="1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0" y="2641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Night Run Dishwashers</a:t>
              </a:r>
              <a:endParaRPr lang="en-US" sz="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" y="51562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Rationing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" y="23622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</a:t>
              </a:r>
              <a:r>
                <a:rPr lang="en-US" sz="100" dirty="0" err="1" smtClean="0">
                  <a:solidFill>
                    <a:schemeClr val="tx1"/>
                  </a:solidFill>
                </a:rPr>
                <a:t>Dispatchable</a:t>
              </a:r>
              <a:r>
                <a:rPr lang="en-US" sz="100" dirty="0" smtClean="0">
                  <a:solidFill>
                    <a:schemeClr val="tx1"/>
                  </a:solidFill>
                </a:rPr>
                <a:t> Load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7200" y="2082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Storage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7200" y="18034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Load Dumping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5956300" y="5283497"/>
            <a:ext cx="444500" cy="630651"/>
            <a:chOff x="457200" y="1803400"/>
            <a:chExt cx="2146300" cy="3632200"/>
          </a:xfrm>
        </p:grpSpPr>
        <p:sp>
          <p:nvSpPr>
            <p:cNvPr id="61" name="Rectangle 60"/>
            <p:cNvSpPr/>
            <p:nvPr/>
          </p:nvSpPr>
          <p:spPr>
            <a:xfrm>
              <a:off x="457200" y="37592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Pool Pumps - Green</a:t>
              </a:r>
              <a:endParaRPr lang="en-US" sz="1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7200" y="4038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HVACs - Green</a:t>
              </a:r>
              <a:endParaRPr lang="en-US" sz="1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7200" y="34798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Misc. Flex - Green</a:t>
              </a:r>
              <a:endParaRPr lang="en-US" sz="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7200" y="45974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Pool Pumps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200" y="4876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HVACs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00" y="43180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Misc. Flex - Yellow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" y="29210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Battery Storage</a:t>
              </a:r>
              <a:endParaRPr lang="en-US" sz="1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7200" y="2641600"/>
              <a:ext cx="2146300" cy="279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Night Run Dishwashers</a:t>
              </a:r>
              <a:endParaRPr lang="en-US" sz="1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7200" y="51562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Rationing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" y="23622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</a:t>
              </a:r>
              <a:r>
                <a:rPr lang="en-US" sz="100" dirty="0" err="1" smtClean="0">
                  <a:solidFill>
                    <a:schemeClr val="tx1"/>
                  </a:solidFill>
                </a:rPr>
                <a:t>Dispatchable</a:t>
              </a:r>
              <a:r>
                <a:rPr lang="en-US" sz="100" dirty="0" smtClean="0">
                  <a:solidFill>
                    <a:schemeClr val="tx1"/>
                  </a:solidFill>
                </a:rPr>
                <a:t> Load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" y="2082800"/>
              <a:ext cx="2146300" cy="279400"/>
            </a:xfrm>
            <a:prstGeom prst="rect">
              <a:avLst/>
            </a:prstGeom>
            <a:solidFill>
              <a:srgbClr val="DDDF0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Storage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7200" y="1803400"/>
              <a:ext cx="2146300" cy="279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Emergency Load Dumping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457200" y="1244600"/>
            <a:ext cx="49022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Locational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511800" y="1239838"/>
            <a:ext cx="14732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188200" y="1244600"/>
            <a:ext cx="14732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Participants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2804526"/>
            <a:ext cx="279400" cy="2794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3122026"/>
            <a:ext cx="279400" cy="2794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3123057"/>
            <a:ext cx="279400" cy="2794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3545681"/>
            <a:ext cx="279400" cy="2794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3545681"/>
            <a:ext cx="279400" cy="2794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3863181"/>
            <a:ext cx="279400" cy="2794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3864212"/>
            <a:ext cx="279400" cy="2794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79031"/>
            <a:ext cx="279400" cy="2794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4379031"/>
            <a:ext cx="279400" cy="2794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696531"/>
            <a:ext cx="279400" cy="2794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00" y="4697562"/>
            <a:ext cx="279400" cy="2794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2700" y="5283497"/>
            <a:ext cx="279400" cy="2794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200" y="5283497"/>
            <a:ext cx="279400" cy="2794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2700" y="5600997"/>
            <a:ext cx="279400" cy="279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200" y="5602028"/>
            <a:ext cx="279400" cy="279400"/>
          </a:xfrm>
          <a:prstGeom prst="rect">
            <a:avLst/>
          </a:prstGeom>
        </p:spPr>
      </p:pic>
      <p:cxnSp>
        <p:nvCxnSpPr>
          <p:cNvPr id="112" name="Elbow Connector 111"/>
          <p:cNvCxnSpPr>
            <a:endCxn id="97" idx="1"/>
          </p:cNvCxnSpPr>
          <p:nvPr/>
        </p:nvCxnSpPr>
        <p:spPr>
          <a:xfrm>
            <a:off x="6400800" y="2867799"/>
            <a:ext cx="1219200" cy="3939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flipV="1">
            <a:off x="6388100" y="3013333"/>
            <a:ext cx="1231900" cy="229973"/>
          </a:xfrm>
          <a:prstGeom prst="bentConnector3">
            <a:avLst>
              <a:gd name="adj1" fmla="val 36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>
            <a:off x="6413500" y="3567123"/>
            <a:ext cx="1219200" cy="3939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6400800" y="3712657"/>
            <a:ext cx="1231900" cy="229973"/>
          </a:xfrm>
          <a:prstGeom prst="bentConnector3">
            <a:avLst>
              <a:gd name="adj1" fmla="val 36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6375400" y="4379031"/>
            <a:ext cx="1219200" cy="3939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flipV="1">
            <a:off x="6362700" y="4524565"/>
            <a:ext cx="1231900" cy="229973"/>
          </a:xfrm>
          <a:prstGeom prst="bentConnector3">
            <a:avLst>
              <a:gd name="adj1" fmla="val 36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6426200" y="5358953"/>
            <a:ext cx="1219200" cy="3939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flipV="1">
            <a:off x="6413500" y="5504487"/>
            <a:ext cx="1231900" cy="229973"/>
          </a:xfrm>
          <a:prstGeom prst="bentConnector3">
            <a:avLst>
              <a:gd name="adj1" fmla="val 365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22" idx="1"/>
          </p:cNvCxnSpPr>
          <p:nvPr/>
        </p:nvCxnSpPr>
        <p:spPr>
          <a:xfrm>
            <a:off x="4873625" y="3083926"/>
            <a:ext cx="1069975" cy="2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73625" y="3912538"/>
            <a:ext cx="1069975" cy="2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873625" y="4752363"/>
            <a:ext cx="1069975" cy="2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3625" y="5671590"/>
            <a:ext cx="1069975" cy="2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4" idx="3"/>
          </p:cNvCxnSpPr>
          <p:nvPr/>
        </p:nvCxnSpPr>
        <p:spPr>
          <a:xfrm flipV="1">
            <a:off x="3327400" y="3138957"/>
            <a:ext cx="942975" cy="3681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4" idx="3"/>
            <a:endCxn id="16" idx="1"/>
          </p:cNvCxnSpPr>
          <p:nvPr/>
        </p:nvCxnSpPr>
        <p:spPr>
          <a:xfrm>
            <a:off x="3327400" y="3507139"/>
            <a:ext cx="942975" cy="3838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5" idx="3"/>
          </p:cNvCxnSpPr>
          <p:nvPr/>
        </p:nvCxnSpPr>
        <p:spPr>
          <a:xfrm>
            <a:off x="3327400" y="4676422"/>
            <a:ext cx="942975" cy="1725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15" idx="3"/>
            <a:endCxn id="19" idx="1"/>
          </p:cNvCxnSpPr>
          <p:nvPr/>
        </p:nvCxnSpPr>
        <p:spPr>
          <a:xfrm>
            <a:off x="3327400" y="4676422"/>
            <a:ext cx="942975" cy="909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0" idx="3"/>
            <a:endCxn id="14" idx="1"/>
          </p:cNvCxnSpPr>
          <p:nvPr/>
        </p:nvCxnSpPr>
        <p:spPr>
          <a:xfrm flipV="1">
            <a:off x="1803400" y="3507139"/>
            <a:ext cx="723900" cy="508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0" idx="3"/>
            <a:endCxn id="15" idx="1"/>
          </p:cNvCxnSpPr>
          <p:nvPr/>
        </p:nvCxnSpPr>
        <p:spPr>
          <a:xfrm>
            <a:off x="1803400" y="4015581"/>
            <a:ext cx="723900" cy="6608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237" y="1125538"/>
            <a:ext cx="8807419" cy="470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55" y="5874434"/>
            <a:ext cx="8444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</a:rPr>
              <a:t>Price signals </a:t>
            </a:r>
            <a:r>
              <a:rPr lang="en-US" sz="2400" b="1" i="1" dirty="0" smtClean="0">
                <a:solidFill>
                  <a:schemeClr val="tx2"/>
                </a:solidFill>
              </a:rPr>
              <a:t>to consumers</a:t>
            </a:r>
            <a:r>
              <a:rPr lang="en-US" sz="2400" i="1" dirty="0" smtClean="0">
                <a:solidFill>
                  <a:schemeClr val="tx2"/>
                </a:solidFill>
              </a:rPr>
              <a:t> from markets?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ColorPower can send demand signals </a:t>
            </a:r>
            <a:r>
              <a:rPr lang="en-US" sz="2400" b="1" i="1" dirty="0" smtClean="0">
                <a:solidFill>
                  <a:schemeClr val="tx2"/>
                </a:solidFill>
              </a:rPr>
              <a:t>from consumers </a:t>
            </a:r>
            <a:r>
              <a:rPr lang="en-US" sz="2400" i="1" dirty="0" smtClean="0">
                <a:solidFill>
                  <a:schemeClr val="tx2"/>
                </a:solidFill>
              </a:rPr>
              <a:t>to markets.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Signals To Markets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Disruptive Business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0" y="1201737"/>
            <a:ext cx="5054600" cy="4525963"/>
          </a:xfrm>
        </p:spPr>
        <p:txBody>
          <a:bodyPr/>
          <a:lstStyle/>
          <a:p>
            <a:r>
              <a:rPr lang="en-US" sz="2000"/>
              <a:t>Value-added services for appliances:</a:t>
            </a:r>
          </a:p>
          <a:p>
            <a:pPr lvl="1"/>
            <a:r>
              <a:rPr lang="en-US" sz="1800"/>
              <a:t>ColorPower = 21</a:t>
            </a:r>
            <a:r>
              <a:rPr lang="en-US" sz="1800" baseline="30000"/>
              <a:t>st</a:t>
            </a:r>
            <a:r>
              <a:rPr lang="en-US" sz="1800"/>
              <a:t> Century EnergyStar?</a:t>
            </a:r>
          </a:p>
          <a:p>
            <a:pPr lvl="1"/>
            <a:r>
              <a:rPr lang="en-US" sz="1800"/>
              <a:t>Deployment as a side-effect of normal replacement cycles</a:t>
            </a:r>
          </a:p>
          <a:p>
            <a:pPr lvl="1"/>
            <a:r>
              <a:rPr lang="en-US" sz="1800"/>
              <a:t>Demand shaping capacity sold directly or contracted to 3</a:t>
            </a:r>
            <a:r>
              <a:rPr lang="en-US" sz="1800" baseline="30000"/>
              <a:t>rd</a:t>
            </a:r>
            <a:r>
              <a:rPr lang="en-US" sz="1800"/>
              <a:t> party managers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r>
              <a:rPr lang="en-US" sz="2000"/>
              <a:t>Vertical utilities:</a:t>
            </a:r>
          </a:p>
          <a:p>
            <a:pPr lvl="1"/>
            <a:r>
              <a:rPr lang="en-US" sz="1800"/>
              <a:t>Manufacturer / retailer assumes energy risk for a small premium</a:t>
            </a:r>
          </a:p>
          <a:p>
            <a:pPr lvl="1"/>
            <a:r>
              <a:rPr lang="en-US" sz="1800"/>
              <a:t>“Air conditioner with brownout protection plan” </a:t>
            </a:r>
          </a:p>
          <a:p>
            <a:pPr lvl="1"/>
            <a:r>
              <a:rPr lang="en-US" sz="1800"/>
              <a:t>“Pool pump with a lifetime energy supply”</a:t>
            </a:r>
          </a:p>
        </p:txBody>
      </p:sp>
      <p:sp>
        <p:nvSpPr>
          <p:cNvPr id="4" name="Oval 3"/>
          <p:cNvSpPr/>
          <p:nvPr/>
        </p:nvSpPr>
        <p:spPr>
          <a:xfrm>
            <a:off x="1657129" y="1143001"/>
            <a:ext cx="19558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Traditional Utility</a:t>
            </a:r>
          </a:p>
        </p:txBody>
      </p:sp>
      <p:sp>
        <p:nvSpPr>
          <p:cNvPr id="5" name="Oval 4"/>
          <p:cNvSpPr/>
          <p:nvPr/>
        </p:nvSpPr>
        <p:spPr>
          <a:xfrm>
            <a:off x="1758729" y="4960938"/>
            <a:ext cx="17526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Customer</a:t>
            </a:r>
          </a:p>
        </p:txBody>
      </p:sp>
      <p:cxnSp>
        <p:nvCxnSpPr>
          <p:cNvPr id="20" name="Straight Connector 19"/>
          <p:cNvCxnSpPr>
            <a:stCxn id="5" idx="0"/>
            <a:endCxn id="4" idx="4"/>
          </p:cNvCxnSpPr>
          <p:nvPr/>
        </p:nvCxnSpPr>
        <p:spPr>
          <a:xfrm rot="5400000" flipH="1" flipV="1">
            <a:off x="1183261" y="3509170"/>
            <a:ext cx="2903537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7575" y="6058486"/>
            <a:ext cx="574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solidFill>
                  <a:srgbClr val="1F497D"/>
                </a:solidFill>
              </a:rPr>
              <a:t>ColorPower enablers: cheap hardware &amp; networking, </a:t>
            </a:r>
          </a:p>
          <a:p>
            <a:pPr algn="ctr"/>
            <a:r>
              <a:rPr lang="en-US" sz="2000" i="1">
                <a:solidFill>
                  <a:srgbClr val="1F497D"/>
                </a:solidFill>
              </a:rPr>
              <a:t>ability to bundle at organization boundaries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2958" y="4516438"/>
            <a:ext cx="118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~$1 cost</a:t>
            </a:r>
          </a:p>
          <a:p>
            <a:r>
              <a:rPr lang="en-US" i="1">
                <a:solidFill>
                  <a:schemeClr val="tx2"/>
                </a:solidFill>
              </a:rPr>
              <a:t>increment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927129" y="1923490"/>
            <a:ext cx="1752600" cy="3171359"/>
            <a:chOff x="2927129" y="1923490"/>
            <a:chExt cx="1752600" cy="3171359"/>
          </a:xfrm>
        </p:grpSpPr>
        <p:sp>
          <p:nvSpPr>
            <p:cNvPr id="6" name="Oval 5"/>
            <p:cNvSpPr/>
            <p:nvPr/>
          </p:nvSpPr>
          <p:spPr>
            <a:xfrm>
              <a:off x="2927129" y="2862173"/>
              <a:ext cx="17526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Demand Aggregator</a:t>
              </a:r>
            </a:p>
          </p:txBody>
        </p:sp>
        <p:cxnSp>
          <p:nvCxnSpPr>
            <p:cNvPr id="31" name="Straight Connector 30"/>
            <p:cNvCxnSpPr>
              <a:stCxn id="5" idx="7"/>
              <a:endCxn id="6" idx="4"/>
            </p:cNvCxnSpPr>
            <p:nvPr/>
          </p:nvCxnSpPr>
          <p:spPr>
            <a:xfrm rot="5400000" flipH="1" flipV="1">
              <a:off x="2869910" y="4161330"/>
              <a:ext cx="1318276" cy="548762"/>
            </a:xfrm>
            <a:prstGeom prst="line">
              <a:avLst/>
            </a:prstGeom>
            <a:ln w="38100" cap="flat" cmpd="sng" algn="ctr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0"/>
              <a:endCxn id="4" idx="5"/>
            </p:cNvCxnSpPr>
            <p:nvPr/>
          </p:nvCxnSpPr>
          <p:spPr>
            <a:xfrm rot="16200000" flipV="1">
              <a:off x="3095628" y="2154372"/>
              <a:ext cx="938683" cy="476920"/>
            </a:xfrm>
            <a:prstGeom prst="line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34730" y="1923491"/>
            <a:ext cx="2692399" cy="3171357"/>
            <a:chOff x="234730" y="1923491"/>
            <a:chExt cx="2692399" cy="3171357"/>
          </a:xfrm>
        </p:grpSpPr>
        <p:sp>
          <p:nvSpPr>
            <p:cNvPr id="10" name="Oval 9"/>
            <p:cNvSpPr/>
            <p:nvPr/>
          </p:nvSpPr>
          <p:spPr>
            <a:xfrm>
              <a:off x="234730" y="2303373"/>
              <a:ext cx="2003508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Vertical Resale Utility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7558" y="3602038"/>
              <a:ext cx="1752600" cy="914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Retail Services</a:t>
              </a:r>
            </a:p>
          </p:txBody>
        </p:sp>
        <p:cxnSp>
          <p:nvCxnSpPr>
            <p:cNvPr id="37" name="Straight Connector 36"/>
            <p:cNvCxnSpPr>
              <a:stCxn id="10" idx="0"/>
              <a:endCxn id="4" idx="3"/>
            </p:cNvCxnSpPr>
            <p:nvPr/>
          </p:nvCxnSpPr>
          <p:spPr>
            <a:xfrm rot="5400000" flipH="1" flipV="1">
              <a:off x="1400075" y="1759900"/>
              <a:ext cx="379883" cy="707065"/>
            </a:xfrm>
            <a:prstGeom prst="line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4"/>
              <a:endCxn id="28" idx="0"/>
            </p:cNvCxnSpPr>
            <p:nvPr/>
          </p:nvCxnSpPr>
          <p:spPr>
            <a:xfrm rot="16200000" flipH="1">
              <a:off x="1118039" y="3336218"/>
              <a:ext cx="384265" cy="147374"/>
            </a:xfrm>
            <a:prstGeom prst="line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8" idx="4"/>
              <a:endCxn id="5" idx="1"/>
            </p:cNvCxnSpPr>
            <p:nvPr/>
          </p:nvCxnSpPr>
          <p:spPr>
            <a:xfrm rot="16200000" flipH="1">
              <a:off x="1410419" y="4489876"/>
              <a:ext cx="578411" cy="631533"/>
            </a:xfrm>
            <a:prstGeom prst="line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8" idx="6"/>
              <a:endCxn id="6" idx="2"/>
            </p:cNvCxnSpPr>
            <p:nvPr/>
          </p:nvCxnSpPr>
          <p:spPr>
            <a:xfrm flipV="1">
              <a:off x="2260158" y="3319373"/>
              <a:ext cx="666971" cy="739865"/>
            </a:xfrm>
            <a:prstGeom prst="line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8" idx="7"/>
            </p:cNvCxnSpPr>
            <p:nvPr/>
          </p:nvCxnSpPr>
          <p:spPr>
            <a:xfrm rot="5400000" flipH="1" flipV="1">
              <a:off x="1426808" y="2629327"/>
              <a:ext cx="1683311" cy="529935"/>
            </a:xfrm>
            <a:prstGeom prst="line">
              <a:avLst/>
            </a:prstGeom>
            <a:ln w="38100" cap="flat" cmpd="sng" algn="ctr">
              <a:solidFill>
                <a:srgbClr val="FF6600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flexibility tiers allow separation of demand management concerns</a:t>
            </a:r>
            <a:r>
              <a:rPr lang="en-US"/>
              <a:t> </a:t>
            </a:r>
          </a:p>
          <a:p>
            <a:r>
              <a:rPr lang="en-US"/>
              <a:t>ColorPower algorithm allows fast, robust, and precise control of thousands to millions of devices.</a:t>
            </a:r>
          </a:p>
          <a:p>
            <a:r>
              <a:rPr lang="en-US"/>
              <a:t>ColorPower is pragmatically deployable, and allows disruptive new energy business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682625"/>
          </a:xfrm>
        </p:spPr>
        <p:txBody>
          <a:bodyPr/>
          <a:lstStyle/>
          <a:p>
            <a:r>
              <a:rPr lang="en-US" sz="2800" dirty="0" smtClean="0"/>
              <a:t>Next Steps &amp; Collaboration Opportunities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Small-scale deployment</a:t>
            </a:r>
            <a:r>
              <a:rPr lang="en-US" dirty="0" smtClean="0"/>
              <a:t> (starting shortly)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Improved integration with other grid systems</a:t>
            </a:r>
          </a:p>
          <a:p>
            <a:r>
              <a:rPr lang="en-US" dirty="0" smtClean="0"/>
              <a:t>Adaptation</a:t>
            </a:r>
            <a:r>
              <a:rPr lang="en-US" dirty="0" smtClean="0"/>
              <a:t> of base principles to other grid control 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3099" y="2636379"/>
            <a:ext cx="2717801" cy="1049432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Jeff Berliner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Ryan Irwin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" name="Picture 4" descr="RTN_BBNtech_prima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694" y="1854201"/>
            <a:ext cx="2585946" cy="80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1500848"/>
            <a:ext cx="1778000" cy="1244600"/>
          </a:xfrm>
          <a:prstGeom prst="rect">
            <a:avLst/>
          </a:prstGeom>
        </p:spPr>
      </p:pic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4402966" y="2636379"/>
            <a:ext cx="2505833" cy="133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Steve Florek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Vinayak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Ranade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 smtClean="0">
                <a:latin typeface="Arial"/>
                <a:ea typeface="ＭＳ Ｐゴシック" charset="-128"/>
                <a:cs typeface="ＭＳ Ｐゴシック" charset="-128"/>
              </a:rPr>
              <a:t>Kevin</a:t>
            </a:r>
            <a:r>
              <a:rPr lang="en-US" sz="2400" dirty="0" smtClean="0">
                <a:latin typeface="Arial"/>
                <a:ea typeface="ＭＳ Ｐゴシック" charset="-128"/>
                <a:cs typeface="ＭＳ Ｐゴシック" charset="-128"/>
              </a:rPr>
              <a:t> Hunter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12" descr="mitei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5207000"/>
            <a:ext cx="2227546" cy="138840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40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retail utilities must be able to effectively manage </a:t>
            </a:r>
            <a:r>
              <a:rPr lang="en-US" i="1" dirty="0" smtClean="0"/>
              <a:t>demand fulfillment at the margin</a:t>
            </a:r>
          </a:p>
          <a:p>
            <a:pPr lvl="1"/>
            <a:r>
              <a:rPr lang="en-US" dirty="0" smtClean="0"/>
              <a:t>Defer consumption</a:t>
            </a:r>
          </a:p>
          <a:p>
            <a:pPr lvl="1"/>
            <a:r>
              <a:rPr lang="en-US" dirty="0" smtClean="0"/>
              <a:t>Pull forward consumption</a:t>
            </a:r>
          </a:p>
          <a:p>
            <a:pPr lvl="1"/>
            <a:r>
              <a:rPr lang="en-US" dirty="0" smtClean="0"/>
              <a:t>Cancel uneconomic consumption (in customers’ best interest!)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inadequate coordination between the grid and end user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Economists vs. Customers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7613"/>
            <a:ext cx="4040188" cy="639762"/>
          </a:xfrm>
        </p:spPr>
        <p:txBody>
          <a:bodyPr/>
          <a:lstStyle/>
          <a:p>
            <a:r>
              <a:rPr lang="en-US" dirty="0" smtClean="0"/>
              <a:t>Microeconomics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857375"/>
            <a:ext cx="4040188" cy="39512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Customers can be modeled as rational marginal demand functions for a commodity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Customers can be modeled as virtual power plants</a:t>
            </a:r>
            <a:endParaRPr lang="en-US" sz="11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Customers need to be sent price signals to modify their behavior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217613"/>
            <a:ext cx="4041775" cy="639762"/>
          </a:xfrm>
        </p:spPr>
        <p:txBody>
          <a:bodyPr/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857375"/>
            <a:ext cx="4041775" cy="3951288"/>
          </a:xfrm>
        </p:spPr>
        <p:txBody>
          <a:bodyPr/>
          <a:lstStyle/>
          <a:p>
            <a:r>
              <a:rPr lang="en-US" dirty="0" smtClean="0"/>
              <a:t>I do not have a marginal demand for power, I want reliable service</a:t>
            </a:r>
          </a:p>
          <a:p>
            <a:endParaRPr lang="en-US" dirty="0" smtClean="0"/>
          </a:p>
          <a:p>
            <a:r>
              <a:rPr lang="en-US" dirty="0" smtClean="0"/>
              <a:t>I am not a virtual power plant</a:t>
            </a:r>
          </a:p>
          <a:p>
            <a:endParaRPr lang="en-US" dirty="0" smtClean="0"/>
          </a:p>
          <a:p>
            <a:r>
              <a:rPr lang="en-US" dirty="0" smtClean="0"/>
              <a:t>I don’t want price volatility risk or to do laundry at midnight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Power Is a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hot concert ticket</a:t>
            </a:r>
          </a:p>
          <a:p>
            <a:r>
              <a:rPr lang="en-US" dirty="0" smtClean="0"/>
              <a:t>Not a basket of commodity electrons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Customers prefer to buy power as a service, not a commodity</a:t>
            </a:r>
          </a:p>
          <a:p>
            <a:pPr lvl="1"/>
            <a:r>
              <a:rPr lang="en-US" dirty="0" smtClean="0"/>
              <a:t>Just like many other service industries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5202833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i="1" dirty="0" smtClean="0">
                <a:solidFill>
                  <a:srgbClr val="800000"/>
                </a:solidFill>
              </a:rPr>
              <a:t>The service sector has largely abandoned congestion pricing as a way to manage demand peaking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for Peak Demand Control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/ Technology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Various</a:t>
                      </a:r>
                      <a:r>
                        <a:rPr lang="en-US" baseline="0" dirty="0" smtClean="0"/>
                        <a:t> (e.g. manufacturing)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“First</a:t>
                      </a:r>
                      <a:r>
                        <a:rPr lang="en-US" baseline="0" dirty="0" smtClean="0"/>
                        <a:t> Come First Serve” / Backlog </a:t>
                      </a:r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“Most Urgent First” / Waiting Room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Road</a:t>
                      </a:r>
                      <a:r>
                        <a:rPr lang="en-US" baseline="0" dirty="0" smtClean="0"/>
                        <a:t> Transportation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“Alternating Access” / Traffic Light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Digital Communications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“Best Effort Transport” / TCP/IP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Cellular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Protocol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dirty="0" smtClean="0"/>
                        <a:t>CDMA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Networking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Protocol / DOCSIS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Protocol / ATM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Power - Today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Free-for-All / Circuit Breaker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Power –</a:t>
                      </a:r>
                      <a:r>
                        <a:rPr lang="en-US" baseline="0" dirty="0" smtClean="0"/>
                        <a:t> Future Consensus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Real-time Auction </a:t>
                      </a:r>
                      <a:r>
                        <a:rPr lang="en-US" dirty="0" smtClean="0"/>
                        <a:t>/ Smart Grid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4343400" y="4800600"/>
            <a:ext cx="2476500" cy="698500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8315" y="1168568"/>
            <a:ext cx="5307306" cy="5078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HOW MUCH IS THIS POWER WORTH TO YOU NOW? </a:t>
            </a:r>
          </a:p>
          <a:p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HOW ABOUT NOW?</a:t>
            </a:r>
          </a:p>
          <a:p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HOW ABOUT NOW?</a:t>
            </a:r>
          </a:p>
          <a:p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SORRY YOU WERE JUST OUTBID BY R1CH_P0WRHAWG</a:t>
            </a:r>
          </a:p>
          <a:p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YOUR POWER HAS MOVED TO A PLACE WHERE IT IS MORE APPRECIATED</a:t>
            </a:r>
          </a:p>
          <a:p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[POWER OFF]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THE GOOD NEWS IS YOU HAVE NOW SAVED 26 OPEN SODA CANS WORTH OF CO2 EMISSIONS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5546334" y="1347628"/>
            <a:ext cx="3292866" cy="4742613"/>
            <a:chOff x="5994400" y="2492653"/>
            <a:chExt cx="2844800" cy="2857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400" y="2492653"/>
              <a:ext cx="2844800" cy="2857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620" y="3425073"/>
              <a:ext cx="651312" cy="8251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9455" y="3425073"/>
              <a:ext cx="651312" cy="82513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4725" y="3425073"/>
              <a:ext cx="651312" cy="825138"/>
            </a:xfrm>
            <a:prstGeom prst="rect">
              <a:avLst/>
            </a:prstGeom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 Auction Enabler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725037"/>
            <a:ext cx="2426763" cy="4542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2489200"/>
            <a:ext cx="447554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FrigidTrader</a:t>
            </a:r>
            <a:r>
              <a:rPr lang="en-US" sz="2400" b="1" dirty="0" smtClean="0"/>
              <a:t> 3000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Aggressive risk/reward tradeoff!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Detects and avoids hedge-fund price-manipulation strategies!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Free trading strategy upgrades!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Icemaker upgrade available</a:t>
            </a:r>
          </a:p>
          <a:p>
            <a:endParaRPr lang="en-US" sz="2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efficiency or clever trading?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2046</TotalTime>
  <Words>1618</Words>
  <Application>Microsoft Macintosh PowerPoint</Application>
  <PresentationFormat>On-screen Show (4:3)</PresentationFormat>
  <Paragraphs>418</Paragraphs>
  <Slides>39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bbn_template</vt:lpstr>
      <vt:lpstr>Slide 1</vt:lpstr>
      <vt:lpstr>ColorPower in a Nutshell:</vt:lpstr>
      <vt:lpstr>Talk Outline</vt:lpstr>
      <vt:lpstr>The Demand Challenge</vt:lpstr>
      <vt:lpstr>Economists vs. Customers</vt:lpstr>
      <vt:lpstr>Retail Power Is a Service</vt:lpstr>
      <vt:lpstr>Paradigms for Peak Demand Control</vt:lpstr>
      <vt:lpstr>Technology As Auction Enabler</vt:lpstr>
      <vt:lpstr>Energy efficiency or clever trading?</vt:lpstr>
      <vt:lpstr>Retail Price Volatility:  Be Careful What You Wish For </vt:lpstr>
      <vt:lpstr>Core problem: price is overloaded</vt:lpstr>
      <vt:lpstr>ColorPower: Tiered Energy Priority</vt:lpstr>
      <vt:lpstr>Self-Identification of Demand Flexibility</vt:lpstr>
      <vt:lpstr>From Flexibility to Priority Tiers</vt:lpstr>
      <vt:lpstr>Tiered Aggregations</vt:lpstr>
      <vt:lpstr>Outline</vt:lpstr>
      <vt:lpstr>Basic ColorPower Architecture</vt:lpstr>
      <vt:lpstr>ColorPower State Transitions</vt:lpstr>
      <vt:lpstr>Formal Control Problem</vt:lpstr>
      <vt:lpstr>Outline</vt:lpstr>
      <vt:lpstr>ColorPower 2.0 Algorithm: Intuition</vt:lpstr>
      <vt:lpstr>Constraints</vt:lpstr>
      <vt:lpstr>ColorPower 2.0 Algorithm: Equations</vt:lpstr>
      <vt:lpstr>Analysis</vt:lpstr>
      <vt:lpstr>Outline</vt:lpstr>
      <vt:lpstr>Control Example: Hot Summer Day</vt:lpstr>
      <vt:lpstr>Control Example: Emergency Response</vt:lpstr>
      <vt:lpstr>Simulation Base Configuration</vt:lpstr>
      <vt:lpstr>Simulation Studies: Convergence</vt:lpstr>
      <vt:lpstr>Simulation Studies: Quiescence</vt:lpstr>
      <vt:lpstr>Simulation Studies: Scaling</vt:lpstr>
      <vt:lpstr>Simulation Studies: Heterogeny &amp; Error</vt:lpstr>
      <vt:lpstr>Outline</vt:lpstr>
      <vt:lpstr>Locational x Program Control</vt:lpstr>
      <vt:lpstr>Demand Signals To Markets</vt:lpstr>
      <vt:lpstr>Disruptive Business Models</vt:lpstr>
      <vt:lpstr>Contributions</vt:lpstr>
      <vt:lpstr>Next Steps &amp; Collaboration Opportunities</vt:lpstr>
      <vt:lpstr>Acknowledgements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96</cp:revision>
  <dcterms:created xsi:type="dcterms:W3CDTF">2013-01-15T15:59:18Z</dcterms:created>
  <dcterms:modified xsi:type="dcterms:W3CDTF">2013-01-17T02:05:35Z</dcterms:modified>
</cp:coreProperties>
</file>