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324" r:id="rId3"/>
    <p:sldId id="325" r:id="rId4"/>
    <p:sldId id="326" r:id="rId5"/>
    <p:sldId id="327" r:id="rId6"/>
    <p:sldId id="328" r:id="rId7"/>
    <p:sldId id="32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D5D5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477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99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9/6/12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ACB30-19B6-3F48-ADBB-B350F9840069}" type="datetime1">
              <a:rPr lang="en-US"/>
              <a:pPr>
                <a:defRPr/>
              </a:pPr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2600-637B-7D4B-8C94-E25C84E2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20670-CD0C-F749-BECA-A83B619A63FD}" type="datetime1">
              <a:rPr lang="en-US"/>
              <a:pPr>
                <a:defRPr/>
              </a:pPr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223D9-3465-9D43-9377-BE913ED4716F}" type="datetime1">
              <a:rPr lang="en-US"/>
              <a:pPr>
                <a:defRPr/>
              </a:pPr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C951-2EAA-1F48-ACA0-E0A1383A40D4}" type="datetime1">
              <a:rPr lang="en-US"/>
              <a:pPr>
                <a:defRPr/>
              </a:pPr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A0DF9-CC32-9C44-AC2F-E6A7F6CC2ECF}" type="datetime1">
              <a:rPr lang="en-US"/>
              <a:pPr>
                <a:defRPr/>
              </a:pPr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D4E1F-CA3B-3646-BE62-C588800C2472}" type="datetime1">
              <a:rPr lang="en-US"/>
              <a:pPr>
                <a:defRPr/>
              </a:pPr>
              <a:t>9/6/12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C140F-752C-1949-8601-060C513457BA}" type="datetime1">
              <a:rPr lang="en-US"/>
              <a:pPr>
                <a:defRPr/>
              </a:pPr>
              <a:t>9/6/12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67002-8995-CF43-A133-30C69AB8CC05}" type="datetime1">
              <a:rPr lang="en-US"/>
              <a:pPr>
                <a:defRPr/>
              </a:pPr>
              <a:t>9/6/12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A8ADE-2153-364A-A071-A3B0FDB1732C}" type="datetime1">
              <a:rPr lang="en-US"/>
              <a:pPr>
                <a:defRPr/>
              </a:pPr>
              <a:t>9/6/12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B8CED-311F-9245-8F7A-721CEA827B33}" type="datetime1">
              <a:rPr lang="en-US"/>
              <a:pPr>
                <a:defRPr/>
              </a:pPr>
              <a:t>9/6/12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2B432-CAEC-8B43-8513-489BF6A13CF0}" type="datetime1">
              <a:rPr lang="en-US"/>
              <a:pPr>
                <a:defRPr/>
              </a:pPr>
              <a:t>9/6/12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AB45D94-4174-694B-84D6-9CA23898200E}" type="datetime1">
              <a:rPr lang="en-US"/>
              <a:pPr>
                <a:defRPr/>
              </a:pPr>
              <a:t>9/6/12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032" name="Picture 9" descr="BBn Technologies_RGB_RB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54900" y="220130"/>
            <a:ext cx="1591428" cy="51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df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8435" name="Picture 18" descr="screene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3" y="158750"/>
            <a:ext cx="439420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2311400"/>
            <a:ext cx="9144000" cy="1092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8437" name="Picture 4" descr="RTN_BBNtech_primary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61238" y="5988050"/>
            <a:ext cx="1514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7163" y="152400"/>
            <a:ext cx="8820150" cy="65960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77313" y="2311400"/>
            <a:ext cx="166687" cy="1092200"/>
          </a:xfrm>
          <a:prstGeom prst="rect">
            <a:avLst/>
          </a:prstGeom>
          <a:solidFill>
            <a:srgbClr val="D7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-1798638" y="3449638"/>
            <a:ext cx="659606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8750" y="2311400"/>
            <a:ext cx="1341438" cy="1092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18442" name="TextBox 15"/>
          <p:cNvSpPr txBox="1">
            <a:spLocks noChangeArrowheads="1"/>
          </p:cNvSpPr>
          <p:nvPr/>
        </p:nvSpPr>
        <p:spPr bwMode="auto">
          <a:xfrm>
            <a:off x="1500188" y="1141352"/>
            <a:ext cx="74771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A Dimensionless Graceful Degradation Metric for Quantifying Resilience</a:t>
            </a:r>
          </a:p>
        </p:txBody>
      </p:sp>
      <p:sp>
        <p:nvSpPr>
          <p:cNvPr id="18443" name="TextBox 16"/>
          <p:cNvSpPr txBox="1">
            <a:spLocks noChangeArrowheads="1"/>
          </p:cNvSpPr>
          <p:nvPr/>
        </p:nvSpPr>
        <p:spPr bwMode="auto">
          <a:xfrm>
            <a:off x="1511300" y="2321344"/>
            <a:ext cx="73644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 b="1" i="1" dirty="0" smtClean="0">
                <a:solidFill>
                  <a:schemeClr val="bg1"/>
                </a:solidFill>
              </a:rPr>
              <a:t>Jacob Beal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8444" name="TextBox 17"/>
          <p:cNvSpPr txBox="1">
            <a:spLocks noChangeArrowheads="1"/>
          </p:cNvSpPr>
          <p:nvPr/>
        </p:nvSpPr>
        <p:spPr bwMode="auto">
          <a:xfrm>
            <a:off x="5969000" y="3746500"/>
            <a:ext cx="2743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Eval4SASO Workshop</a:t>
            </a:r>
          </a:p>
          <a:p>
            <a:r>
              <a:rPr lang="en-US" dirty="0" smtClean="0"/>
              <a:t>IEEE SASO</a:t>
            </a:r>
          </a:p>
          <a:p>
            <a:r>
              <a:rPr lang="en-US" dirty="0" smtClean="0"/>
              <a:t>September,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What is “Resilience”?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i="1" dirty="0" smtClean="0">
                <a:solidFill>
                  <a:schemeClr val="accent1"/>
                </a:solidFill>
              </a:rPr>
              <a:t>Which of these two systems is better?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Prior work has few quantitative metrics, and none are comparable and feasible to compute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994" y="2328733"/>
            <a:ext cx="3321624" cy="204492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538076" y="2432532"/>
            <a:ext cx="2795350" cy="1815261"/>
          </a:xfrm>
          <a:custGeom>
            <a:avLst/>
            <a:gdLst>
              <a:gd name="connsiteX0" fmla="*/ 1079241 w 1182208"/>
              <a:gd name="connsiteY0" fmla="*/ 293676 h 768516"/>
              <a:gd name="connsiteX1" fmla="*/ 781782 w 1182208"/>
              <a:gd name="connsiteY1" fmla="*/ 30512 h 768516"/>
              <a:gd name="connsiteX2" fmla="*/ 335594 w 1182208"/>
              <a:gd name="connsiteY2" fmla="*/ 110605 h 768516"/>
              <a:gd name="connsiteX3" fmla="*/ 15254 w 1182208"/>
              <a:gd name="connsiteY3" fmla="*/ 373769 h 768516"/>
              <a:gd name="connsiteX4" fmla="*/ 244068 w 1182208"/>
              <a:gd name="connsiteY4" fmla="*/ 671259 h 768516"/>
              <a:gd name="connsiteX5" fmla="*/ 976275 w 1182208"/>
              <a:gd name="connsiteY5" fmla="*/ 728469 h 768516"/>
              <a:gd name="connsiteX6" fmla="*/ 1182208 w 1182208"/>
              <a:gd name="connsiteY6" fmla="*/ 430979 h 76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2208" h="768516">
                <a:moveTo>
                  <a:pt x="1079241" y="293676"/>
                </a:moveTo>
                <a:cubicBezTo>
                  <a:pt x="992482" y="177350"/>
                  <a:pt x="905723" y="61024"/>
                  <a:pt x="781782" y="30512"/>
                </a:cubicBezTo>
                <a:cubicBezTo>
                  <a:pt x="657841" y="0"/>
                  <a:pt x="463349" y="53396"/>
                  <a:pt x="335594" y="110605"/>
                </a:cubicBezTo>
                <a:cubicBezTo>
                  <a:pt x="207839" y="167815"/>
                  <a:pt x="30508" y="280327"/>
                  <a:pt x="15254" y="373769"/>
                </a:cubicBezTo>
                <a:cubicBezTo>
                  <a:pt x="0" y="467211"/>
                  <a:pt x="83898" y="612142"/>
                  <a:pt x="244068" y="671259"/>
                </a:cubicBezTo>
                <a:cubicBezTo>
                  <a:pt x="404238" y="730376"/>
                  <a:pt x="819918" y="768516"/>
                  <a:pt x="976275" y="728469"/>
                </a:cubicBezTo>
                <a:cubicBezTo>
                  <a:pt x="1132632" y="688422"/>
                  <a:pt x="1182208" y="430979"/>
                  <a:pt x="1182208" y="4309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>
            <a:softEdge rad="4064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7994" y="4373655"/>
            <a:ext cx="3722050" cy="158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-749539" y="3166122"/>
            <a:ext cx="2415067" cy="158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867071" y="2353683"/>
            <a:ext cx="3321624" cy="204492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811097">
            <a:off x="5157877" y="2278239"/>
            <a:ext cx="2594805" cy="1945666"/>
          </a:xfrm>
          <a:custGeom>
            <a:avLst/>
            <a:gdLst>
              <a:gd name="connsiteX0" fmla="*/ 1079241 w 1182208"/>
              <a:gd name="connsiteY0" fmla="*/ 293676 h 768516"/>
              <a:gd name="connsiteX1" fmla="*/ 781782 w 1182208"/>
              <a:gd name="connsiteY1" fmla="*/ 30512 h 768516"/>
              <a:gd name="connsiteX2" fmla="*/ 335594 w 1182208"/>
              <a:gd name="connsiteY2" fmla="*/ 110605 h 768516"/>
              <a:gd name="connsiteX3" fmla="*/ 15254 w 1182208"/>
              <a:gd name="connsiteY3" fmla="*/ 373769 h 768516"/>
              <a:gd name="connsiteX4" fmla="*/ 244068 w 1182208"/>
              <a:gd name="connsiteY4" fmla="*/ 671259 h 768516"/>
              <a:gd name="connsiteX5" fmla="*/ 976275 w 1182208"/>
              <a:gd name="connsiteY5" fmla="*/ 728469 h 768516"/>
              <a:gd name="connsiteX6" fmla="*/ 1182208 w 1182208"/>
              <a:gd name="connsiteY6" fmla="*/ 430979 h 768516"/>
              <a:gd name="connsiteX0" fmla="*/ 1310410 w 1422669"/>
              <a:gd name="connsiteY0" fmla="*/ 293676 h 804701"/>
              <a:gd name="connsiteX1" fmla="*/ 1012951 w 1422669"/>
              <a:gd name="connsiteY1" fmla="*/ 30512 h 804701"/>
              <a:gd name="connsiteX2" fmla="*/ 566763 w 1422669"/>
              <a:gd name="connsiteY2" fmla="*/ 110605 h 804701"/>
              <a:gd name="connsiteX3" fmla="*/ 246423 w 1422669"/>
              <a:gd name="connsiteY3" fmla="*/ 373769 h 804701"/>
              <a:gd name="connsiteX4" fmla="*/ 475237 w 1422669"/>
              <a:gd name="connsiteY4" fmla="*/ 671259 h 804701"/>
              <a:gd name="connsiteX5" fmla="*/ 122034 w 1422669"/>
              <a:gd name="connsiteY5" fmla="*/ 795166 h 804701"/>
              <a:gd name="connsiteX6" fmla="*/ 1207444 w 1422669"/>
              <a:gd name="connsiteY6" fmla="*/ 728469 h 804701"/>
              <a:gd name="connsiteX7" fmla="*/ 1413377 w 1422669"/>
              <a:gd name="connsiteY7" fmla="*/ 430979 h 804701"/>
              <a:gd name="connsiteX0" fmla="*/ 1330184 w 1442442"/>
              <a:gd name="connsiteY0" fmla="*/ 293676 h 818857"/>
              <a:gd name="connsiteX1" fmla="*/ 1032725 w 1442442"/>
              <a:gd name="connsiteY1" fmla="*/ 30512 h 818857"/>
              <a:gd name="connsiteX2" fmla="*/ 586537 w 1442442"/>
              <a:gd name="connsiteY2" fmla="*/ 110605 h 818857"/>
              <a:gd name="connsiteX3" fmla="*/ 266197 w 1442442"/>
              <a:gd name="connsiteY3" fmla="*/ 373769 h 818857"/>
              <a:gd name="connsiteX4" fmla="*/ 495011 w 1442442"/>
              <a:gd name="connsiteY4" fmla="*/ 671259 h 818857"/>
              <a:gd name="connsiteX5" fmla="*/ 376369 w 1442442"/>
              <a:gd name="connsiteY5" fmla="*/ 586321 h 818857"/>
              <a:gd name="connsiteX6" fmla="*/ 141808 w 1442442"/>
              <a:gd name="connsiteY6" fmla="*/ 795166 h 818857"/>
              <a:gd name="connsiteX7" fmla="*/ 1227218 w 1442442"/>
              <a:gd name="connsiteY7" fmla="*/ 728469 h 818857"/>
              <a:gd name="connsiteX8" fmla="*/ 1433151 w 1442442"/>
              <a:gd name="connsiteY8" fmla="*/ 430979 h 818857"/>
              <a:gd name="connsiteX0" fmla="*/ 1330184 w 1442442"/>
              <a:gd name="connsiteY0" fmla="*/ 298544 h 823725"/>
              <a:gd name="connsiteX1" fmla="*/ 939288 w 1442442"/>
              <a:gd name="connsiteY1" fmla="*/ 327751 h 823725"/>
              <a:gd name="connsiteX2" fmla="*/ 1032725 w 1442442"/>
              <a:gd name="connsiteY2" fmla="*/ 35380 h 823725"/>
              <a:gd name="connsiteX3" fmla="*/ 586537 w 1442442"/>
              <a:gd name="connsiteY3" fmla="*/ 115473 h 823725"/>
              <a:gd name="connsiteX4" fmla="*/ 266197 w 1442442"/>
              <a:gd name="connsiteY4" fmla="*/ 378637 h 823725"/>
              <a:gd name="connsiteX5" fmla="*/ 495011 w 1442442"/>
              <a:gd name="connsiteY5" fmla="*/ 676127 h 823725"/>
              <a:gd name="connsiteX6" fmla="*/ 376369 w 1442442"/>
              <a:gd name="connsiteY6" fmla="*/ 591189 h 823725"/>
              <a:gd name="connsiteX7" fmla="*/ 141808 w 1442442"/>
              <a:gd name="connsiteY7" fmla="*/ 800034 h 823725"/>
              <a:gd name="connsiteX8" fmla="*/ 1227218 w 1442442"/>
              <a:gd name="connsiteY8" fmla="*/ 733337 h 823725"/>
              <a:gd name="connsiteX9" fmla="*/ 1433151 w 1442442"/>
              <a:gd name="connsiteY9" fmla="*/ 435847 h 8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2442" h="823725">
                <a:moveTo>
                  <a:pt x="1330184" y="298544"/>
                </a:moveTo>
                <a:cubicBezTo>
                  <a:pt x="1329357" y="296243"/>
                  <a:pt x="988865" y="371612"/>
                  <a:pt x="939288" y="327751"/>
                </a:cubicBezTo>
                <a:cubicBezTo>
                  <a:pt x="889712" y="283890"/>
                  <a:pt x="1091517" y="70760"/>
                  <a:pt x="1032725" y="35380"/>
                </a:cubicBezTo>
                <a:cubicBezTo>
                  <a:pt x="973933" y="0"/>
                  <a:pt x="714292" y="58264"/>
                  <a:pt x="586537" y="115473"/>
                </a:cubicBezTo>
                <a:cubicBezTo>
                  <a:pt x="458782" y="172683"/>
                  <a:pt x="281451" y="285195"/>
                  <a:pt x="266197" y="378637"/>
                </a:cubicBezTo>
                <a:cubicBezTo>
                  <a:pt x="250943" y="472079"/>
                  <a:pt x="476649" y="640702"/>
                  <a:pt x="495011" y="676127"/>
                </a:cubicBezTo>
                <a:cubicBezTo>
                  <a:pt x="513373" y="711552"/>
                  <a:pt x="435236" y="570538"/>
                  <a:pt x="376369" y="591189"/>
                </a:cubicBezTo>
                <a:cubicBezTo>
                  <a:pt x="317502" y="611840"/>
                  <a:pt x="0" y="776343"/>
                  <a:pt x="141808" y="800034"/>
                </a:cubicBezTo>
                <a:cubicBezTo>
                  <a:pt x="283616" y="823725"/>
                  <a:pt x="1011994" y="794035"/>
                  <a:pt x="1227218" y="733337"/>
                </a:cubicBezTo>
                <a:cubicBezTo>
                  <a:pt x="1442442" y="672639"/>
                  <a:pt x="1433151" y="435847"/>
                  <a:pt x="1433151" y="43584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>
            <a:softEdge rad="2159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67071" y="4398605"/>
            <a:ext cx="3722050" cy="158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3659538" y="3191072"/>
            <a:ext cx="2415067" cy="158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Formalizing Graceful Degradation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Domain of possible configurations: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Metrics of system performance: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Interpretation as acceptable/degraded/failing: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Graceful Degradation Metric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741" y="1780548"/>
            <a:ext cx="3390519" cy="10603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081" y="3327400"/>
            <a:ext cx="1751838" cy="435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439" y="4324351"/>
            <a:ext cx="4413123" cy="9010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5049" y="5812663"/>
            <a:ext cx="3025902" cy="86753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619500" y="6184900"/>
            <a:ext cx="152400" cy="279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682588" y="2235011"/>
            <a:ext cx="3321624" cy="204492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762670" y="2338810"/>
            <a:ext cx="2795350" cy="1815261"/>
          </a:xfrm>
          <a:custGeom>
            <a:avLst/>
            <a:gdLst>
              <a:gd name="connsiteX0" fmla="*/ 1079241 w 1182208"/>
              <a:gd name="connsiteY0" fmla="*/ 293676 h 768516"/>
              <a:gd name="connsiteX1" fmla="*/ 781782 w 1182208"/>
              <a:gd name="connsiteY1" fmla="*/ 30512 h 768516"/>
              <a:gd name="connsiteX2" fmla="*/ 335594 w 1182208"/>
              <a:gd name="connsiteY2" fmla="*/ 110605 h 768516"/>
              <a:gd name="connsiteX3" fmla="*/ 15254 w 1182208"/>
              <a:gd name="connsiteY3" fmla="*/ 373769 h 768516"/>
              <a:gd name="connsiteX4" fmla="*/ 244068 w 1182208"/>
              <a:gd name="connsiteY4" fmla="*/ 671259 h 768516"/>
              <a:gd name="connsiteX5" fmla="*/ 976275 w 1182208"/>
              <a:gd name="connsiteY5" fmla="*/ 728469 h 768516"/>
              <a:gd name="connsiteX6" fmla="*/ 1182208 w 1182208"/>
              <a:gd name="connsiteY6" fmla="*/ 430979 h 76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2208" h="768516">
                <a:moveTo>
                  <a:pt x="1079241" y="293676"/>
                </a:moveTo>
                <a:cubicBezTo>
                  <a:pt x="992482" y="177350"/>
                  <a:pt x="905723" y="61024"/>
                  <a:pt x="781782" y="30512"/>
                </a:cubicBezTo>
                <a:cubicBezTo>
                  <a:pt x="657841" y="0"/>
                  <a:pt x="463349" y="53396"/>
                  <a:pt x="335594" y="110605"/>
                </a:cubicBezTo>
                <a:cubicBezTo>
                  <a:pt x="207839" y="167815"/>
                  <a:pt x="30508" y="280327"/>
                  <a:pt x="15254" y="373769"/>
                </a:cubicBezTo>
                <a:cubicBezTo>
                  <a:pt x="0" y="467211"/>
                  <a:pt x="83898" y="612142"/>
                  <a:pt x="244068" y="671259"/>
                </a:cubicBezTo>
                <a:cubicBezTo>
                  <a:pt x="404238" y="730376"/>
                  <a:pt x="819918" y="768516"/>
                  <a:pt x="976275" y="728469"/>
                </a:cubicBezTo>
                <a:cubicBezTo>
                  <a:pt x="1132632" y="688422"/>
                  <a:pt x="1182208" y="430979"/>
                  <a:pt x="1182208" y="4309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>
            <a:softEdge rad="4064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82588" y="4279933"/>
            <a:ext cx="3722050" cy="1588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-524945" y="3072400"/>
            <a:ext cx="2415067" cy="1588"/>
          </a:xfrm>
          <a:prstGeom prst="straightConnector1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22478" y="3018894"/>
            <a:ext cx="1025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/>
              <a:t>Acceptable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0898" y="3492525"/>
            <a:ext cx="941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Degraded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37093" y="3001021"/>
            <a:ext cx="708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/>
              <a:t>Failing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66277" y="2234040"/>
            <a:ext cx="3321624" cy="204492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811097">
            <a:off x="5157083" y="2158596"/>
            <a:ext cx="2594805" cy="1945666"/>
          </a:xfrm>
          <a:custGeom>
            <a:avLst/>
            <a:gdLst>
              <a:gd name="connsiteX0" fmla="*/ 1079241 w 1182208"/>
              <a:gd name="connsiteY0" fmla="*/ 293676 h 768516"/>
              <a:gd name="connsiteX1" fmla="*/ 781782 w 1182208"/>
              <a:gd name="connsiteY1" fmla="*/ 30512 h 768516"/>
              <a:gd name="connsiteX2" fmla="*/ 335594 w 1182208"/>
              <a:gd name="connsiteY2" fmla="*/ 110605 h 768516"/>
              <a:gd name="connsiteX3" fmla="*/ 15254 w 1182208"/>
              <a:gd name="connsiteY3" fmla="*/ 373769 h 768516"/>
              <a:gd name="connsiteX4" fmla="*/ 244068 w 1182208"/>
              <a:gd name="connsiteY4" fmla="*/ 671259 h 768516"/>
              <a:gd name="connsiteX5" fmla="*/ 976275 w 1182208"/>
              <a:gd name="connsiteY5" fmla="*/ 728469 h 768516"/>
              <a:gd name="connsiteX6" fmla="*/ 1182208 w 1182208"/>
              <a:gd name="connsiteY6" fmla="*/ 430979 h 768516"/>
              <a:gd name="connsiteX0" fmla="*/ 1310410 w 1422669"/>
              <a:gd name="connsiteY0" fmla="*/ 293676 h 804701"/>
              <a:gd name="connsiteX1" fmla="*/ 1012951 w 1422669"/>
              <a:gd name="connsiteY1" fmla="*/ 30512 h 804701"/>
              <a:gd name="connsiteX2" fmla="*/ 566763 w 1422669"/>
              <a:gd name="connsiteY2" fmla="*/ 110605 h 804701"/>
              <a:gd name="connsiteX3" fmla="*/ 246423 w 1422669"/>
              <a:gd name="connsiteY3" fmla="*/ 373769 h 804701"/>
              <a:gd name="connsiteX4" fmla="*/ 475237 w 1422669"/>
              <a:gd name="connsiteY4" fmla="*/ 671259 h 804701"/>
              <a:gd name="connsiteX5" fmla="*/ 122034 w 1422669"/>
              <a:gd name="connsiteY5" fmla="*/ 795166 h 804701"/>
              <a:gd name="connsiteX6" fmla="*/ 1207444 w 1422669"/>
              <a:gd name="connsiteY6" fmla="*/ 728469 h 804701"/>
              <a:gd name="connsiteX7" fmla="*/ 1413377 w 1422669"/>
              <a:gd name="connsiteY7" fmla="*/ 430979 h 804701"/>
              <a:gd name="connsiteX0" fmla="*/ 1330184 w 1442442"/>
              <a:gd name="connsiteY0" fmla="*/ 293676 h 818857"/>
              <a:gd name="connsiteX1" fmla="*/ 1032725 w 1442442"/>
              <a:gd name="connsiteY1" fmla="*/ 30512 h 818857"/>
              <a:gd name="connsiteX2" fmla="*/ 586537 w 1442442"/>
              <a:gd name="connsiteY2" fmla="*/ 110605 h 818857"/>
              <a:gd name="connsiteX3" fmla="*/ 266197 w 1442442"/>
              <a:gd name="connsiteY3" fmla="*/ 373769 h 818857"/>
              <a:gd name="connsiteX4" fmla="*/ 495011 w 1442442"/>
              <a:gd name="connsiteY4" fmla="*/ 671259 h 818857"/>
              <a:gd name="connsiteX5" fmla="*/ 376369 w 1442442"/>
              <a:gd name="connsiteY5" fmla="*/ 586321 h 818857"/>
              <a:gd name="connsiteX6" fmla="*/ 141808 w 1442442"/>
              <a:gd name="connsiteY6" fmla="*/ 795166 h 818857"/>
              <a:gd name="connsiteX7" fmla="*/ 1227218 w 1442442"/>
              <a:gd name="connsiteY7" fmla="*/ 728469 h 818857"/>
              <a:gd name="connsiteX8" fmla="*/ 1433151 w 1442442"/>
              <a:gd name="connsiteY8" fmla="*/ 430979 h 818857"/>
              <a:gd name="connsiteX0" fmla="*/ 1330184 w 1442442"/>
              <a:gd name="connsiteY0" fmla="*/ 298544 h 823725"/>
              <a:gd name="connsiteX1" fmla="*/ 939288 w 1442442"/>
              <a:gd name="connsiteY1" fmla="*/ 327751 h 823725"/>
              <a:gd name="connsiteX2" fmla="*/ 1032725 w 1442442"/>
              <a:gd name="connsiteY2" fmla="*/ 35380 h 823725"/>
              <a:gd name="connsiteX3" fmla="*/ 586537 w 1442442"/>
              <a:gd name="connsiteY3" fmla="*/ 115473 h 823725"/>
              <a:gd name="connsiteX4" fmla="*/ 266197 w 1442442"/>
              <a:gd name="connsiteY4" fmla="*/ 378637 h 823725"/>
              <a:gd name="connsiteX5" fmla="*/ 495011 w 1442442"/>
              <a:gd name="connsiteY5" fmla="*/ 676127 h 823725"/>
              <a:gd name="connsiteX6" fmla="*/ 376369 w 1442442"/>
              <a:gd name="connsiteY6" fmla="*/ 591189 h 823725"/>
              <a:gd name="connsiteX7" fmla="*/ 141808 w 1442442"/>
              <a:gd name="connsiteY7" fmla="*/ 800034 h 823725"/>
              <a:gd name="connsiteX8" fmla="*/ 1227218 w 1442442"/>
              <a:gd name="connsiteY8" fmla="*/ 733337 h 823725"/>
              <a:gd name="connsiteX9" fmla="*/ 1433151 w 1442442"/>
              <a:gd name="connsiteY9" fmla="*/ 435847 h 8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2442" h="823725">
                <a:moveTo>
                  <a:pt x="1330184" y="298544"/>
                </a:moveTo>
                <a:cubicBezTo>
                  <a:pt x="1329357" y="296243"/>
                  <a:pt x="988865" y="371612"/>
                  <a:pt x="939288" y="327751"/>
                </a:cubicBezTo>
                <a:cubicBezTo>
                  <a:pt x="889712" y="283890"/>
                  <a:pt x="1091517" y="70760"/>
                  <a:pt x="1032725" y="35380"/>
                </a:cubicBezTo>
                <a:cubicBezTo>
                  <a:pt x="973933" y="0"/>
                  <a:pt x="714292" y="58264"/>
                  <a:pt x="586537" y="115473"/>
                </a:cubicBezTo>
                <a:cubicBezTo>
                  <a:pt x="458782" y="172683"/>
                  <a:pt x="281451" y="285195"/>
                  <a:pt x="266197" y="378637"/>
                </a:cubicBezTo>
                <a:cubicBezTo>
                  <a:pt x="250943" y="472079"/>
                  <a:pt x="476649" y="640702"/>
                  <a:pt x="495011" y="676127"/>
                </a:cubicBezTo>
                <a:cubicBezTo>
                  <a:pt x="513373" y="711552"/>
                  <a:pt x="435236" y="570538"/>
                  <a:pt x="376369" y="591189"/>
                </a:cubicBezTo>
                <a:cubicBezTo>
                  <a:pt x="317502" y="611840"/>
                  <a:pt x="0" y="776343"/>
                  <a:pt x="141808" y="800034"/>
                </a:cubicBezTo>
                <a:cubicBezTo>
                  <a:pt x="283616" y="823725"/>
                  <a:pt x="1011994" y="794035"/>
                  <a:pt x="1227218" y="733337"/>
                </a:cubicBezTo>
                <a:cubicBezTo>
                  <a:pt x="1442442" y="672639"/>
                  <a:pt x="1433151" y="435847"/>
                  <a:pt x="1433151" y="43584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>
            <a:softEdge rad="2159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66277" y="4278962"/>
            <a:ext cx="3722050" cy="158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3658744" y="3071429"/>
            <a:ext cx="2415067" cy="158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28791" y="3238478"/>
            <a:ext cx="1025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/>
              <a:t>Acceptable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59211" y="3712109"/>
            <a:ext cx="941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Degraded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840159" y="3256501"/>
            <a:ext cx="7032732" cy="531815"/>
            <a:chOff x="840159" y="3256501"/>
            <a:chExt cx="7032732" cy="531815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840159" y="3256501"/>
              <a:ext cx="2898589" cy="313466"/>
            </a:xfrm>
            <a:prstGeom prst="line">
              <a:avLst/>
            </a:prstGeom>
            <a:ln w="19050" cap="flat" cmpd="sng" algn="ctr">
              <a:solidFill>
                <a:schemeClr val="tx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357497">
              <a:off x="1147126" y="3342533"/>
              <a:ext cx="2308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>
                  <a:solidFill>
                    <a:schemeClr val="tx2"/>
                  </a:solidFill>
                </a:rPr>
                <a:t>Axis of least graceful degradation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5165898" y="3384808"/>
              <a:ext cx="2706993" cy="363520"/>
            </a:xfrm>
            <a:prstGeom prst="line">
              <a:avLst/>
            </a:prstGeom>
            <a:ln w="19050" cap="flat" cmpd="sng" algn="ctr">
              <a:solidFill>
                <a:schemeClr val="tx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21137928">
              <a:off x="5275639" y="3511317"/>
              <a:ext cx="2308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>
                  <a:solidFill>
                    <a:schemeClr val="tx2"/>
                  </a:solidFill>
                </a:rPr>
                <a:t>Axis of least graceful degradation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64006" y="2865005"/>
            <a:ext cx="708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/>
              <a:t>Failing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054925" y="4892353"/>
            <a:ext cx="6703914" cy="539480"/>
            <a:chOff x="1054925" y="4892353"/>
            <a:chExt cx="6703914" cy="539480"/>
          </a:xfrm>
        </p:grpSpPr>
        <p:sp>
          <p:nvSpPr>
            <p:cNvPr id="27" name="Rectangle 26"/>
            <p:cNvSpPr/>
            <p:nvPr/>
          </p:nvSpPr>
          <p:spPr>
            <a:xfrm>
              <a:off x="1054925" y="4901746"/>
              <a:ext cx="2419508" cy="5300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54925" y="4892353"/>
              <a:ext cx="278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F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71687" y="4892353"/>
              <a:ext cx="3109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D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28384" y="4899824"/>
              <a:ext cx="303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A</a:t>
              </a:r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057630" y="5219475"/>
              <a:ext cx="280975" cy="1588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069854" y="5217887"/>
              <a:ext cx="404579" cy="1588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141161" y="4901746"/>
              <a:ext cx="278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F</a:t>
              </a:r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340637" y="5221067"/>
              <a:ext cx="314602" cy="1588"/>
            </a:xfrm>
            <a:prstGeom prst="straightConnector1">
              <a:avLst/>
            </a:prstGeom>
            <a:ln>
              <a:solidFill>
                <a:srgbClr val="D5D5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658624" y="5221067"/>
              <a:ext cx="1110742" cy="1588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777962" y="4899824"/>
              <a:ext cx="3109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D</a:t>
              </a: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755252" y="5217887"/>
              <a:ext cx="314602" cy="1588"/>
            </a:xfrm>
            <a:prstGeom prst="straightConnector1">
              <a:avLst/>
            </a:prstGeom>
            <a:ln>
              <a:solidFill>
                <a:srgbClr val="D5D5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5339331" y="4901746"/>
              <a:ext cx="2419508" cy="5300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39331" y="4892353"/>
              <a:ext cx="278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F</a:t>
              </a:r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66441" y="4892353"/>
              <a:ext cx="3109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D</a:t>
              </a:r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53022" y="4899824"/>
              <a:ext cx="303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A</a:t>
              </a:r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5342036" y="5219475"/>
              <a:ext cx="280975" cy="1588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7354260" y="5217887"/>
              <a:ext cx="404579" cy="1588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425567" y="4901746"/>
              <a:ext cx="278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F</a:t>
              </a:r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5625043" y="5221067"/>
              <a:ext cx="194545" cy="1588"/>
            </a:xfrm>
            <a:prstGeom prst="straightConnector1">
              <a:avLst/>
            </a:prstGeom>
            <a:ln>
              <a:solidFill>
                <a:srgbClr val="D5D5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819588" y="5222655"/>
              <a:ext cx="1344418" cy="1588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092252" y="4899824"/>
              <a:ext cx="3109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D</a:t>
              </a:r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7156535" y="5217887"/>
              <a:ext cx="190254" cy="1588"/>
            </a:xfrm>
            <a:prstGeom prst="straightConnector1">
              <a:avLst/>
            </a:prstGeom>
            <a:ln>
              <a:solidFill>
                <a:srgbClr val="D5D5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367683" y="4774734"/>
            <a:ext cx="5796323" cy="1640991"/>
            <a:chOff x="1367683" y="4774734"/>
            <a:chExt cx="5796323" cy="1640991"/>
          </a:xfrm>
        </p:grpSpPr>
        <p:sp>
          <p:nvSpPr>
            <p:cNvPr id="59" name="Oval 58"/>
            <p:cNvSpPr/>
            <p:nvPr/>
          </p:nvSpPr>
          <p:spPr>
            <a:xfrm>
              <a:off x="1655239" y="4782205"/>
              <a:ext cx="1463509" cy="856421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625043" y="4774734"/>
              <a:ext cx="1538963" cy="856421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67683" y="5954060"/>
              <a:ext cx="20629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>
                  <a:solidFill>
                    <a:srgbClr val="800000"/>
                  </a:solidFill>
                </a:rPr>
                <a:t>More graceful</a:t>
              </a:r>
            </a:p>
          </p:txBody>
        </p:sp>
        <p:sp>
          <p:nvSpPr>
            <p:cNvPr id="62" name="Up Arrow 61"/>
            <p:cNvSpPr/>
            <p:nvPr/>
          </p:nvSpPr>
          <p:spPr>
            <a:xfrm>
              <a:off x="2128384" y="5730986"/>
              <a:ext cx="480889" cy="315434"/>
            </a:xfrm>
            <a:prstGeom prst="upArrow">
              <a:avLst/>
            </a:prstGeom>
            <a:solidFill>
              <a:srgbClr val="80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rive_rat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902362" y="3396642"/>
            <a:ext cx="4419023" cy="3087861"/>
          </a:xfrm>
          <a:prstGeom prst="rect">
            <a:avLst/>
          </a:prstGeom>
        </p:spPr>
      </p:pic>
      <p:sp>
        <p:nvSpPr>
          <p:cNvPr id="34" name="Up Arrow 33"/>
          <p:cNvSpPr/>
          <p:nvPr/>
        </p:nvSpPr>
        <p:spPr>
          <a:xfrm>
            <a:off x="6036340" y="5421119"/>
            <a:ext cx="323272" cy="340065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 rot="10800000">
            <a:off x="6036341" y="4387083"/>
            <a:ext cx="323272" cy="340065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Graceful Degradation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96442"/>
          </a:xfrm>
        </p:spPr>
        <p:txBody>
          <a:bodyPr/>
          <a:lstStyle/>
          <a:p>
            <a:r>
              <a:rPr lang="en-US"/>
              <a:t>Analytic solutions generally impossible</a:t>
            </a:r>
          </a:p>
          <a:p>
            <a:r>
              <a:rPr lang="en-US"/>
              <a:t>Thorough surveys infeasible for most systems</a:t>
            </a:r>
          </a:p>
          <a:p>
            <a:r>
              <a:rPr lang="en-US"/>
              <a:t>Orthogonal (1-parameter) perturbation surveys: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6818" y="3902360"/>
            <a:ext cx="2745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Example from MADV study</a:t>
            </a:r>
          </a:p>
          <a:p>
            <a:r>
              <a:rPr lang="en-US" i="1"/>
              <a:t>of functional blueprints:</a:t>
            </a:r>
          </a:p>
          <a:p>
            <a:r>
              <a:rPr lang="en-US" i="1"/>
              <a:t>[Adler et al., 2011]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315687" y="5986318"/>
            <a:ext cx="3650677" cy="1"/>
            <a:chOff x="4315687" y="5986318"/>
            <a:chExt cx="3650677" cy="1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033818" y="5986318"/>
              <a:ext cx="2932546" cy="1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15687" y="5986318"/>
              <a:ext cx="166254" cy="1"/>
            </a:xfrm>
            <a:prstGeom prst="line">
              <a:avLst/>
            </a:prstGeom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493486" y="5986318"/>
              <a:ext cx="540332" cy="1"/>
            </a:xfrm>
            <a:prstGeom prst="line">
              <a:avLst/>
            </a:prstGeom>
            <a:ln w="57150" cap="flat" cmpd="sng" algn="ctr">
              <a:solidFill>
                <a:srgbClr val="D5D5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292597" y="4087080"/>
            <a:ext cx="3673767" cy="1588"/>
            <a:chOff x="4292597" y="4087080"/>
            <a:chExt cx="3673767" cy="1588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4292597" y="4087081"/>
              <a:ext cx="2662380" cy="1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225143" y="4087080"/>
              <a:ext cx="741221" cy="1588"/>
            </a:xfrm>
            <a:prstGeom prst="line">
              <a:avLst/>
            </a:prstGeom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954977" y="4087082"/>
              <a:ext cx="270166" cy="1"/>
            </a:xfrm>
            <a:prstGeom prst="line">
              <a:avLst/>
            </a:prstGeom>
            <a:ln w="57150" cap="flat" cmpd="sng" algn="ctr">
              <a:solidFill>
                <a:srgbClr val="D5D5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318002" y="5038220"/>
            <a:ext cx="3650677" cy="1588"/>
            <a:chOff x="4318002" y="5038220"/>
            <a:chExt cx="3650677" cy="1588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5036133" y="5038220"/>
              <a:ext cx="1921159" cy="796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318002" y="5039014"/>
              <a:ext cx="166254" cy="1"/>
            </a:xfrm>
            <a:prstGeom prst="line">
              <a:avLst/>
            </a:prstGeom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495801" y="5039014"/>
              <a:ext cx="540332" cy="1"/>
            </a:xfrm>
            <a:prstGeom prst="line">
              <a:avLst/>
            </a:prstGeom>
            <a:ln w="57150" cap="flat" cmpd="sng" algn="ctr">
              <a:solidFill>
                <a:srgbClr val="D5D5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227458" y="5038220"/>
              <a:ext cx="741221" cy="1588"/>
            </a:xfrm>
            <a:prstGeom prst="line">
              <a:avLst/>
            </a:prstGeom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6957292" y="5039014"/>
              <a:ext cx="270166" cy="1"/>
            </a:xfrm>
            <a:prstGeom prst="line">
              <a:avLst/>
            </a:prstGeom>
            <a:ln w="57150" cap="flat" cmpd="sng" algn="ctr">
              <a:solidFill>
                <a:srgbClr val="D5D5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/>
          <p:cNvSpPr/>
          <p:nvPr/>
        </p:nvSpPr>
        <p:spPr>
          <a:xfrm>
            <a:off x="5033818" y="4624649"/>
            <a:ext cx="2193639" cy="85642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65560" y="5005634"/>
            <a:ext cx="1453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800000"/>
                </a:solidFill>
              </a:rPr>
              <a:t>G(D) = 0.2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2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Parameter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Orthogonal perturbation assumes quasi-linearity</a:t>
            </a:r>
          </a:p>
          <a:p>
            <a:pPr algn="ctr">
              <a:buNone/>
            </a:pPr>
            <a:r>
              <a:rPr lang="en-US" i="1">
                <a:solidFill>
                  <a:srgbClr val="800000"/>
                </a:solidFill>
              </a:rPr>
              <a:t>Often not true!</a:t>
            </a:r>
          </a:p>
          <a:p>
            <a:r>
              <a:rPr lang="en-US"/>
              <a:t>Alternate approach: random perturbation vectors</a:t>
            </a:r>
          </a:p>
          <a:p>
            <a:pPr lvl="1"/>
            <a:r>
              <a:rPr lang="en-US"/>
              <a:t>Based on manifold learning in [Freund et al. 2007]</a:t>
            </a:r>
          </a:p>
        </p:txBody>
      </p:sp>
      <p:sp>
        <p:nvSpPr>
          <p:cNvPr id="4" name="Rectangle 3"/>
          <p:cNvSpPr/>
          <p:nvPr/>
        </p:nvSpPr>
        <p:spPr>
          <a:xfrm>
            <a:off x="2951720" y="4063875"/>
            <a:ext cx="3321624" cy="204492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 rot="811097">
            <a:off x="3242526" y="3988431"/>
            <a:ext cx="2594805" cy="1945666"/>
          </a:xfrm>
          <a:custGeom>
            <a:avLst/>
            <a:gdLst>
              <a:gd name="connsiteX0" fmla="*/ 1079241 w 1182208"/>
              <a:gd name="connsiteY0" fmla="*/ 293676 h 768516"/>
              <a:gd name="connsiteX1" fmla="*/ 781782 w 1182208"/>
              <a:gd name="connsiteY1" fmla="*/ 30512 h 768516"/>
              <a:gd name="connsiteX2" fmla="*/ 335594 w 1182208"/>
              <a:gd name="connsiteY2" fmla="*/ 110605 h 768516"/>
              <a:gd name="connsiteX3" fmla="*/ 15254 w 1182208"/>
              <a:gd name="connsiteY3" fmla="*/ 373769 h 768516"/>
              <a:gd name="connsiteX4" fmla="*/ 244068 w 1182208"/>
              <a:gd name="connsiteY4" fmla="*/ 671259 h 768516"/>
              <a:gd name="connsiteX5" fmla="*/ 976275 w 1182208"/>
              <a:gd name="connsiteY5" fmla="*/ 728469 h 768516"/>
              <a:gd name="connsiteX6" fmla="*/ 1182208 w 1182208"/>
              <a:gd name="connsiteY6" fmla="*/ 430979 h 768516"/>
              <a:gd name="connsiteX0" fmla="*/ 1310410 w 1422669"/>
              <a:gd name="connsiteY0" fmla="*/ 293676 h 804701"/>
              <a:gd name="connsiteX1" fmla="*/ 1012951 w 1422669"/>
              <a:gd name="connsiteY1" fmla="*/ 30512 h 804701"/>
              <a:gd name="connsiteX2" fmla="*/ 566763 w 1422669"/>
              <a:gd name="connsiteY2" fmla="*/ 110605 h 804701"/>
              <a:gd name="connsiteX3" fmla="*/ 246423 w 1422669"/>
              <a:gd name="connsiteY3" fmla="*/ 373769 h 804701"/>
              <a:gd name="connsiteX4" fmla="*/ 475237 w 1422669"/>
              <a:gd name="connsiteY4" fmla="*/ 671259 h 804701"/>
              <a:gd name="connsiteX5" fmla="*/ 122034 w 1422669"/>
              <a:gd name="connsiteY5" fmla="*/ 795166 h 804701"/>
              <a:gd name="connsiteX6" fmla="*/ 1207444 w 1422669"/>
              <a:gd name="connsiteY6" fmla="*/ 728469 h 804701"/>
              <a:gd name="connsiteX7" fmla="*/ 1413377 w 1422669"/>
              <a:gd name="connsiteY7" fmla="*/ 430979 h 804701"/>
              <a:gd name="connsiteX0" fmla="*/ 1330184 w 1442442"/>
              <a:gd name="connsiteY0" fmla="*/ 293676 h 818857"/>
              <a:gd name="connsiteX1" fmla="*/ 1032725 w 1442442"/>
              <a:gd name="connsiteY1" fmla="*/ 30512 h 818857"/>
              <a:gd name="connsiteX2" fmla="*/ 586537 w 1442442"/>
              <a:gd name="connsiteY2" fmla="*/ 110605 h 818857"/>
              <a:gd name="connsiteX3" fmla="*/ 266197 w 1442442"/>
              <a:gd name="connsiteY3" fmla="*/ 373769 h 818857"/>
              <a:gd name="connsiteX4" fmla="*/ 495011 w 1442442"/>
              <a:gd name="connsiteY4" fmla="*/ 671259 h 818857"/>
              <a:gd name="connsiteX5" fmla="*/ 376369 w 1442442"/>
              <a:gd name="connsiteY5" fmla="*/ 586321 h 818857"/>
              <a:gd name="connsiteX6" fmla="*/ 141808 w 1442442"/>
              <a:gd name="connsiteY6" fmla="*/ 795166 h 818857"/>
              <a:gd name="connsiteX7" fmla="*/ 1227218 w 1442442"/>
              <a:gd name="connsiteY7" fmla="*/ 728469 h 818857"/>
              <a:gd name="connsiteX8" fmla="*/ 1433151 w 1442442"/>
              <a:gd name="connsiteY8" fmla="*/ 430979 h 818857"/>
              <a:gd name="connsiteX0" fmla="*/ 1330184 w 1442442"/>
              <a:gd name="connsiteY0" fmla="*/ 298544 h 823725"/>
              <a:gd name="connsiteX1" fmla="*/ 939288 w 1442442"/>
              <a:gd name="connsiteY1" fmla="*/ 327751 h 823725"/>
              <a:gd name="connsiteX2" fmla="*/ 1032725 w 1442442"/>
              <a:gd name="connsiteY2" fmla="*/ 35380 h 823725"/>
              <a:gd name="connsiteX3" fmla="*/ 586537 w 1442442"/>
              <a:gd name="connsiteY3" fmla="*/ 115473 h 823725"/>
              <a:gd name="connsiteX4" fmla="*/ 266197 w 1442442"/>
              <a:gd name="connsiteY4" fmla="*/ 378637 h 823725"/>
              <a:gd name="connsiteX5" fmla="*/ 495011 w 1442442"/>
              <a:gd name="connsiteY5" fmla="*/ 676127 h 823725"/>
              <a:gd name="connsiteX6" fmla="*/ 376369 w 1442442"/>
              <a:gd name="connsiteY6" fmla="*/ 591189 h 823725"/>
              <a:gd name="connsiteX7" fmla="*/ 141808 w 1442442"/>
              <a:gd name="connsiteY7" fmla="*/ 800034 h 823725"/>
              <a:gd name="connsiteX8" fmla="*/ 1227218 w 1442442"/>
              <a:gd name="connsiteY8" fmla="*/ 733337 h 823725"/>
              <a:gd name="connsiteX9" fmla="*/ 1433151 w 1442442"/>
              <a:gd name="connsiteY9" fmla="*/ 435847 h 82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2442" h="823725">
                <a:moveTo>
                  <a:pt x="1330184" y="298544"/>
                </a:moveTo>
                <a:cubicBezTo>
                  <a:pt x="1329357" y="296243"/>
                  <a:pt x="988865" y="371612"/>
                  <a:pt x="939288" y="327751"/>
                </a:cubicBezTo>
                <a:cubicBezTo>
                  <a:pt x="889712" y="283890"/>
                  <a:pt x="1091517" y="70760"/>
                  <a:pt x="1032725" y="35380"/>
                </a:cubicBezTo>
                <a:cubicBezTo>
                  <a:pt x="973933" y="0"/>
                  <a:pt x="714292" y="58264"/>
                  <a:pt x="586537" y="115473"/>
                </a:cubicBezTo>
                <a:cubicBezTo>
                  <a:pt x="458782" y="172683"/>
                  <a:pt x="281451" y="285195"/>
                  <a:pt x="266197" y="378637"/>
                </a:cubicBezTo>
                <a:cubicBezTo>
                  <a:pt x="250943" y="472079"/>
                  <a:pt x="476649" y="640702"/>
                  <a:pt x="495011" y="676127"/>
                </a:cubicBezTo>
                <a:cubicBezTo>
                  <a:pt x="513373" y="711552"/>
                  <a:pt x="435236" y="570538"/>
                  <a:pt x="376369" y="591189"/>
                </a:cubicBezTo>
                <a:cubicBezTo>
                  <a:pt x="317502" y="611840"/>
                  <a:pt x="0" y="776343"/>
                  <a:pt x="141808" y="800034"/>
                </a:cubicBezTo>
                <a:cubicBezTo>
                  <a:pt x="283616" y="823725"/>
                  <a:pt x="1011994" y="794035"/>
                  <a:pt x="1227218" y="733337"/>
                </a:cubicBezTo>
                <a:cubicBezTo>
                  <a:pt x="1442442" y="672639"/>
                  <a:pt x="1433151" y="435847"/>
                  <a:pt x="1433151" y="43584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>
            <a:softEdge rad="2159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51720" y="6108797"/>
            <a:ext cx="3722050" cy="158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1744187" y="4901264"/>
            <a:ext cx="2415067" cy="158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321800" y="5029227"/>
            <a:ext cx="2706993" cy="363520"/>
          </a:xfrm>
          <a:prstGeom prst="line">
            <a:avLst/>
          </a:prstGeom>
          <a:ln w="19050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548294" y="5169475"/>
            <a:ext cx="114420" cy="114420"/>
          </a:xfrm>
          <a:prstGeom prst="ellipse">
            <a:avLst/>
          </a:prstGeom>
          <a:solidFill>
            <a:schemeClr val="tx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rot="5400000" flipH="1" flipV="1">
            <a:off x="3859833" y="4866763"/>
            <a:ext cx="1778121" cy="172355"/>
          </a:xfrm>
          <a:prstGeom prst="line">
            <a:avLst/>
          </a:prstGeom>
          <a:ln w="19050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782790" y="4456448"/>
            <a:ext cx="1937651" cy="1385553"/>
            <a:chOff x="3782790" y="4456448"/>
            <a:chExt cx="1937651" cy="1385553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4218214" y="5029227"/>
              <a:ext cx="1025072" cy="812774"/>
            </a:xfrm>
            <a:prstGeom prst="line">
              <a:avLst/>
            </a:prstGeom>
            <a:ln w="19050" cap="flat" cmpd="sng" algn="ctr">
              <a:solidFill>
                <a:schemeClr val="tx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3782790" y="4485252"/>
              <a:ext cx="1937651" cy="1211604"/>
            </a:xfrm>
            <a:prstGeom prst="line">
              <a:avLst/>
            </a:prstGeom>
            <a:ln w="19050" cap="flat" cmpd="sng" algn="ctr">
              <a:solidFill>
                <a:schemeClr val="tx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>
              <a:off x="3973286" y="4456448"/>
              <a:ext cx="1145602" cy="1588"/>
            </a:xfrm>
            <a:prstGeom prst="line">
              <a:avLst/>
            </a:prstGeom>
            <a:ln w="19050" cap="flat" cmpd="sng" algn="ctr">
              <a:solidFill>
                <a:schemeClr val="tx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474357" y="4223943"/>
            <a:ext cx="2554436" cy="1509206"/>
            <a:chOff x="3474357" y="4223943"/>
            <a:chExt cx="2554436" cy="1509206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3474357" y="5169475"/>
              <a:ext cx="2554436" cy="409454"/>
            </a:xfrm>
            <a:prstGeom prst="line">
              <a:avLst/>
            </a:prstGeom>
            <a:ln w="19050" cap="flat" cmpd="sng" algn="ctr">
              <a:solidFill>
                <a:schemeClr val="tx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" idx="3"/>
            </p:cNvCxnSpPr>
            <p:nvPr/>
          </p:nvCxnSpPr>
          <p:spPr>
            <a:xfrm>
              <a:off x="4468006" y="4223943"/>
              <a:ext cx="494065" cy="502271"/>
            </a:xfrm>
            <a:prstGeom prst="line">
              <a:avLst/>
            </a:prstGeom>
            <a:ln w="19050" cap="flat" cmpd="sng" algn="ctr">
              <a:solidFill>
                <a:schemeClr val="tx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3782789" y="4934848"/>
              <a:ext cx="1336099" cy="798301"/>
            </a:xfrm>
            <a:prstGeom prst="line">
              <a:avLst/>
            </a:prstGeom>
            <a:ln w="19050" cap="flat" cmpd="sng" algn="ctr">
              <a:solidFill>
                <a:schemeClr val="tx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Proposed metric for graceful degradation</a:t>
            </a:r>
          </a:p>
          <a:p>
            <a:pPr lvl="1"/>
            <a:r>
              <a:rPr lang="en-US"/>
              <a:t>Readily comparable: dimensionless, invariant to linear transformations and extra dimensions</a:t>
            </a:r>
          </a:p>
          <a:p>
            <a:r>
              <a:rPr lang="en-US"/>
              <a:t>Feasible to compute via perturbation surveys</a:t>
            </a:r>
          </a:p>
          <a:p>
            <a:r>
              <a:rPr lang="en-US"/>
              <a:t>Proposed random perturbation survey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bbn_template.potx</Template>
  <TotalTime>139</TotalTime>
  <Words>206</Words>
  <Application>Microsoft Macintosh PowerPoint</Application>
  <PresentationFormat>On-screen Show (4:3)</PresentationFormat>
  <Paragraphs>62</Paragraphs>
  <Slides>7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bbn_template</vt:lpstr>
      <vt:lpstr>Slide 1</vt:lpstr>
      <vt:lpstr>Problem: What is “Resilience”?</vt:lpstr>
      <vt:lpstr>Formalizing Graceful Degradation</vt:lpstr>
      <vt:lpstr>Example:</vt:lpstr>
      <vt:lpstr>Computing Graceful Degradation</vt:lpstr>
      <vt:lpstr>Handling Parameter Dependencies</vt:lpstr>
      <vt:lpstr>Contributions</vt:lpstr>
    </vt:vector>
  </TitlesOfParts>
  <Company>BBN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Jake Beal</cp:lastModifiedBy>
  <cp:revision>28</cp:revision>
  <dcterms:created xsi:type="dcterms:W3CDTF">2012-09-06T17:32:34Z</dcterms:created>
  <dcterms:modified xsi:type="dcterms:W3CDTF">2012-09-06T17:32:41Z</dcterms:modified>
</cp:coreProperties>
</file>