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png" ContentType="image/png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15"/>
  </p:notesMasterIdLst>
  <p:sldIdLst>
    <p:sldId id="257" r:id="rId2"/>
    <p:sldId id="297" r:id="rId3"/>
    <p:sldId id="299" r:id="rId4"/>
    <p:sldId id="298" r:id="rId5"/>
    <p:sldId id="301" r:id="rId6"/>
    <p:sldId id="304" r:id="rId7"/>
    <p:sldId id="302" r:id="rId8"/>
    <p:sldId id="303" r:id="rId9"/>
    <p:sldId id="281" r:id="rId10"/>
    <p:sldId id="300" r:id="rId11"/>
    <p:sldId id="274" r:id="rId12"/>
    <p:sldId id="278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7455" autoAdjust="0"/>
    <p:restoredTop sz="94660"/>
  </p:normalViewPr>
  <p:slideViewPr>
    <p:cSldViewPr snapToGrid="0" snapToObjects="1">
      <p:cViewPr>
        <p:scale>
          <a:sx n="110" d="100"/>
          <a:sy n="110" d="100"/>
        </p:scale>
        <p:origin x="-6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7D79-8CFA-9245-910E-C684A67C894F}" type="datetimeFigureOut">
              <a:rPr lang="en-US"/>
              <a:pPr/>
              <a:t>6/9/14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0601D-0F94-E64F-85B2-BD74F31BE88D}" type="slidenum">
              <a:rPr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272EB-A8D3-2D45-B08D-A0258D49B8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272EB-A8D3-2D45-B08D-A0258D49B8A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272EB-A8D3-2D45-B08D-A0258D49B8A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Figure 5: </a:t>
            </a:r>
            <a:r>
              <a:rPr lang="en-US" b="0"/>
              <a:t>Experimental observations</a:t>
            </a:r>
            <a:r>
              <a:rPr lang="en-US" b="0" baseline="0"/>
              <a:t> vs. model of </a:t>
            </a:r>
            <a:r>
              <a:rPr lang="en-US" baseline="0"/>
              <a:t>fluorescence distribution for all 10%:90% ratios of two-replicon transfection, in all six combinations of colors.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272EB-A8D3-2D45-B08D-A0258D49B8A6}" type="slidenum">
              <a:rPr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df"/><Relationship Id="rId5" Type="http://schemas.openxmlformats.org/officeDocument/2006/relationships/image" Target="../media/image32.png"/><Relationship Id="rId6" Type="http://schemas.openxmlformats.org/officeDocument/2006/relationships/image" Target="../media/image33.pdf"/><Relationship Id="rId7" Type="http://schemas.openxmlformats.org/officeDocument/2006/relationships/image" Target="../media/image34.png"/><Relationship Id="rId8" Type="http://schemas.openxmlformats.org/officeDocument/2006/relationships/image" Target="../media/image35.pdf"/><Relationship Id="rId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d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df"/><Relationship Id="rId5" Type="http://schemas.openxmlformats.org/officeDocument/2006/relationships/image" Target="../media/image40.png"/><Relationship Id="rId6" Type="http://schemas.openxmlformats.org/officeDocument/2006/relationships/image" Target="../media/image41.pdf"/><Relationship Id="rId7" Type="http://schemas.openxmlformats.org/officeDocument/2006/relationships/image" Target="../media/image42.png"/><Relationship Id="rId8" Type="http://schemas.openxmlformats.org/officeDocument/2006/relationships/image" Target="../media/image43.pdf"/><Relationship Id="rId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d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4" Type="http://schemas.openxmlformats.org/officeDocument/2006/relationships/image" Target="../media/image8.png"/><Relationship Id="rId5" Type="http://schemas.openxmlformats.org/officeDocument/2006/relationships/image" Target="../media/image9.pdf"/><Relationship Id="rId6" Type="http://schemas.openxmlformats.org/officeDocument/2006/relationships/image" Target="../media/image10.png"/><Relationship Id="rId7" Type="http://schemas.openxmlformats.org/officeDocument/2006/relationships/image" Target="../media/image11.pdf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4" Type="http://schemas.openxmlformats.org/officeDocument/2006/relationships/image" Target="../media/image14.png"/><Relationship Id="rId5" Type="http://schemas.openxmlformats.org/officeDocument/2006/relationships/image" Target="../media/image15.pd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4" Type="http://schemas.openxmlformats.org/officeDocument/2006/relationships/image" Target="../media/image20.png"/><Relationship Id="rId5" Type="http://schemas.openxmlformats.org/officeDocument/2006/relationships/image" Target="../media/image21.pdf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df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df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Precision Design of Expression from RNA Replicons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 smtClean="0">
                <a:solidFill>
                  <a:schemeClr val="bg1"/>
                </a:solidFill>
              </a:rPr>
              <a:t>Jacob Beal,</a:t>
            </a:r>
            <a:r>
              <a:rPr lang="en-US" sz="2200" i="1" dirty="0" smtClean="0">
                <a:solidFill>
                  <a:schemeClr val="bg1"/>
                </a:solidFill>
              </a:rPr>
              <a:t> Tyler Wagner, Tasuku Kitada, Andrey Krivoy, Odisse Azizgolshani, Jordan Moberg Parker, Douglas Densmore, Ron Weiss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International Workshop on Bio-Design Automation</a:t>
            </a:r>
          </a:p>
          <a:p>
            <a:r>
              <a:rPr lang="en-US" dirty="0" smtClean="0"/>
              <a:t>June,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Precise Prediction of Distributions too!</a:t>
            </a:r>
          </a:p>
        </p:txBody>
      </p:sp>
      <p:pic>
        <p:nvPicPr>
          <p:cNvPr id="4" name="Picture 3" descr="Distributions_4_34h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74616" y="1018192"/>
            <a:ext cx="3829536" cy="2859784"/>
          </a:xfrm>
          <a:prstGeom prst="rect">
            <a:avLst/>
          </a:prstGeom>
        </p:spPr>
      </p:pic>
      <p:pic>
        <p:nvPicPr>
          <p:cNvPr id="5" name="Picture 4" descr="Distributions_4_34h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771827" y="1018192"/>
            <a:ext cx="3829536" cy="2859784"/>
          </a:xfrm>
          <a:prstGeom prst="rect">
            <a:avLst/>
          </a:prstGeom>
        </p:spPr>
      </p:pic>
      <p:pic>
        <p:nvPicPr>
          <p:cNvPr id="6" name="Picture 5" descr="Distributions_4_34h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496456" y="3838529"/>
            <a:ext cx="3829536" cy="2859784"/>
          </a:xfrm>
          <a:prstGeom prst="rect">
            <a:avLst/>
          </a:prstGeom>
        </p:spPr>
      </p:pic>
      <p:pic>
        <p:nvPicPr>
          <p:cNvPr id="7" name="Picture 6" descr="Distributions_4_34h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793668" y="3838529"/>
            <a:ext cx="3829534" cy="28597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Development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718" y="1501005"/>
            <a:ext cx="1477818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Optimize Transfection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93718" y="3188950"/>
            <a:ext cx="1477818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Working Flow Cytometry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7295" y="2366916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Experiment 1: Dose Challenge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99458" y="3188950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Experiment 2B: Dual Transfection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99458" y="1501005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Experiment 2A: Time Series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60945" y="330209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&gt;90% viable?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3888" y="2378461"/>
            <a:ext cx="166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Transcription-limit dominant?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74653" y="4077951"/>
            <a:ext cx="13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Proportional</a:t>
            </a:r>
          </a:p>
          <a:p>
            <a:r>
              <a:rPr lang="en-US">
                <a:solidFill>
                  <a:srgbClr val="FF0000"/>
                </a:solidFill>
              </a:rPr>
              <a:t>expression?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83593" y="2366916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Expression-Level Engineering</a:t>
            </a:r>
          </a:p>
        </p:txBody>
      </p:sp>
      <p:cxnSp>
        <p:nvCxnSpPr>
          <p:cNvPr id="16" name="Curved Connector 15"/>
          <p:cNvCxnSpPr>
            <a:stCxn id="4" idx="3"/>
            <a:endCxn id="6" idx="1"/>
          </p:cNvCxnSpPr>
          <p:nvPr/>
        </p:nvCxnSpPr>
        <p:spPr>
          <a:xfrm>
            <a:off x="1871536" y="1968596"/>
            <a:ext cx="625759" cy="865911"/>
          </a:xfrm>
          <a:prstGeom prst="curvedConnector3">
            <a:avLst>
              <a:gd name="adj1" fmla="val 18635"/>
            </a:avLst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3"/>
            <a:endCxn id="8" idx="1"/>
          </p:cNvCxnSpPr>
          <p:nvPr/>
        </p:nvCxnSpPr>
        <p:spPr>
          <a:xfrm flipV="1">
            <a:off x="4180622" y="1968596"/>
            <a:ext cx="618836" cy="865911"/>
          </a:xfrm>
          <a:prstGeom prst="curvedConnector3">
            <a:avLst>
              <a:gd name="adj1" fmla="val 31343"/>
            </a:avLst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7" idx="1"/>
          </p:cNvCxnSpPr>
          <p:nvPr/>
        </p:nvCxnSpPr>
        <p:spPr>
          <a:xfrm>
            <a:off x="4180622" y="2834507"/>
            <a:ext cx="618836" cy="822034"/>
          </a:xfrm>
          <a:prstGeom prst="curvedConnector3">
            <a:avLst>
              <a:gd name="adj1" fmla="val 27612"/>
            </a:avLst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7" idx="3"/>
            <a:endCxn id="12" idx="1"/>
          </p:cNvCxnSpPr>
          <p:nvPr/>
        </p:nvCxnSpPr>
        <p:spPr>
          <a:xfrm flipV="1">
            <a:off x="6482785" y="2834507"/>
            <a:ext cx="700808" cy="822034"/>
          </a:xfrm>
          <a:prstGeom prst="curvedConnector3">
            <a:avLst>
              <a:gd name="adj1" fmla="val 2364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3"/>
            <a:endCxn id="12" idx="1"/>
          </p:cNvCxnSpPr>
          <p:nvPr/>
        </p:nvCxnSpPr>
        <p:spPr>
          <a:xfrm>
            <a:off x="6482785" y="1968596"/>
            <a:ext cx="700808" cy="865911"/>
          </a:xfrm>
          <a:prstGeom prst="curvedConnector3">
            <a:avLst>
              <a:gd name="adj1" fmla="val 2199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5" idx="3"/>
            <a:endCxn id="6" idx="1"/>
          </p:cNvCxnSpPr>
          <p:nvPr/>
        </p:nvCxnSpPr>
        <p:spPr>
          <a:xfrm flipV="1">
            <a:off x="1871536" y="2834507"/>
            <a:ext cx="625759" cy="822034"/>
          </a:xfrm>
          <a:prstGeom prst="curvedConnector3">
            <a:avLst>
              <a:gd name="adj1" fmla="val 20480"/>
            </a:avLst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58277" y="26323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α, τ</a:t>
            </a: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38445" y="1512550"/>
            <a:ext cx="9748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S, λ</a:t>
            </a:r>
            <a:r>
              <a:rPr lang="en-US" baseline="-25000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, δ</a:t>
            </a:r>
            <a:r>
              <a:rPr lang="en-US" baseline="-25000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0000FF"/>
                </a:solidFill>
              </a:rPr>
              <a:t>, </a:t>
            </a:r>
          </a:p>
          <a:p>
            <a:r>
              <a:rPr lang="en-US">
                <a:solidFill>
                  <a:srgbClr val="0000FF"/>
                </a:solidFill>
              </a:rPr>
              <a:t>λ</a:t>
            </a:r>
            <a:r>
              <a:rPr lang="en-US" baseline="-25000">
                <a:solidFill>
                  <a:srgbClr val="0000FF"/>
                </a:solidFill>
              </a:rPr>
              <a:t>D</a:t>
            </a:r>
            <a:r>
              <a:rPr lang="en-US">
                <a:solidFill>
                  <a:srgbClr val="0000FF"/>
                </a:solidFill>
              </a:rPr>
              <a:t>, λ</a:t>
            </a:r>
            <a:r>
              <a:rPr lang="en-US" baseline="-25000">
                <a:solidFill>
                  <a:srgbClr val="0000FF"/>
                </a:solidFill>
              </a:rPr>
              <a:t>F</a:t>
            </a:r>
            <a:r>
              <a:rPr lang="en-US">
                <a:solidFill>
                  <a:srgbClr val="0000FF"/>
                </a:solidFill>
              </a:rPr>
              <a:t>, δ</a:t>
            </a:r>
            <a:r>
              <a:rPr lang="en-US" baseline="-25000">
                <a:solidFill>
                  <a:srgbClr val="0000FF"/>
                </a:solidFill>
              </a:rPr>
              <a:t>F</a:t>
            </a: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524279" y="3587271"/>
            <a:ext cx="30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σ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8183" y="4188032"/>
            <a:ext cx="302348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Cell size/resource variation: </a:t>
            </a:r>
            <a:r>
              <a:rPr lang="en-US" sz="1400" smtClean="0">
                <a:solidFill>
                  <a:srgbClr val="0000FF"/>
                </a:solidFill>
              </a:rPr>
              <a:t>σ</a:t>
            </a:r>
          </a:p>
          <a:p>
            <a:r>
              <a:rPr lang="en-US" sz="1400" smtClean="0"/>
              <a:t>Transcription-limited expression: </a:t>
            </a:r>
          </a:p>
          <a:p>
            <a:pPr lvl="1"/>
            <a:r>
              <a:rPr lang="en-US" sz="1200" smtClean="0"/>
              <a:t>Saturated level: </a:t>
            </a:r>
            <a:r>
              <a:rPr lang="en-US" sz="1200" smtClean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sz="1200" smtClean="0"/>
              <a:t>Rate of approach: </a:t>
            </a:r>
            <a:r>
              <a:rPr lang="en-US" sz="1200" smtClean="0">
                <a:solidFill>
                  <a:srgbClr val="0000FF"/>
                </a:solidFill>
              </a:rPr>
              <a:t>λ</a:t>
            </a:r>
            <a:r>
              <a:rPr lang="en-US" sz="1200" baseline="-25000" smtClean="0">
                <a:solidFill>
                  <a:srgbClr val="0000FF"/>
                </a:solidFill>
              </a:rPr>
              <a:t>E</a:t>
            </a:r>
          </a:p>
          <a:p>
            <a:r>
              <a:rPr lang="en-US" sz="1400" smtClean="0"/>
              <a:t>RNA replication:</a:t>
            </a:r>
          </a:p>
          <a:p>
            <a:pPr lvl="1"/>
            <a:r>
              <a:rPr lang="en-US" sz="1200" smtClean="0"/>
              <a:t>Delay before significant expression: </a:t>
            </a:r>
            <a:r>
              <a:rPr lang="en-US" sz="1200" smtClean="0">
                <a:solidFill>
                  <a:srgbClr val="0000FF"/>
                </a:solidFill>
              </a:rPr>
              <a:t>δ</a:t>
            </a:r>
            <a:r>
              <a:rPr lang="en-US" sz="1200" baseline="-25000" smtClean="0">
                <a:solidFill>
                  <a:srgbClr val="0000FF"/>
                </a:solidFill>
              </a:rPr>
              <a:t>E</a:t>
            </a:r>
            <a:endParaRPr lang="en-US" sz="1200" smtClean="0">
              <a:solidFill>
                <a:srgbClr val="0000FF"/>
              </a:solidFill>
            </a:endParaRPr>
          </a:p>
          <a:p>
            <a:r>
              <a:rPr lang="en-US" sz="1400" smtClean="0"/>
              <a:t>Transfection process:</a:t>
            </a:r>
          </a:p>
          <a:p>
            <a:pPr lvl="1"/>
            <a:r>
              <a:rPr lang="en-US" sz="1200" smtClean="0"/>
              <a:t>Poisson density multiplier: </a:t>
            </a:r>
            <a:r>
              <a:rPr lang="en-US" sz="1200" smtClean="0">
                <a:solidFill>
                  <a:srgbClr val="0000FF"/>
                </a:solidFill>
              </a:rPr>
              <a:t>α</a:t>
            </a:r>
          </a:p>
          <a:p>
            <a:pPr lvl="1"/>
            <a:r>
              <a:rPr lang="en-US" sz="1200" smtClean="0"/>
              <a:t>Efficiency: </a:t>
            </a:r>
            <a:r>
              <a:rPr lang="en-US" sz="1200" smtClean="0">
                <a:solidFill>
                  <a:srgbClr val="0000FF"/>
                </a:solidFill>
              </a:rPr>
              <a:t>τ</a:t>
            </a:r>
          </a:p>
          <a:p>
            <a:r>
              <a:rPr lang="en-US" sz="1400" smtClean="0"/>
              <a:t>Cell division: </a:t>
            </a:r>
          </a:p>
          <a:p>
            <a:pPr lvl="1"/>
            <a:r>
              <a:rPr lang="en-US" sz="1200" smtClean="0"/>
              <a:t>Delay before impairment: </a:t>
            </a:r>
            <a:r>
              <a:rPr lang="en-US" sz="1200" smtClean="0">
                <a:solidFill>
                  <a:srgbClr val="0000FF"/>
                </a:solidFill>
              </a:rPr>
              <a:t>δ</a:t>
            </a:r>
            <a:r>
              <a:rPr lang="en-US" sz="1200" baseline="-25000" smtClean="0">
                <a:solidFill>
                  <a:srgbClr val="0000FF"/>
                </a:solidFill>
              </a:rPr>
              <a:t>F</a:t>
            </a:r>
            <a:endParaRPr lang="en-US" sz="1200" smtClean="0">
              <a:solidFill>
                <a:srgbClr val="0000FF"/>
              </a:solidFill>
            </a:endParaRPr>
          </a:p>
          <a:p>
            <a:pPr lvl="1"/>
            <a:r>
              <a:rPr lang="en-US" sz="1200" smtClean="0"/>
              <a:t>Base rate of division: </a:t>
            </a:r>
            <a:r>
              <a:rPr lang="en-US" sz="1200" smtClean="0">
                <a:solidFill>
                  <a:srgbClr val="0000FF"/>
                </a:solidFill>
              </a:rPr>
              <a:t>λ</a:t>
            </a:r>
            <a:r>
              <a:rPr lang="en-US" sz="1200" baseline="-25000" smtClean="0">
                <a:solidFill>
                  <a:srgbClr val="0000FF"/>
                </a:solidFill>
              </a:rPr>
              <a:t>D</a:t>
            </a:r>
            <a:endParaRPr lang="en-US" sz="120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sz="1200" smtClean="0"/>
              <a:t>Impaired rate of division: </a:t>
            </a:r>
            <a:r>
              <a:rPr lang="en-US" sz="1200" smtClean="0">
                <a:solidFill>
                  <a:srgbClr val="0000FF"/>
                </a:solidFill>
              </a:rPr>
              <a:t>λ</a:t>
            </a:r>
            <a:r>
              <a:rPr lang="en-US" sz="1200" baseline="-25000" smtClean="0">
                <a:solidFill>
                  <a:srgbClr val="0000FF"/>
                </a:solidFill>
              </a:rPr>
              <a:t>F</a:t>
            </a:r>
            <a:endParaRPr lang="en-US" sz="1200" smtClean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23922" y="4689647"/>
            <a:ext cx="497725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/>
              <a:t>Experiment 1: Dose Challenge:</a:t>
            </a:r>
          </a:p>
          <a:p>
            <a:pPr>
              <a:buFont typeface="Arial"/>
              <a:buChar char="•"/>
            </a:pPr>
            <a:r>
              <a:rPr lang="en-US" sz="1400" i="1"/>
              <a:t> Transfect: 10, 30, 100, 300, 1000, 3000 ng RNA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400" i="1"/>
              <a:t> Measure at 24 hours</a:t>
            </a:r>
          </a:p>
          <a:p>
            <a:r>
              <a:rPr lang="en-US" sz="1400" i="1"/>
              <a:t>Experiment 2A: Time Series</a:t>
            </a:r>
          </a:p>
          <a:p>
            <a:pPr>
              <a:buFont typeface="Arial"/>
              <a:buChar char="•"/>
            </a:pPr>
            <a:r>
              <a:rPr lang="en-US" sz="1400" i="1"/>
              <a:t> Dose: 1.39/α ng (expected 75% positive)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1400" i="1"/>
              <a:t> Measure at 6, 12, 24, 36, 48 hours</a:t>
            </a:r>
          </a:p>
          <a:p>
            <a:r>
              <a:rPr lang="en-US" sz="1400" i="1"/>
              <a:t>Experiment 2B: Dual Transfection</a:t>
            </a:r>
          </a:p>
          <a:p>
            <a:pPr>
              <a:buFont typeface="Arial"/>
              <a:buChar char="•"/>
            </a:pPr>
            <a:r>
              <a:rPr lang="en-US" sz="1400" i="1"/>
              <a:t> Transfect: 4.61/α * {0/1, 0.1/0.9, 0.5/0.5, 0.9/0.1, 1/0} ng RNA</a:t>
            </a:r>
          </a:p>
          <a:p>
            <a:pPr>
              <a:buFont typeface="Arial"/>
              <a:buChar char="•"/>
            </a:pPr>
            <a:r>
              <a:rPr lang="en-US" sz="1400" i="1"/>
              <a:t> Measure at 24 hours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5035" y="4272138"/>
            <a:ext cx="9052785" cy="2539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Two-Phase Expression-Level Engineering: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5177" y="1697499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Model-Driven</a:t>
            </a:r>
          </a:p>
          <a:p>
            <a:pPr algn="ctr"/>
            <a:r>
              <a:rPr lang="en-US"/>
              <a:t>Dose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9302" y="1697498"/>
            <a:ext cx="1683327" cy="9351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Fluorescent Proteins @</a:t>
            </a:r>
          </a:p>
          <a:p>
            <a:pPr algn="ctr"/>
            <a:r>
              <a:rPr lang="en-US"/>
              <a:t>24 hours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6251" y="3186872"/>
            <a:ext cx="1683327" cy="935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Linear</a:t>
            </a:r>
          </a:p>
          <a:p>
            <a:pPr algn="ctr"/>
            <a:r>
              <a:rPr lang="en-US"/>
              <a:t>Correction</a:t>
            </a:r>
          </a:p>
          <a:p>
            <a:pPr algn="ctr"/>
            <a:r>
              <a:rPr lang="en-US" sz="1200" i="1"/>
              <a:t>(if needed)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1820" y="3186872"/>
            <a:ext cx="1683327" cy="9351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/>
              <a:t>Validate</a:t>
            </a:r>
          </a:p>
          <a:p>
            <a:pPr algn="ctr"/>
            <a:r>
              <a:rPr lang="en-US"/>
              <a:t>Experimentally</a:t>
            </a:r>
          </a:p>
        </p:txBody>
      </p:sp>
      <p:cxnSp>
        <p:nvCxnSpPr>
          <p:cNvPr id="8" name="Curved Connector 7"/>
          <p:cNvCxnSpPr>
            <a:stCxn id="5" idx="2"/>
            <a:endCxn id="6" idx="0"/>
          </p:cNvCxnSpPr>
          <p:nvPr/>
        </p:nvCxnSpPr>
        <p:spPr>
          <a:xfrm rot="5400000">
            <a:off x="4882345" y="2658250"/>
            <a:ext cx="554193" cy="503051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7"/>
          <p:cNvCxnSpPr>
            <a:stCxn id="4" idx="3"/>
            <a:endCxn id="5" idx="1"/>
          </p:cNvCxnSpPr>
          <p:nvPr/>
        </p:nvCxnSpPr>
        <p:spPr>
          <a:xfrm flipV="1">
            <a:off x="3268504" y="2165089"/>
            <a:ext cx="1300798" cy="1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7"/>
          <p:cNvCxnSpPr>
            <a:stCxn id="6" idx="3"/>
            <a:endCxn id="7" idx="1"/>
          </p:cNvCxnSpPr>
          <p:nvPr/>
        </p:nvCxnSpPr>
        <p:spPr>
          <a:xfrm>
            <a:off x="5749578" y="3654463"/>
            <a:ext cx="1202242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4286" y="1709043"/>
            <a:ext cx="869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MEFL X</a:t>
            </a:r>
          </a:p>
          <a:p>
            <a:r>
              <a:rPr lang="en-US"/>
              <a:t>MEFL Y</a:t>
            </a:r>
          </a:p>
          <a:p>
            <a:r>
              <a:rPr lang="en-US"/>
              <a:t>…</a:t>
            </a:r>
          </a:p>
        </p:txBody>
      </p:sp>
      <p:cxnSp>
        <p:nvCxnSpPr>
          <p:cNvPr id="32" name="Curved Connector 7"/>
          <p:cNvCxnSpPr>
            <a:stCxn id="29" idx="3"/>
            <a:endCxn id="4" idx="1"/>
          </p:cNvCxnSpPr>
          <p:nvPr/>
        </p:nvCxnSpPr>
        <p:spPr>
          <a:xfrm flipV="1">
            <a:off x="1164123" y="2165090"/>
            <a:ext cx="421054" cy="561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7"/>
          <p:cNvCxnSpPr>
            <a:stCxn id="4" idx="0"/>
          </p:cNvCxnSpPr>
          <p:nvPr/>
        </p:nvCxnSpPr>
        <p:spPr>
          <a:xfrm rot="5400000" flipH="1" flipV="1">
            <a:off x="2247886" y="1518544"/>
            <a:ext cx="357910" cy="1588"/>
          </a:xfrm>
          <a:prstGeom prst="straightConnector1">
            <a:avLst/>
          </a:prstGeom>
          <a:ln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10789" y="981618"/>
            <a:ext cx="163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>
                <a:solidFill>
                  <a:srgbClr val="FF0000"/>
                </a:solidFill>
              </a:rPr>
              <a:t>Viable design?</a:t>
            </a:r>
          </a:p>
        </p:txBody>
      </p:sp>
      <p:pic>
        <p:nvPicPr>
          <p:cNvPr id="16" name="Picture 15" descr="design-tab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314684" y="5380182"/>
            <a:ext cx="5736956" cy="14547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14684" y="5091670"/>
            <a:ext cx="181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Design Examples:</a:t>
            </a:r>
          </a:p>
        </p:txBody>
      </p:sp>
      <p:pic>
        <p:nvPicPr>
          <p:cNvPr id="18" name="Picture 17" descr="absolute-desig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41300" y="6153722"/>
            <a:ext cx="2031418" cy="706580"/>
          </a:xfrm>
          <a:prstGeom prst="rect">
            <a:avLst/>
          </a:prstGeom>
        </p:spPr>
      </p:pic>
      <p:pic>
        <p:nvPicPr>
          <p:cNvPr id="20" name="Picture 19" descr="ratio-desig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28921" y="5472547"/>
            <a:ext cx="2060860" cy="412172"/>
          </a:xfrm>
          <a:prstGeom prst="rect">
            <a:avLst/>
          </a:prstGeom>
        </p:spPr>
      </p:pic>
      <p:pic>
        <p:nvPicPr>
          <p:cNvPr id="21" name="Picture 20" descr="yield-equation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19355" y="4498230"/>
            <a:ext cx="4876800" cy="685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215" y="4248667"/>
            <a:ext cx="221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F497D"/>
                </a:solidFill>
              </a:rPr>
              <a:t>Bulk Yield Prediction: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215" y="5830516"/>
            <a:ext cx="292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F497D"/>
                </a:solidFill>
              </a:rPr>
              <a:t>Design “ballast” for absolute: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215" y="5149390"/>
            <a:ext cx="168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F497D"/>
                </a:solidFill>
              </a:rPr>
              <a:t>Design for ratio:</a:t>
            </a:r>
          </a:p>
        </p:txBody>
      </p:sp>
      <p:sp>
        <p:nvSpPr>
          <p:cNvPr id="28" name="Right Arrow 27"/>
          <p:cNvSpPr/>
          <p:nvPr/>
        </p:nvSpPr>
        <p:spPr>
          <a:xfrm rot="6300000">
            <a:off x="1443182" y="3209630"/>
            <a:ext cx="1281545" cy="473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diction_Error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998" y="3186545"/>
            <a:ext cx="3112799" cy="3112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RNA replicons are a good engineering platform</a:t>
            </a:r>
          </a:p>
          <a:p>
            <a:r>
              <a:rPr lang="en-US"/>
              <a:t>TASBE characterization gives good insight, enabling h</a:t>
            </a:r>
            <a:r>
              <a:rPr lang="en-US"/>
              <a:t>igh-precision prediction and design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Next steps:</a:t>
            </a:r>
          </a:p>
          <a:p>
            <a:r>
              <a:rPr lang="en-US"/>
              <a:t>More relevant cell lines, </a:t>
            </a:r>
            <a:r>
              <a:rPr lang="en-US" i="1"/>
              <a:t>in vivo</a:t>
            </a:r>
            <a:endParaRPr lang="en-US"/>
          </a:p>
          <a:p>
            <a:r>
              <a:rPr lang="en-US"/>
              <a:t>Regulation, multi-SGP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4400" y="5472545"/>
            <a:ext cx="8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0000FF"/>
                </a:solidFill>
              </a:rPr>
              <a:t>C2C12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RNA Replicons</a:t>
            </a:r>
          </a:p>
        </p:txBody>
      </p:sp>
      <p:pic>
        <p:nvPicPr>
          <p:cNvPr id="4" name="Picture 3" descr="lifecycl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55459" y="2781323"/>
            <a:ext cx="7915441" cy="281824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01928" y="1270140"/>
            <a:ext cx="7848600" cy="865232"/>
            <a:chOff x="41934" y="2667001"/>
            <a:chExt cx="8721066" cy="961413"/>
          </a:xfrm>
        </p:grpSpPr>
        <p:grpSp>
          <p:nvGrpSpPr>
            <p:cNvPr id="6" name="Group 56"/>
            <p:cNvGrpSpPr/>
            <p:nvPr/>
          </p:nvGrpSpPr>
          <p:grpSpPr>
            <a:xfrm>
              <a:off x="41920" y="2667001"/>
              <a:ext cx="8721080" cy="961413"/>
              <a:chOff x="41920" y="2667001"/>
              <a:chExt cx="8721080" cy="961413"/>
            </a:xfrm>
          </p:grpSpPr>
          <p:cxnSp>
            <p:nvCxnSpPr>
              <p:cNvPr id="8" name="Straight Connector 7"/>
              <p:cNvCxnSpPr>
                <a:stCxn id="23" idx="3"/>
              </p:cNvCxnSpPr>
              <p:nvPr/>
            </p:nvCxnSpPr>
            <p:spPr>
              <a:xfrm flipV="1">
                <a:off x="788966" y="3433505"/>
                <a:ext cx="7602560" cy="48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 59"/>
              <p:cNvGrpSpPr/>
              <p:nvPr/>
            </p:nvGrpSpPr>
            <p:grpSpPr>
              <a:xfrm>
                <a:off x="4562475" y="2974777"/>
                <a:ext cx="304800" cy="457200"/>
                <a:chOff x="1609724" y="4038600"/>
                <a:chExt cx="304800" cy="457200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1609724" y="4048125"/>
                  <a:ext cx="304800" cy="0"/>
                </a:xfrm>
                <a:prstGeom prst="straightConnector1">
                  <a:avLst/>
                </a:prstGeom>
                <a:ln w="38100">
                  <a:tailEnd type="stealth" w="lg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1628774" y="4038600"/>
                  <a:ext cx="0" cy="4572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1790700" y="3241477"/>
                <a:ext cx="762000" cy="376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nsP1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419600" y="2667001"/>
                <a:ext cx="633412" cy="30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SGP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52999" y="3241480"/>
                <a:ext cx="2362200" cy="376188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Fluorescent Protein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315199" y="3241479"/>
                <a:ext cx="914401" cy="37618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3’UTR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4" name="Group 64"/>
              <p:cNvGrpSpPr/>
              <p:nvPr/>
            </p:nvGrpSpPr>
            <p:grpSpPr>
              <a:xfrm>
                <a:off x="8229600" y="3212903"/>
                <a:ext cx="533400" cy="376189"/>
                <a:chOff x="7781925" y="4276726"/>
                <a:chExt cx="533400" cy="376189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7877175" y="4344144"/>
                  <a:ext cx="304800" cy="3033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7781925" y="4276726"/>
                  <a:ext cx="533400" cy="3761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r>
                    <a:rPr lang="en-US" sz="1600" b="1" baseline="-25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30</a:t>
                  </a:r>
                  <a:endPara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914400" y="3241479"/>
                <a:ext cx="876300" cy="3761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’UTR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66"/>
              <p:cNvGrpSpPr/>
              <p:nvPr/>
            </p:nvGrpSpPr>
            <p:grpSpPr>
              <a:xfrm>
                <a:off x="41920" y="3250303"/>
                <a:ext cx="747031" cy="378111"/>
                <a:chOff x="7730432" y="4269344"/>
                <a:chExt cx="533400" cy="378111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877175" y="4344144"/>
                  <a:ext cx="304800" cy="3033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730432" y="4269344"/>
                  <a:ext cx="533400" cy="3761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m</a:t>
                  </a:r>
                  <a:r>
                    <a:rPr lang="en-US" sz="1600" b="1" baseline="30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7</a:t>
                  </a:r>
                  <a:r>
                    <a:rPr lang="en-US" sz="16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G</a:t>
                  </a:r>
                  <a:endParaRPr lang="en-US" sz="1600" b="1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552700" y="3238501"/>
                <a:ext cx="758953" cy="376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nsP2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76700" y="3238501"/>
                <a:ext cx="758953" cy="376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nsP4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17748" y="3238501"/>
                <a:ext cx="758953" cy="37618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nsP3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895600" y="2993827"/>
                <a:ext cx="0" cy="228600"/>
              </a:xfrm>
              <a:prstGeom prst="straightConnector1">
                <a:avLst/>
              </a:prstGeom>
              <a:ln w="38100">
                <a:tailEnd type="stealth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525839" y="2743201"/>
                <a:ext cx="722186" cy="30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P726S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835652" y="3238500"/>
              <a:ext cx="117348" cy="37490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5599568"/>
            <a:ext cx="8229600" cy="1027523"/>
          </a:xfrm>
        </p:spPr>
        <p:txBody>
          <a:bodyPr/>
          <a:lstStyle/>
          <a:p>
            <a:pPr>
              <a:buNone/>
            </a:pPr>
            <a:r>
              <a:rPr lang="en-US"/>
              <a:t>Advantages: self-amplifying, no path for integration</a:t>
            </a:r>
          </a:p>
          <a:p>
            <a:pPr>
              <a:buNone/>
            </a:pPr>
            <a:r>
              <a:rPr lang="en-US"/>
              <a:t>Challenges: small payload, poorly understood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Phases of Replicon Behavior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46727" y="1968354"/>
            <a:ext cx="2562680" cy="1552831"/>
            <a:chOff x="1546727" y="1955102"/>
            <a:chExt cx="2562680" cy="155283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1546727" y="2136333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2391957" y="195510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2225497" y="2317563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1560787" y="256470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3361467" y="253587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1920697" y="314547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3361467" y="195510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/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2765927" y="271710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2765927" y="3145472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183314" y="1979796"/>
            <a:ext cx="2562680" cy="1552831"/>
            <a:chOff x="5183314" y="1966544"/>
            <a:chExt cx="2562680" cy="1552831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5183314" y="2147775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6028544" y="196654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5862084" y="2329005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7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5197374" y="257614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6998054" y="254731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5557284" y="315691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6998054" y="196654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60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6402514" y="272854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schemeClr val="accent3">
                  <a:shade val="45000"/>
                  <a:satMod val="135000"/>
                </a:schemeClr>
                <a:prstClr val="white"/>
              </a:duotone>
              <a:lum bright="-52000" contrast="83000"/>
              <a:extLst>
                <a:ext uri="{28A0092B-C50C-407E-A947-70E740481C1C}">
  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rcRect l="11063" t="19414" r="63676" b="70711"/>
            <a:stretch>
              <a:fillRect/>
            </a:stretch>
          </p:blipFill>
          <p:spPr bwMode="auto">
            <a:xfrm>
              <a:off x="6402514" y="3156914"/>
              <a:ext cx="747940" cy="36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5423878" y="1582390"/>
            <a:ext cx="200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Dense Transfection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11745" y="1582390"/>
            <a:ext cx="204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Sparse Transfection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56181" y="3532627"/>
            <a:ext cx="2379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/>
              <a:t>Fews cells expressing</a:t>
            </a:r>
          </a:p>
          <a:p>
            <a:pPr algn="ctr"/>
            <a:r>
              <a:rPr lang="en-US" sz="1200" i="1"/>
              <a:t>1 founder replicon / expressing cell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6876" y="3532627"/>
            <a:ext cx="202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/>
              <a:t>Nearly all cells expressing</a:t>
            </a:r>
          </a:p>
          <a:p>
            <a:pPr algn="ctr"/>
            <a:r>
              <a:rPr lang="en-US" sz="1200" i="1"/>
              <a:t>Many founder replicons / cell</a:t>
            </a:r>
          </a:p>
        </p:txBody>
      </p:sp>
      <p:sp>
        <p:nvSpPr>
          <p:cNvPr id="28" name="Left-Right Arrow 27"/>
          <p:cNvSpPr/>
          <p:nvPr/>
        </p:nvSpPr>
        <p:spPr>
          <a:xfrm>
            <a:off x="1138434" y="1172195"/>
            <a:ext cx="6921500" cy="438269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52734" y="1191512"/>
            <a:ext cx="187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Low replicon dose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36677" y="1191512"/>
            <a:ext cx="192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 replicon dose</a:t>
            </a:r>
          </a:p>
        </p:txBody>
      </p:sp>
      <p:sp>
        <p:nvSpPr>
          <p:cNvPr id="31" name="Left-Right Arrow 30"/>
          <p:cNvSpPr/>
          <p:nvPr/>
        </p:nvSpPr>
        <p:spPr>
          <a:xfrm>
            <a:off x="1131220" y="4189763"/>
            <a:ext cx="6921500" cy="438269"/>
          </a:xfrm>
          <a:prstGeom prst="left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57484" y="6302161"/>
            <a:ext cx="55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Time</a:t>
            </a:r>
          </a:p>
        </p:txBody>
      </p:sp>
      <p:pic>
        <p:nvPicPr>
          <p:cNvPr id="33" name="Picture 32" descr="Notional_Expressio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791077" y="4755572"/>
            <a:ext cx="2430797" cy="1612091"/>
          </a:xfrm>
          <a:prstGeom prst="rect">
            <a:avLst/>
          </a:prstGeom>
        </p:spPr>
      </p:pic>
      <p:pic>
        <p:nvPicPr>
          <p:cNvPr id="34" name="Picture 33" descr="Notional_Expressio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3365999" y="4755572"/>
            <a:ext cx="2430797" cy="1612091"/>
          </a:xfrm>
          <a:prstGeom prst="rect">
            <a:avLst/>
          </a:prstGeom>
        </p:spPr>
      </p:pic>
      <p:pic>
        <p:nvPicPr>
          <p:cNvPr id="35" name="Picture 34" descr="Notional_Expression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005764" y="4755572"/>
            <a:ext cx="2430797" cy="161209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34841" y="5948218"/>
            <a:ext cx="89578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Replicon</a:t>
            </a:r>
            <a:endParaRPr lang="en-US" sz="1100" b="1">
              <a:solidFill>
                <a:srgbClr val="0000FF"/>
              </a:solidFill>
            </a:endParaRPr>
          </a:p>
          <a:p>
            <a:r>
              <a:rPr lang="en-US" sz="1100" b="1">
                <a:solidFill>
                  <a:srgbClr val="0000FF"/>
                </a:solidFill>
              </a:rPr>
              <a:t>Fluorescence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58550" y="5959660"/>
            <a:ext cx="89578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Replicon</a:t>
            </a:r>
            <a:endParaRPr lang="en-US" sz="1100" b="1">
              <a:solidFill>
                <a:srgbClr val="0000FF"/>
              </a:solidFill>
            </a:endParaRPr>
          </a:p>
          <a:p>
            <a:r>
              <a:rPr lang="en-US" sz="1100" b="1">
                <a:solidFill>
                  <a:srgbClr val="0000FF"/>
                </a:solidFill>
              </a:rPr>
              <a:t>Fluorescence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2416" y="5959660"/>
            <a:ext cx="895784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>
                <a:solidFill>
                  <a:srgbClr val="FF0000"/>
                </a:solidFill>
              </a:rPr>
              <a:t>Replicon</a:t>
            </a:r>
            <a:endParaRPr lang="en-US" sz="1100" b="1">
              <a:solidFill>
                <a:srgbClr val="0000FF"/>
              </a:solidFill>
            </a:endParaRPr>
          </a:p>
          <a:p>
            <a:r>
              <a:rPr lang="en-US" sz="1100" b="1">
                <a:solidFill>
                  <a:srgbClr val="0000FF"/>
                </a:solidFill>
              </a:rPr>
              <a:t>Fluorescence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8470" y="4211532"/>
            <a:ext cx="2020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Replication Limited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09419" y="6302161"/>
            <a:ext cx="55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47206" y="6302161"/>
            <a:ext cx="55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80740" y="4211532"/>
            <a:ext cx="2171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Translation Limited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Measure time dynamics of expression, competition in multi-replicon expression</a:t>
            </a:r>
          </a:p>
          <a:p>
            <a:r>
              <a:rPr lang="en-US"/>
              <a:t>Abstract model from first-order effects</a:t>
            </a:r>
          </a:p>
          <a:p>
            <a:r>
              <a:rPr lang="en-US"/>
              <a:t>Validate model predictions</a:t>
            </a:r>
          </a:p>
          <a:p>
            <a:r>
              <a:rPr lang="en-US"/>
              <a:t>Invert model to provide forward design</a:t>
            </a:r>
          </a:p>
          <a:p>
            <a:endParaRPr lang="en-US"/>
          </a:p>
          <a:p>
            <a:pPr algn="ctr">
              <a:buNone/>
            </a:pPr>
            <a:r>
              <a:rPr lang="en-US" i="1">
                <a:solidFill>
                  <a:schemeClr val="accent1"/>
                </a:solidFill>
              </a:rPr>
              <a:t>All work uses Sindbis replicons in BHK-21 cells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irwise-Ratio.png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19755" y="1490524"/>
            <a:ext cx="4113086" cy="3178295"/>
          </a:xfrm>
          <a:prstGeom prst="rect">
            <a:avLst/>
          </a:prstGeom>
        </p:spPr>
      </p:pic>
      <p:pic>
        <p:nvPicPr>
          <p:cNvPr id="6" name="Picture 5" descr="Pairwise-Ratio.png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618178" y="1455238"/>
            <a:ext cx="4037442" cy="33102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0127" y="4668819"/>
            <a:ext cx="4544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Key: </a:t>
            </a:r>
            <a:r>
              <a:rPr lang="en-US" sz="1400" b="1">
                <a:solidFill>
                  <a:srgbClr val="E240FE"/>
                </a:solidFill>
              </a:rPr>
              <a:t>21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A14BF6"/>
                </a:solidFill>
              </a:rPr>
              <a:t>41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6545FB"/>
                </a:solidFill>
              </a:rPr>
              <a:t>103 ng</a:t>
            </a:r>
            <a:r>
              <a:rPr lang="en-US" sz="1400" b="1"/>
              <a:t>, </a:t>
            </a:r>
            <a:r>
              <a:rPr lang="en-US" sz="1400" b="1">
                <a:solidFill>
                  <a:srgbClr val="48C8FB"/>
                </a:solidFill>
              </a:rPr>
              <a:t>206 ng</a:t>
            </a:r>
            <a:r>
              <a:rPr lang="en-US" sz="1400" b="1">
                <a:solidFill>
                  <a:srgbClr val="66F579"/>
                </a:solidFill>
              </a:rPr>
              <a:t>, 411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8CF517"/>
                </a:solidFill>
              </a:rPr>
              <a:t>1027 ng</a:t>
            </a:r>
            <a:r>
              <a:rPr lang="en-US" sz="1400" b="1"/>
              <a:t>, </a:t>
            </a:r>
            <a:r>
              <a:rPr lang="en-US" sz="1400" b="1">
                <a:solidFill>
                  <a:srgbClr val="F7B727"/>
                </a:solidFill>
              </a:rPr>
              <a:t>2055 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Constitutive Expression Dynamics (1/2)</a:t>
            </a:r>
          </a:p>
        </p:txBody>
      </p:sp>
      <p:sp>
        <p:nvSpPr>
          <p:cNvPr id="15" name="Content Placeholder 9"/>
          <p:cNvSpPr txBox="1">
            <a:spLocks/>
          </p:cNvSpPr>
          <p:nvPr/>
        </p:nvSpPr>
        <p:spPr bwMode="auto">
          <a:xfrm>
            <a:off x="457200" y="5391727"/>
            <a:ext cx="8229600" cy="73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Expression rise</a:t>
            </a:r>
            <a:r>
              <a:rPr kumimoji="0" lang="en-US" sz="2800" b="0" i="1" u="none" strike="noStrike" kern="1200" cap="none" spc="0" normalizeH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consistent with translational limit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299583" y="4899230"/>
            <a:ext cx="4544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Key: </a:t>
            </a:r>
            <a:r>
              <a:rPr lang="en-US" sz="1400" b="1">
                <a:solidFill>
                  <a:srgbClr val="E240FE"/>
                </a:solidFill>
              </a:rPr>
              <a:t>21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A14BF6"/>
                </a:solidFill>
              </a:rPr>
              <a:t>41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6545FB"/>
                </a:solidFill>
              </a:rPr>
              <a:t>103 ng</a:t>
            </a:r>
            <a:r>
              <a:rPr lang="en-US" sz="1400" b="1"/>
              <a:t>, </a:t>
            </a:r>
            <a:r>
              <a:rPr lang="en-US" sz="1400" b="1">
                <a:solidFill>
                  <a:srgbClr val="48C8FB"/>
                </a:solidFill>
              </a:rPr>
              <a:t>206 ng</a:t>
            </a:r>
            <a:r>
              <a:rPr lang="en-US" sz="1400" b="1">
                <a:solidFill>
                  <a:srgbClr val="66F579"/>
                </a:solidFill>
              </a:rPr>
              <a:t>, 411 ng</a:t>
            </a:r>
            <a:r>
              <a:rPr lang="en-US" sz="1400" b="1"/>
              <a:t>, </a:t>
            </a:r>
            <a:r>
              <a:rPr lang="en-US" sz="1400" b="1">
                <a:solidFill>
                  <a:srgbClr val="8CF517"/>
                </a:solidFill>
              </a:rPr>
              <a:t>1027 ng</a:t>
            </a:r>
            <a:r>
              <a:rPr lang="en-US" sz="1400" b="1"/>
              <a:t>, </a:t>
            </a:r>
            <a:r>
              <a:rPr lang="en-US" sz="1400" b="1">
                <a:solidFill>
                  <a:srgbClr val="F7B727"/>
                </a:solidFill>
              </a:rPr>
              <a:t>2055 ng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Constitutive Expression Dynamics (2/2)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5391727"/>
            <a:ext cx="8229600" cy="734436"/>
          </a:xfrm>
        </p:spPr>
        <p:txBody>
          <a:bodyPr/>
          <a:lstStyle/>
          <a:p>
            <a:pPr algn="ctr">
              <a:buNone/>
            </a:pPr>
            <a:r>
              <a:rPr lang="en-US" i="1">
                <a:solidFill>
                  <a:srgbClr val="4F81BD"/>
                </a:solidFill>
              </a:rPr>
              <a:t>Fraction transfected follows Poisson distribution </a:t>
            </a:r>
          </a:p>
        </p:txBody>
      </p:sp>
      <p:pic>
        <p:nvPicPr>
          <p:cNvPr id="8" name="Picture 7" descr="Fig2-FractionActive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43324" y="1246383"/>
            <a:ext cx="4814675" cy="3777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irwise-Ratio.png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2930" y="1905460"/>
            <a:ext cx="4138605" cy="3494822"/>
          </a:xfrm>
          <a:prstGeom prst="rect">
            <a:avLst/>
          </a:prstGeom>
        </p:spPr>
      </p:pic>
      <p:pic>
        <p:nvPicPr>
          <p:cNvPr id="7" name="Picture 6" descr="Pairwise-Summation.png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5"/>
              <a:stretch>
                <a:fillRect/>
              </a:stretch>
            </p:blipFill>
          </mc:Choice>
          <mc:Fallback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4592232" y="1905460"/>
            <a:ext cx="4217436" cy="3494822"/>
          </a:xfrm>
          <a:prstGeom prst="rect">
            <a:avLst/>
          </a:prstGeom>
        </p:spPr>
      </p:pic>
      <p:sp>
        <p:nvSpPr>
          <p:cNvPr id="12" name="Title 11"/>
          <p:cNvSpPr txBox="1">
            <a:spLocks/>
          </p:cNvSpPr>
          <p:nvPr/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Cotransfection is Linear in Dose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Fig4-1D-Histograms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077324" y="1503217"/>
            <a:ext cx="5217671" cy="4084782"/>
          </a:xfrm>
          <a:prstGeom prst="rect">
            <a:avLst/>
          </a:prstGeom>
        </p:spPr>
      </p:pic>
      <p:sp>
        <p:nvSpPr>
          <p:cNvPr id="4" name="Title 11"/>
          <p:cNvSpPr txBox="1">
            <a:spLocks/>
          </p:cNvSpPr>
          <p:nvPr/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Log-Normal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Expression Variation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High Precision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0769"/>
            <a:ext cx="8229600" cy="603535"/>
          </a:xfrm>
        </p:spPr>
        <p:txBody>
          <a:bodyPr/>
          <a:lstStyle/>
          <a:p>
            <a:pPr>
              <a:buNone/>
            </a:pPr>
            <a:r>
              <a:rPr lang="en-US"/>
              <a:t>Summary of results:</a:t>
            </a:r>
          </a:p>
        </p:txBody>
      </p:sp>
      <p:pic>
        <p:nvPicPr>
          <p:cNvPr id="5" name="Picture 4" descr="Prediction_Erro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679850" y="2414304"/>
            <a:ext cx="4006950" cy="4094057"/>
          </a:xfrm>
          <a:prstGeom prst="rect">
            <a:avLst/>
          </a:prstGeom>
        </p:spPr>
      </p:pic>
      <p:pic>
        <p:nvPicPr>
          <p:cNvPr id="7" name="Picture 6" descr="Prediction_Scatter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7200" y="2414303"/>
            <a:ext cx="4027562" cy="4299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920" y="919970"/>
            <a:ext cx="8023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Six three-replicon mixtures, measured in time series for 50 hours post-transfection:</a:t>
            </a:r>
          </a:p>
          <a:p>
            <a:r>
              <a:rPr lang="en-US">
                <a:solidFill>
                  <a:schemeClr val="accent1"/>
                </a:solidFill>
              </a:rPr>
              <a:t>Mix 1: 0.1Y, 0.1R, 0.1B		Mix 2: 0.3Y, 0.3R, 0.3B		Mix 3: 0.1Y, 0.5R, 0.4B</a:t>
            </a:r>
          </a:p>
          <a:p>
            <a:r>
              <a:rPr lang="en-US">
                <a:solidFill>
                  <a:schemeClr val="accent1"/>
                </a:solidFill>
              </a:rPr>
              <a:t>Mix 4: 0.2Y, 0.2R, 0.6B		Mix 5: 0.01Y, 0.1R, 0.5B		Mix 6: 0.4Y, 0.02R, 0.02B</a:t>
            </a:r>
          </a:p>
          <a:p>
            <a:pPr algn="r"/>
            <a:r>
              <a:rPr lang="en-US">
                <a:solidFill>
                  <a:schemeClr val="accent1"/>
                </a:solidFill>
              </a:rPr>
              <a:t>													</a:t>
            </a:r>
            <a:r>
              <a:rPr lang="en-US" i="1">
                <a:solidFill>
                  <a:schemeClr val="accent1"/>
                </a:solidFill>
              </a:rPr>
              <a:t>(1.0  = 2200 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691</Words>
  <Application>Microsoft Macintosh PowerPoint</Application>
  <PresentationFormat>On-screen Show (4:3)</PresentationFormat>
  <Paragraphs>128</Paragraphs>
  <Slides>13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bbn_template</vt:lpstr>
      <vt:lpstr>Slide 1</vt:lpstr>
      <vt:lpstr>RNA Replicons</vt:lpstr>
      <vt:lpstr>Expected Phases of Replicon Behavior</vt:lpstr>
      <vt:lpstr>Approach:</vt:lpstr>
      <vt:lpstr>Constitutive Expression Dynamics (1/2)</vt:lpstr>
      <vt:lpstr>Constitutive Expression Dynamics (2/2)</vt:lpstr>
      <vt:lpstr>Slide 7</vt:lpstr>
      <vt:lpstr>Slide 8</vt:lpstr>
      <vt:lpstr>High Precision Predictions</vt:lpstr>
      <vt:lpstr>Precise Prediction of Distributions too!</vt:lpstr>
      <vt:lpstr>Platform Development Workflow</vt:lpstr>
      <vt:lpstr>Two-Phase Expression-Level Engineering:</vt:lpstr>
      <vt:lpstr>Contributions and Next Steps</vt:lpstr>
    </vt:vector>
  </TitlesOfParts>
  <Company>BBN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Jake Beal</cp:lastModifiedBy>
  <cp:revision>349</cp:revision>
  <dcterms:created xsi:type="dcterms:W3CDTF">2014-06-09T19:18:42Z</dcterms:created>
  <dcterms:modified xsi:type="dcterms:W3CDTF">2014-06-09T20:00:04Z</dcterms:modified>
</cp:coreProperties>
</file>