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Default Extension="pdf" ContentType="application/pdf"/>
  <Default Extension="gif" ContentType="image/gi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Default Extension="tiff" ContentType="image/tiff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5"/>
  </p:notesMasterIdLst>
  <p:sldIdLst>
    <p:sldId id="257" r:id="rId2"/>
    <p:sldId id="347" r:id="rId3"/>
    <p:sldId id="329" r:id="rId4"/>
    <p:sldId id="327" r:id="rId5"/>
    <p:sldId id="343" r:id="rId6"/>
    <p:sldId id="328" r:id="rId7"/>
    <p:sldId id="330" r:id="rId8"/>
    <p:sldId id="333" r:id="rId9"/>
    <p:sldId id="342" r:id="rId10"/>
    <p:sldId id="344" r:id="rId11"/>
    <p:sldId id="346" r:id="rId12"/>
    <p:sldId id="345" r:id="rId13"/>
    <p:sldId id="332" r:id="rId14"/>
    <p:sldId id="326" r:id="rId15"/>
    <p:sldId id="334" r:id="rId16"/>
    <p:sldId id="335" r:id="rId17"/>
    <p:sldId id="336" r:id="rId18"/>
    <p:sldId id="337" r:id="rId19"/>
    <p:sldId id="331" r:id="rId20"/>
    <p:sldId id="338" r:id="rId21"/>
    <p:sldId id="339" r:id="rId22"/>
    <p:sldId id="340" r:id="rId23"/>
    <p:sldId id="34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47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99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9/4/13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CB30-19B6-3F48-ADBB-B350F9840069}" type="datetime1">
              <a:rPr lang="en-US"/>
              <a:pPr>
                <a:defRPr/>
              </a:pPr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0670-CD0C-F749-BECA-A83B619A63FD}" type="datetime1">
              <a:rPr lang="en-US"/>
              <a:pPr>
                <a:defRPr/>
              </a:pPr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223D9-3465-9D43-9377-BE913ED4716F}" type="datetime1">
              <a:rPr lang="en-US"/>
              <a:pPr>
                <a:defRPr/>
              </a:pPr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C951-2EAA-1F48-ACA0-E0A1383A40D4}" type="datetime1">
              <a:rPr lang="en-US"/>
              <a:pPr>
                <a:defRPr/>
              </a:pPr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A0DF9-CC32-9C44-AC2F-E6A7F6CC2ECF}" type="datetime1">
              <a:rPr lang="en-US"/>
              <a:pPr>
                <a:defRPr/>
              </a:pPr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4E1F-CA3B-3646-BE62-C588800C2472}" type="datetime1">
              <a:rPr lang="en-US"/>
              <a:pPr>
                <a:defRPr/>
              </a:pPr>
              <a:t>9/4/13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140F-752C-1949-8601-060C513457BA}" type="datetime1">
              <a:rPr lang="en-US"/>
              <a:pPr>
                <a:defRPr/>
              </a:pPr>
              <a:t>9/4/13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67002-8995-CF43-A133-30C69AB8CC05}" type="datetime1">
              <a:rPr lang="en-US"/>
              <a:pPr>
                <a:defRPr/>
              </a:pPr>
              <a:t>9/4/13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8ADE-2153-364A-A071-A3B0FDB1732C}" type="datetime1">
              <a:rPr lang="en-US"/>
              <a:pPr>
                <a:defRPr/>
              </a:pPr>
              <a:t>9/4/13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8CED-311F-9245-8F7A-721CEA827B33}" type="datetime1">
              <a:rPr lang="en-US"/>
              <a:pPr>
                <a:defRPr/>
              </a:pPr>
              <a:t>9/4/13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32-CAEC-8B43-8513-489BF6A13CF0}" type="datetime1">
              <a:rPr lang="en-US"/>
              <a:pPr>
                <a:defRPr/>
              </a:pPr>
              <a:t>9/4/13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B45D94-4174-694B-84D6-9CA23898200E}" type="datetime1">
              <a:rPr lang="en-US"/>
              <a:pPr>
                <a:defRPr/>
              </a:pPr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220130"/>
            <a:ext cx="1591428" cy="51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df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d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8435" name="Picture 18" descr="screene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158750"/>
            <a:ext cx="43942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311400"/>
            <a:ext cx="9144000" cy="1092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8437" name="Picture 4" descr="RTN_BBNtech_primar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1238" y="5988050"/>
            <a:ext cx="1514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7163" y="152400"/>
            <a:ext cx="8820150" cy="65960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7313" y="2311400"/>
            <a:ext cx="166687" cy="1092200"/>
          </a:xfrm>
          <a:prstGeom prst="rect">
            <a:avLst/>
          </a:prstGeom>
          <a:solidFill>
            <a:srgbClr val="D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-1798638" y="3449638"/>
            <a:ext cx="659606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750" y="2311400"/>
            <a:ext cx="1341438" cy="1092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18442" name="TextBox 15"/>
          <p:cNvSpPr txBox="1">
            <a:spLocks noChangeArrowheads="1"/>
          </p:cNvSpPr>
          <p:nvPr/>
        </p:nvSpPr>
        <p:spPr bwMode="auto">
          <a:xfrm>
            <a:off x="1500188" y="1141352"/>
            <a:ext cx="74771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The Importance of Asymmetry for Rapidly Reaching Consensus</a:t>
            </a:r>
          </a:p>
        </p:txBody>
      </p:sp>
      <p:sp>
        <p:nvSpPr>
          <p:cNvPr id="18443" name="TextBox 16"/>
          <p:cNvSpPr txBox="1">
            <a:spLocks noChangeArrowheads="1"/>
          </p:cNvSpPr>
          <p:nvPr/>
        </p:nvSpPr>
        <p:spPr bwMode="auto">
          <a:xfrm>
            <a:off x="1511300" y="2321344"/>
            <a:ext cx="7364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b="1" i="1" dirty="0" smtClean="0">
                <a:solidFill>
                  <a:schemeClr val="bg1"/>
                </a:solidFill>
              </a:rPr>
              <a:t>Jacob Beal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444" name="TextBox 17"/>
          <p:cNvSpPr txBox="1">
            <a:spLocks noChangeArrowheads="1"/>
          </p:cNvSpPr>
          <p:nvPr/>
        </p:nvSpPr>
        <p:spPr bwMode="auto">
          <a:xfrm>
            <a:off x="5346700" y="3746500"/>
            <a:ext cx="3365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Social Concepts in Self-Adaptive and Self-Organising Systems</a:t>
            </a:r>
          </a:p>
          <a:p>
            <a:r>
              <a:rPr lang="en-US" dirty="0" smtClean="0"/>
              <a:t>IEEE SASO</a:t>
            </a:r>
          </a:p>
          <a:p>
            <a:r>
              <a:rPr lang="en-US" dirty="0" smtClean="0"/>
              <a:t>September,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863600" y="5430840"/>
            <a:ext cx="6896100" cy="3176"/>
            <a:chOff x="863600" y="5430840"/>
            <a:chExt cx="6896100" cy="317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659742" y="5430840"/>
              <a:ext cx="60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557813" y="5430840"/>
              <a:ext cx="60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55884" y="5430840"/>
              <a:ext cx="60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353955" y="5430840"/>
              <a:ext cx="60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52026" y="5430840"/>
              <a:ext cx="60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150100" y="5430840"/>
              <a:ext cx="60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63600" y="5430840"/>
              <a:ext cx="60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61671" y="5432428"/>
              <a:ext cx="60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Illustration: impulse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08637"/>
            <a:ext cx="8229600" cy="601663"/>
          </a:xfrm>
        </p:spPr>
        <p:txBody>
          <a:bodyPr/>
          <a:lstStyle/>
          <a:p>
            <a:pPr algn="ctr">
              <a:buNone/>
            </a:pPr>
            <a:r>
              <a:rPr lang="en-US"/>
              <a:t>Symmetry </a:t>
            </a:r>
            <a:r>
              <a:rPr lang="en-US">
                <a:sym typeface="Wingdings"/>
              </a:rPr>
              <a:t> exponential decrease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1671" y="1774828"/>
            <a:ext cx="609600" cy="3657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47534" y="5030092"/>
            <a:ext cx="609600" cy="4023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50100" y="5409504"/>
            <a:ext cx="609600" cy="91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52026" y="5401376"/>
            <a:ext cx="609600" cy="182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42468" y="5385120"/>
            <a:ext cx="609600" cy="457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51351" y="5295268"/>
            <a:ext cx="609600" cy="1371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59742" y="4207322"/>
            <a:ext cx="609600" cy="12136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863600" y="4206052"/>
            <a:ext cx="1507671" cy="1216152"/>
            <a:chOff x="863600" y="4193352"/>
            <a:chExt cx="1507671" cy="1216152"/>
          </a:xfrm>
        </p:grpSpPr>
        <p:sp>
          <p:nvSpPr>
            <p:cNvPr id="20" name="Rectangle 19"/>
            <p:cNvSpPr/>
            <p:nvPr/>
          </p:nvSpPr>
          <p:spPr>
            <a:xfrm>
              <a:off x="863600" y="4193352"/>
              <a:ext cx="609600" cy="12136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61671" y="4195891"/>
              <a:ext cx="609600" cy="12136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2659742" y="4612960"/>
            <a:ext cx="609600" cy="8138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11014" y="1155700"/>
            <a:ext cx="3121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1-dimensional network</a:t>
            </a:r>
            <a:endParaRPr lang="en-US" sz="2400" i="1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14" grpId="0" animBg="1"/>
      <p:bldP spid="15" grpId="0" animBg="1"/>
      <p:bldP spid="16" grpId="0" animBg="1"/>
      <p:bldP spid="17" grpId="0" animBg="1"/>
      <p:bldP spid="18" grpId="0" animBg="1"/>
      <p:bldP spid="13" grpId="0" animBg="1"/>
      <p:bldP spid="13" grpId="1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011014" y="1155700"/>
            <a:ext cx="3121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1-dimensional network</a:t>
            </a:r>
            <a:endParaRPr lang="en-US" sz="2400" i="1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861179" y="1145356"/>
            <a:ext cx="4201884" cy="6444612"/>
            <a:chOff x="861179" y="1145356"/>
            <a:chExt cx="4201884" cy="6444612"/>
          </a:xfrm>
        </p:grpSpPr>
        <p:sp>
          <p:nvSpPr>
            <p:cNvPr id="41" name="Rectangle 40"/>
            <p:cNvSpPr/>
            <p:nvPr/>
          </p:nvSpPr>
          <p:spPr>
            <a:xfrm>
              <a:off x="861179" y="5462464"/>
              <a:ext cx="609600" cy="121615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53463" y="5462464"/>
              <a:ext cx="609600" cy="121615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759250" y="1145356"/>
              <a:ext cx="609600" cy="42611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5392" y="1145356"/>
              <a:ext cx="609600" cy="42611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59742" y="5459416"/>
              <a:ext cx="609600" cy="213055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863600" y="5430840"/>
            <a:ext cx="6896100" cy="3176"/>
            <a:chOff x="863600" y="5430840"/>
            <a:chExt cx="6896100" cy="317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659742" y="5430840"/>
              <a:ext cx="60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557813" y="5430840"/>
              <a:ext cx="60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55884" y="5430840"/>
              <a:ext cx="60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353955" y="5430840"/>
              <a:ext cx="60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52026" y="5430840"/>
              <a:ext cx="60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150100" y="5430840"/>
              <a:ext cx="60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63600" y="5430840"/>
              <a:ext cx="60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61671" y="5432428"/>
              <a:ext cx="60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Illustration: instability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59742" y="2666304"/>
            <a:ext cx="609600" cy="2743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771950" y="3593404"/>
            <a:ext cx="2405742" cy="2780412"/>
            <a:chOff x="2659742" y="3593404"/>
            <a:chExt cx="2405742" cy="2780412"/>
          </a:xfrm>
        </p:grpSpPr>
        <p:sp>
          <p:nvSpPr>
            <p:cNvPr id="13" name="Rectangle 12"/>
            <p:cNvSpPr/>
            <p:nvPr/>
          </p:nvSpPr>
          <p:spPr>
            <a:xfrm>
              <a:off x="2659742" y="3593404"/>
              <a:ext cx="609600" cy="1828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55884" y="3593404"/>
              <a:ext cx="609600" cy="1828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7534" y="5459416"/>
              <a:ext cx="609600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61179" y="4201988"/>
            <a:ext cx="4201884" cy="2460880"/>
            <a:chOff x="1761671" y="4214688"/>
            <a:chExt cx="4201884" cy="2460880"/>
          </a:xfrm>
        </p:grpSpPr>
        <p:sp>
          <p:nvSpPr>
            <p:cNvPr id="4" name="Rectangle 3"/>
            <p:cNvSpPr/>
            <p:nvPr/>
          </p:nvSpPr>
          <p:spPr>
            <a:xfrm>
              <a:off x="1761671" y="4214688"/>
              <a:ext cx="609600" cy="121615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53955" y="4214688"/>
              <a:ext cx="609600" cy="121615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59742" y="5459416"/>
              <a:ext cx="609600" cy="121615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55884" y="5459416"/>
              <a:ext cx="609600" cy="121615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64234" y="4604832"/>
            <a:ext cx="609600" cy="8046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262308" y="4870008"/>
            <a:ext cx="609600" cy="5394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150100" y="5065588"/>
            <a:ext cx="609600" cy="3566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659742" y="2663260"/>
            <a:ext cx="609600" cy="2743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2" animBg="1"/>
      <p:bldP spid="14" grpId="3" animBg="1"/>
      <p:bldP spid="37" grpId="0" animBg="1"/>
      <p:bldP spid="38" grpId="0" animBg="1"/>
      <p:bldP spid="39" grpId="0" animBg="1"/>
      <p:bldP spid="47" grpId="4" animBg="1"/>
      <p:bldP spid="47" grpId="5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Breaking Symmetry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/>
          </a:p>
          <a:p>
            <a:pPr algn="ctr">
              <a:buNone/>
            </a:pPr>
            <a:r>
              <a:rPr lang="en-US"/>
              <a:t>Asymmetry </a:t>
            </a:r>
            <a:r>
              <a:rPr lang="en-US">
                <a:sym typeface="Wingdings"/>
              </a:rPr>
              <a:t> correlated multi-hop flows</a:t>
            </a:r>
          </a:p>
          <a:p>
            <a:pPr algn="ctr">
              <a:buNone/>
            </a:pPr>
            <a:endParaRPr lang="en-US">
              <a:sym typeface="Wingdings"/>
            </a:endParaRPr>
          </a:p>
          <a:p>
            <a:pPr algn="ctr">
              <a:buNone/>
            </a:pPr>
            <a:endParaRPr lang="en-US"/>
          </a:p>
          <a:p>
            <a:pPr algn="ctr">
              <a:buNone/>
            </a:pPr>
            <a:r>
              <a:rPr lang="en-US" i="1">
                <a:solidFill>
                  <a:schemeClr val="accent2">
                    <a:lumMod val="50000"/>
                  </a:schemeClr>
                </a:solidFill>
              </a:rPr>
              <a:t>What is the extreme of asymmetry?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134938"/>
            <a:ext cx="8229600" cy="682625"/>
          </a:xfrm>
        </p:spPr>
        <p:txBody>
          <a:bodyPr/>
          <a:lstStyle/>
          <a:p>
            <a:r>
              <a:rPr lang="en-US"/>
              <a:t>Extreme Asymmetry: </a:t>
            </a:r>
            <a:br>
              <a:rPr lang="en-US"/>
            </a:br>
            <a:r>
              <a:rPr lang="en-US"/>
              <a:t>Spanning-Tree Consensus</a:t>
            </a:r>
          </a:p>
        </p:txBody>
      </p:sp>
      <p:pic>
        <p:nvPicPr>
          <p:cNvPr id="5" name="Content Placeholder 4" descr="laplacian-consensus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924" y="1600200"/>
            <a:ext cx="577015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Continuum of Algorithms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26400" y="4266168"/>
            <a:ext cx="1602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>
                <a:solidFill>
                  <a:schemeClr val="accent1"/>
                </a:solidFill>
              </a:rPr>
              <a:t>Spanning Tree</a:t>
            </a:r>
          </a:p>
          <a:p>
            <a:pPr algn="ctr"/>
            <a:r>
              <a:rPr lang="en-US" b="1" i="1">
                <a:solidFill>
                  <a:schemeClr val="accent1"/>
                </a:solidFill>
              </a:rPr>
              <a:t>Consensus</a:t>
            </a:r>
            <a:endParaRPr lang="en-US" b="1" i="1">
              <a:solidFill>
                <a:schemeClr val="accent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47700" y="4826000"/>
            <a:ext cx="7632700" cy="1681163"/>
          </a:xfrm>
          <a:prstGeom prst="rightArrow">
            <a:avLst>
              <a:gd name="adj1" fmla="val 50000"/>
              <a:gd name="adj2" fmla="val 76440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  <a:gs pos="60000">
                <a:schemeClr val="accent3"/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647700" y="1320800"/>
            <a:ext cx="7632700" cy="1681163"/>
          </a:xfrm>
          <a:prstGeom prst="rightArrow">
            <a:avLst>
              <a:gd name="adj1" fmla="val 50000"/>
              <a:gd name="adj2" fmla="val 76440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  <a:gs pos="60000">
                <a:schemeClr val="accent3"/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5593" y="4215368"/>
            <a:ext cx="1234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>
                <a:solidFill>
                  <a:schemeClr val="accent1"/>
                </a:solidFill>
              </a:rPr>
              <a:t>Laplacian</a:t>
            </a:r>
          </a:p>
          <a:p>
            <a:pPr algn="ctr"/>
            <a:r>
              <a:rPr lang="en-US" b="1" i="1">
                <a:solidFill>
                  <a:schemeClr val="accent1"/>
                </a:solidFill>
              </a:rPr>
              <a:t>Consensus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4091" y="5321300"/>
            <a:ext cx="1440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>
                <a:solidFill>
                  <a:schemeClr val="accent3">
                    <a:lumMod val="50000"/>
                  </a:schemeClr>
                </a:solidFill>
              </a:rPr>
              <a:t>O(diameter)</a:t>
            </a:r>
          </a:p>
          <a:p>
            <a:pPr algn="ctr"/>
            <a:r>
              <a:rPr lang="en-US" b="1" i="1">
                <a:solidFill>
                  <a:schemeClr val="accent3">
                    <a:lumMod val="50000"/>
                  </a:schemeClr>
                </a:solidFill>
              </a:rPr>
              <a:t>convergence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5247" y="5321300"/>
            <a:ext cx="148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>
                <a:solidFill>
                  <a:schemeClr val="accent2">
                    <a:lumMod val="50000"/>
                  </a:schemeClr>
                </a:solidFill>
              </a:rPr>
              <a:t>O(diameter</a:t>
            </a:r>
            <a:r>
              <a:rPr lang="en-US" b="1" i="1" baseline="3000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b="1" i="1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en-US" b="1" i="1">
                <a:solidFill>
                  <a:schemeClr val="accent2">
                    <a:lumMod val="50000"/>
                  </a:schemeClr>
                </a:solidFill>
              </a:rPr>
              <a:t>convergence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84246" y="1841500"/>
            <a:ext cx="1198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>
                <a:solidFill>
                  <a:schemeClr val="accent2">
                    <a:lumMod val="50000"/>
                  </a:schemeClr>
                </a:solidFill>
              </a:rPr>
              <a:t>Extremely</a:t>
            </a:r>
          </a:p>
          <a:p>
            <a:pPr algn="ctr"/>
            <a:r>
              <a:rPr lang="en-US" b="1" i="1">
                <a:solidFill>
                  <a:schemeClr val="accent2">
                    <a:lumMod val="50000"/>
                  </a:schemeClr>
                </a:solidFill>
              </a:rPr>
              <a:t>Fragile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5209" y="1841500"/>
            <a:ext cx="1375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>
                <a:solidFill>
                  <a:schemeClr val="accent3">
                    <a:lumMod val="50000"/>
                  </a:schemeClr>
                </a:solidFill>
              </a:rPr>
              <a:t>Extremely</a:t>
            </a:r>
          </a:p>
          <a:p>
            <a:pPr algn="ctr"/>
            <a:r>
              <a:rPr lang="en-US" b="1" i="1">
                <a:solidFill>
                  <a:schemeClr val="accent3">
                    <a:lumMod val="50000"/>
                  </a:schemeClr>
                </a:solidFill>
              </a:rPr>
              <a:t>Robust, Fair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792163" y="3370264"/>
            <a:ext cx="1093599" cy="756443"/>
            <a:chOff x="855664" y="3266282"/>
            <a:chExt cx="803274" cy="555625"/>
          </a:xfrm>
        </p:grpSpPr>
        <p:cxnSp>
          <p:nvCxnSpPr>
            <p:cNvPr id="14" name="Straight Arrow Connector 13"/>
            <p:cNvCxnSpPr/>
            <p:nvPr/>
          </p:nvCxnSpPr>
          <p:spPr>
            <a:xfrm rot="16200000" flipH="1">
              <a:off x="1257300" y="3266283"/>
              <a:ext cx="401636" cy="401636"/>
            </a:xfrm>
            <a:prstGeom prst="straightConnector1">
              <a:avLst/>
            </a:prstGeom>
            <a:ln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 flipH="1" flipV="1">
              <a:off x="869610" y="3392303"/>
              <a:ext cx="532368" cy="280326"/>
            </a:xfrm>
            <a:prstGeom prst="straightConnector1">
              <a:avLst/>
            </a:prstGeom>
            <a:ln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6200000" flipH="1">
              <a:off x="715501" y="3558846"/>
              <a:ext cx="401636" cy="121310"/>
            </a:xfrm>
            <a:prstGeom prst="straightConnector1">
              <a:avLst/>
            </a:prstGeom>
            <a:ln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55664" y="3266282"/>
              <a:ext cx="401636" cy="152401"/>
            </a:xfrm>
            <a:prstGeom prst="straightConnector1">
              <a:avLst/>
            </a:prstGeom>
            <a:ln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0800000" flipV="1">
              <a:off x="1409701" y="3667919"/>
              <a:ext cx="249237" cy="152400"/>
            </a:xfrm>
            <a:prstGeom prst="straightConnector1">
              <a:avLst/>
            </a:prstGeom>
            <a:ln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74321" y="3409355"/>
              <a:ext cx="554036" cy="403224"/>
            </a:xfrm>
            <a:prstGeom prst="straightConnector1">
              <a:avLst/>
            </a:prstGeom>
            <a:ln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76974" y="3820319"/>
              <a:ext cx="432726" cy="1588"/>
            </a:xfrm>
            <a:prstGeom prst="straightConnector1">
              <a:avLst/>
            </a:prstGeom>
            <a:ln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099907" y="3281363"/>
            <a:ext cx="928444" cy="845344"/>
            <a:chOff x="976974" y="3200982"/>
            <a:chExt cx="681964" cy="620925"/>
          </a:xfrm>
        </p:grpSpPr>
        <p:cxnSp>
          <p:nvCxnSpPr>
            <p:cNvPr id="42" name="Straight Arrow Connector 41"/>
            <p:cNvCxnSpPr/>
            <p:nvPr/>
          </p:nvCxnSpPr>
          <p:spPr>
            <a:xfrm rot="16200000" flipH="1">
              <a:off x="1257300" y="3266283"/>
              <a:ext cx="401636" cy="401636"/>
            </a:xfrm>
            <a:prstGeom prst="straightConnector1">
              <a:avLst/>
            </a:prstGeom>
            <a:ln>
              <a:headEnd type="non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0800000" flipV="1">
              <a:off x="1257301" y="3200982"/>
              <a:ext cx="172091" cy="65301"/>
            </a:xfrm>
            <a:prstGeom prst="straightConnector1">
              <a:avLst/>
            </a:prstGeom>
            <a:ln>
              <a:headEnd type="non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0800000" flipV="1">
              <a:off x="1409701" y="3667919"/>
              <a:ext cx="249237" cy="152400"/>
            </a:xfrm>
            <a:prstGeom prst="straightConnector1">
              <a:avLst/>
            </a:prstGeom>
            <a:ln>
              <a:headEnd type="non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139166" y="3602107"/>
              <a:ext cx="289191" cy="210472"/>
            </a:xfrm>
            <a:prstGeom prst="straightConnector1">
              <a:avLst/>
            </a:prstGeom>
            <a:ln>
              <a:headEnd type="non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976974" y="3820319"/>
              <a:ext cx="432726" cy="1588"/>
            </a:xfrm>
            <a:prstGeom prst="straightConnector1">
              <a:avLst/>
            </a:prstGeom>
            <a:ln>
              <a:headEnd type="non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/>
          <p:nvPr/>
        </p:nvCxnSpPr>
        <p:spPr>
          <a:xfrm rot="16200000" flipH="1">
            <a:off x="7862837" y="3718481"/>
            <a:ext cx="306870" cy="1"/>
          </a:xfrm>
          <a:prstGeom prst="straightConnector1">
            <a:avLst/>
          </a:prstGeom>
          <a:ln>
            <a:headEnd type="non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846047" y="3827466"/>
            <a:ext cx="469153" cy="89600"/>
          </a:xfrm>
          <a:prstGeom prst="straightConnector1">
            <a:avLst/>
          </a:prstGeom>
          <a:ln>
            <a:headEnd type="non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6978954" y="3491220"/>
            <a:ext cx="457200" cy="215292"/>
          </a:xfrm>
          <a:prstGeom prst="straightConnector1">
            <a:avLst/>
          </a:prstGeom>
          <a:ln>
            <a:headEnd type="non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H="1">
            <a:off x="7429446" y="3835456"/>
            <a:ext cx="373943" cy="145234"/>
          </a:xfrm>
          <a:prstGeom prst="straightConnector1">
            <a:avLst/>
          </a:prstGeom>
          <a:ln>
            <a:headEnd type="non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76751" y="3272946"/>
            <a:ext cx="304802" cy="110020"/>
          </a:xfrm>
          <a:prstGeom prst="straightConnector1">
            <a:avLst/>
          </a:prstGeom>
          <a:ln>
            <a:headEnd type="non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898900" y="3251537"/>
            <a:ext cx="1316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>
                <a:solidFill>
                  <a:schemeClr val="accent1"/>
                </a:solidFill>
              </a:rPr>
              <a:t>???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367" y="2912031"/>
            <a:ext cx="173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4">
                    <a:lumMod val="50000"/>
                  </a:schemeClr>
                </a:solidFill>
              </a:rPr>
              <a:t>Total Symmetry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45492" y="2912031"/>
            <a:ext cx="185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4">
                    <a:lumMod val="50000"/>
                  </a:schemeClr>
                </a:solidFill>
              </a:rPr>
              <a:t>Total Asymmetry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Laplacian-based Consensus</a:t>
            </a:r>
          </a:p>
          <a:p>
            <a:r>
              <a:rPr lang="en-US"/>
              <a:t>Symmetric Flow </a:t>
            </a:r>
            <a:r>
              <a:rPr lang="en-US">
                <a:sym typeface="Wingdings"/>
              </a:rPr>
              <a:t> Slow Convergence</a:t>
            </a:r>
            <a:endParaRPr lang="en-US"/>
          </a:p>
          <a:p>
            <a:r>
              <a:rPr lang="en-US" b="1"/>
              <a:t>Acceleration through Asymmetry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Idea: multi-hop overlay links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Power-Law-Driven Consensus:</a:t>
            </a:r>
          </a:p>
          <a:p>
            <a:r>
              <a:rPr lang="en-US"/>
              <a:t>Self-organize an overlay network, linking all devices to a random regional “leaders”</a:t>
            </a:r>
          </a:p>
          <a:p>
            <a:r>
              <a:rPr lang="en-US"/>
              <a:t>Regions grow, until one covers whole network</a:t>
            </a:r>
          </a:p>
          <a:p>
            <a:r>
              <a:rPr lang="en-US"/>
              <a:t>Every device blends values with “leader” as well as neighbors</a:t>
            </a:r>
          </a:p>
          <a:p>
            <a:endParaRPr lang="en-US"/>
          </a:p>
          <a:p>
            <a:pPr algn="ctr">
              <a:buNone/>
            </a:pPr>
            <a:r>
              <a:rPr lang="en-US" i="1">
                <a:solidFill>
                  <a:srgbClr val="1F497D"/>
                </a:solidFill>
              </a:rPr>
              <a:t>In effect, randomly biasing consensus</a:t>
            </a:r>
          </a:p>
          <a:p>
            <a:pPr algn="ctr">
              <a:buNone/>
            </a:pPr>
            <a:r>
              <a:rPr lang="en-US" i="1">
                <a:solidFill>
                  <a:srgbClr val="1F497D"/>
                </a:solidFill>
              </a:rPr>
              <a:t>Price: variation in converged 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4539" y="6233597"/>
            <a:ext cx="1238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[Beal ‘13]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Self-organizing overlay</a:t>
            </a:r>
          </a:p>
        </p:txBody>
      </p:sp>
      <p:pic>
        <p:nvPicPr>
          <p:cNvPr id="5" name="Content Placeholder 4" descr="dominanceT30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755023"/>
            <a:ext cx="4038600" cy="4216317"/>
          </a:xfrm>
          <a:ln>
            <a:solidFill>
              <a:schemeClr val="tx1"/>
            </a:solidFill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Creating one overlay neighbor per device:</a:t>
            </a:r>
          </a:p>
          <a:p>
            <a:pPr lvl="1"/>
            <a:r>
              <a:rPr lang="en-US"/>
              <a:t>Random “dominance” from 1/</a:t>
            </a:r>
            <a:r>
              <a:rPr lang="en-US" i="1"/>
              <a:t>f</a:t>
            </a:r>
            <a:r>
              <a:rPr lang="en-US"/>
              <a:t> noise</a:t>
            </a:r>
          </a:p>
          <a:p>
            <a:pPr lvl="1"/>
            <a:r>
              <a:rPr lang="en-US"/>
              <a:t>Decrease dominance over space and time</a:t>
            </a:r>
          </a:p>
          <a:p>
            <a:pPr lvl="1"/>
            <a:r>
              <a:rPr lang="en-US"/>
              <a:t>Values flow down  dominance gradient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Power-Law-Driven Consensus</a:t>
            </a:r>
          </a:p>
        </p:txBody>
      </p:sp>
      <p:pic>
        <p:nvPicPr>
          <p:cNvPr id="7" name="Picture 6" descr="hybrid-upd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36" y="2654300"/>
            <a:ext cx="7249364" cy="15539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27300" y="2298700"/>
            <a:ext cx="3080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chemeClr val="accent4"/>
                </a:solidFill>
              </a:rPr>
              <a:t>Asymmetric overlay update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55800" y="2717800"/>
            <a:ext cx="4102100" cy="50800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27300" y="3301999"/>
            <a:ext cx="5537200" cy="800101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99111" y="4030483"/>
            <a:ext cx="2028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Laplacian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Power-Law-Driven Consensus</a:t>
            </a:r>
          </a:p>
        </p:txBody>
      </p:sp>
      <p:pic>
        <p:nvPicPr>
          <p:cNvPr id="5" name="Content Placeholder 4" descr="laplacian-consensus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924" y="1600200"/>
            <a:ext cx="577015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4638"/>
            <a:ext cx="8229600" cy="682625"/>
          </a:xfrm>
        </p:spPr>
        <p:txBody>
          <a:bodyPr/>
          <a:lstStyle/>
          <a:p>
            <a:r>
              <a:rPr lang="en-US"/>
              <a:t>Asymmetry trades robustness for speed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26400" y="4266168"/>
            <a:ext cx="1602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>
                <a:solidFill>
                  <a:schemeClr val="accent1"/>
                </a:solidFill>
              </a:rPr>
              <a:t>Spanning Tree</a:t>
            </a:r>
          </a:p>
          <a:p>
            <a:pPr algn="ctr"/>
            <a:r>
              <a:rPr lang="en-US" b="1" i="1">
                <a:solidFill>
                  <a:schemeClr val="accent1"/>
                </a:solidFill>
              </a:rPr>
              <a:t>Consensus</a:t>
            </a:r>
            <a:endParaRPr lang="en-US" b="1" i="1">
              <a:solidFill>
                <a:schemeClr val="accent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47700" y="4826000"/>
            <a:ext cx="7632700" cy="1681163"/>
          </a:xfrm>
          <a:prstGeom prst="rightArrow">
            <a:avLst>
              <a:gd name="adj1" fmla="val 50000"/>
              <a:gd name="adj2" fmla="val 76440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  <a:gs pos="60000">
                <a:schemeClr val="accent3"/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647700" y="1320800"/>
            <a:ext cx="7632700" cy="1681163"/>
          </a:xfrm>
          <a:prstGeom prst="rightArrow">
            <a:avLst>
              <a:gd name="adj1" fmla="val 50000"/>
              <a:gd name="adj2" fmla="val 76440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  <a:gs pos="60000">
                <a:schemeClr val="accent3"/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5593" y="4215368"/>
            <a:ext cx="1234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>
                <a:solidFill>
                  <a:schemeClr val="accent1"/>
                </a:solidFill>
              </a:rPr>
              <a:t>Laplacian</a:t>
            </a:r>
          </a:p>
          <a:p>
            <a:pPr algn="ctr"/>
            <a:r>
              <a:rPr lang="en-US" b="1" i="1">
                <a:solidFill>
                  <a:schemeClr val="accent1"/>
                </a:solidFill>
              </a:rPr>
              <a:t>Consensus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4091" y="5321300"/>
            <a:ext cx="1440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>
                <a:solidFill>
                  <a:schemeClr val="accent3">
                    <a:lumMod val="50000"/>
                  </a:schemeClr>
                </a:solidFill>
              </a:rPr>
              <a:t>O(diameter)</a:t>
            </a:r>
          </a:p>
          <a:p>
            <a:pPr algn="ctr"/>
            <a:r>
              <a:rPr lang="en-US" b="1" i="1">
                <a:solidFill>
                  <a:schemeClr val="accent3">
                    <a:lumMod val="50000"/>
                  </a:schemeClr>
                </a:solidFill>
              </a:rPr>
              <a:t>convergence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5247" y="5321300"/>
            <a:ext cx="148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>
                <a:solidFill>
                  <a:schemeClr val="accent2">
                    <a:lumMod val="50000"/>
                  </a:schemeClr>
                </a:solidFill>
              </a:rPr>
              <a:t>O(diameter</a:t>
            </a:r>
            <a:r>
              <a:rPr lang="en-US" b="1" i="1" baseline="3000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b="1" i="1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en-US" b="1" i="1">
                <a:solidFill>
                  <a:schemeClr val="accent2">
                    <a:lumMod val="50000"/>
                  </a:schemeClr>
                </a:solidFill>
              </a:rPr>
              <a:t>convergence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84246" y="1841500"/>
            <a:ext cx="1198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>
                <a:solidFill>
                  <a:schemeClr val="accent2">
                    <a:lumMod val="50000"/>
                  </a:schemeClr>
                </a:solidFill>
              </a:rPr>
              <a:t>Extremely</a:t>
            </a:r>
          </a:p>
          <a:p>
            <a:pPr algn="ctr"/>
            <a:r>
              <a:rPr lang="en-US" b="1" i="1">
                <a:solidFill>
                  <a:schemeClr val="accent2">
                    <a:lumMod val="50000"/>
                  </a:schemeClr>
                </a:solidFill>
              </a:rPr>
              <a:t>Fragile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5209" y="1841500"/>
            <a:ext cx="1375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>
                <a:solidFill>
                  <a:schemeClr val="accent3">
                    <a:lumMod val="50000"/>
                  </a:schemeClr>
                </a:solidFill>
              </a:rPr>
              <a:t>Extremely</a:t>
            </a:r>
          </a:p>
          <a:p>
            <a:pPr algn="ctr"/>
            <a:r>
              <a:rPr lang="en-US" b="1" i="1">
                <a:solidFill>
                  <a:schemeClr val="accent3">
                    <a:lumMod val="50000"/>
                  </a:schemeClr>
                </a:solidFill>
              </a:rPr>
              <a:t>Robust, Fair</a:t>
            </a:r>
          </a:p>
        </p:txBody>
      </p:sp>
      <p:grpSp>
        <p:nvGrpSpPr>
          <p:cNvPr id="3" name="Group 39"/>
          <p:cNvGrpSpPr/>
          <p:nvPr/>
        </p:nvGrpSpPr>
        <p:grpSpPr>
          <a:xfrm>
            <a:off x="792163" y="3370264"/>
            <a:ext cx="1093599" cy="756443"/>
            <a:chOff x="855664" y="3266282"/>
            <a:chExt cx="803274" cy="555625"/>
          </a:xfrm>
        </p:grpSpPr>
        <p:cxnSp>
          <p:nvCxnSpPr>
            <p:cNvPr id="14" name="Straight Arrow Connector 13"/>
            <p:cNvCxnSpPr/>
            <p:nvPr/>
          </p:nvCxnSpPr>
          <p:spPr>
            <a:xfrm rot="16200000" flipH="1">
              <a:off x="1257300" y="3266283"/>
              <a:ext cx="401636" cy="401636"/>
            </a:xfrm>
            <a:prstGeom prst="straightConnector1">
              <a:avLst/>
            </a:prstGeom>
            <a:ln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 flipH="1" flipV="1">
              <a:off x="869610" y="3392303"/>
              <a:ext cx="532368" cy="280326"/>
            </a:xfrm>
            <a:prstGeom prst="straightConnector1">
              <a:avLst/>
            </a:prstGeom>
            <a:ln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6200000" flipH="1">
              <a:off x="715501" y="3558846"/>
              <a:ext cx="401636" cy="121310"/>
            </a:xfrm>
            <a:prstGeom prst="straightConnector1">
              <a:avLst/>
            </a:prstGeom>
            <a:ln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55664" y="3266282"/>
              <a:ext cx="401636" cy="152401"/>
            </a:xfrm>
            <a:prstGeom prst="straightConnector1">
              <a:avLst/>
            </a:prstGeom>
            <a:ln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0800000" flipV="1">
              <a:off x="1409701" y="3667919"/>
              <a:ext cx="249237" cy="152400"/>
            </a:xfrm>
            <a:prstGeom prst="straightConnector1">
              <a:avLst/>
            </a:prstGeom>
            <a:ln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74321" y="3409355"/>
              <a:ext cx="554036" cy="403224"/>
            </a:xfrm>
            <a:prstGeom prst="straightConnector1">
              <a:avLst/>
            </a:prstGeom>
            <a:ln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76974" y="3820319"/>
              <a:ext cx="432726" cy="1588"/>
            </a:xfrm>
            <a:prstGeom prst="straightConnector1">
              <a:avLst/>
            </a:prstGeom>
            <a:ln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40"/>
          <p:cNvGrpSpPr/>
          <p:nvPr/>
        </p:nvGrpSpPr>
        <p:grpSpPr>
          <a:xfrm>
            <a:off x="7099907" y="3281363"/>
            <a:ext cx="928444" cy="845344"/>
            <a:chOff x="976974" y="3200982"/>
            <a:chExt cx="681964" cy="620925"/>
          </a:xfrm>
        </p:grpSpPr>
        <p:cxnSp>
          <p:nvCxnSpPr>
            <p:cNvPr id="42" name="Straight Arrow Connector 41"/>
            <p:cNvCxnSpPr/>
            <p:nvPr/>
          </p:nvCxnSpPr>
          <p:spPr>
            <a:xfrm rot="16200000" flipH="1">
              <a:off x="1257300" y="3266283"/>
              <a:ext cx="401636" cy="401636"/>
            </a:xfrm>
            <a:prstGeom prst="straightConnector1">
              <a:avLst/>
            </a:prstGeom>
            <a:ln>
              <a:headEnd type="non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0800000" flipV="1">
              <a:off x="1257301" y="3200982"/>
              <a:ext cx="172091" cy="65301"/>
            </a:xfrm>
            <a:prstGeom prst="straightConnector1">
              <a:avLst/>
            </a:prstGeom>
            <a:ln>
              <a:headEnd type="non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0800000" flipV="1">
              <a:off x="1409701" y="3667919"/>
              <a:ext cx="249237" cy="152400"/>
            </a:xfrm>
            <a:prstGeom prst="straightConnector1">
              <a:avLst/>
            </a:prstGeom>
            <a:ln>
              <a:headEnd type="non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139166" y="3602107"/>
              <a:ext cx="289191" cy="210472"/>
            </a:xfrm>
            <a:prstGeom prst="straightConnector1">
              <a:avLst/>
            </a:prstGeom>
            <a:ln>
              <a:headEnd type="non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976974" y="3820319"/>
              <a:ext cx="432726" cy="1588"/>
            </a:xfrm>
            <a:prstGeom prst="straightConnector1">
              <a:avLst/>
            </a:prstGeom>
            <a:ln>
              <a:headEnd type="non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/>
          <p:nvPr/>
        </p:nvCxnSpPr>
        <p:spPr>
          <a:xfrm rot="16200000" flipH="1">
            <a:off x="7862837" y="3718481"/>
            <a:ext cx="306870" cy="1"/>
          </a:xfrm>
          <a:prstGeom prst="straightConnector1">
            <a:avLst/>
          </a:prstGeom>
          <a:ln>
            <a:headEnd type="non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846047" y="3827466"/>
            <a:ext cx="469153" cy="89600"/>
          </a:xfrm>
          <a:prstGeom prst="straightConnector1">
            <a:avLst/>
          </a:prstGeom>
          <a:ln>
            <a:headEnd type="non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6978954" y="3491220"/>
            <a:ext cx="457200" cy="215292"/>
          </a:xfrm>
          <a:prstGeom prst="straightConnector1">
            <a:avLst/>
          </a:prstGeom>
          <a:ln>
            <a:headEnd type="non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H="1">
            <a:off x="7429446" y="3835456"/>
            <a:ext cx="373943" cy="145234"/>
          </a:xfrm>
          <a:prstGeom prst="straightConnector1">
            <a:avLst/>
          </a:prstGeom>
          <a:ln>
            <a:headEnd type="non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76751" y="3272946"/>
            <a:ext cx="304802" cy="110020"/>
          </a:xfrm>
          <a:prstGeom prst="straightConnector1">
            <a:avLst/>
          </a:prstGeom>
          <a:ln>
            <a:headEnd type="non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42001" y="3473522"/>
            <a:ext cx="3661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>
                <a:solidFill>
                  <a:schemeClr val="accent1"/>
                </a:solidFill>
              </a:rPr>
              <a:t>continuum of optimal algorithms</a:t>
            </a:r>
          </a:p>
          <a:p>
            <a:pPr algn="ctr"/>
            <a:r>
              <a:rPr lang="en-US" sz="2000" i="1">
                <a:solidFill>
                  <a:schemeClr val="accent1"/>
                </a:solidFill>
              </a:rPr>
              <a:t>for various applications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367" y="2912031"/>
            <a:ext cx="173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4">
                    <a:lumMod val="50000"/>
                  </a:schemeClr>
                </a:solidFill>
              </a:rPr>
              <a:t>Total Symmetry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45492" y="2912031"/>
            <a:ext cx="185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4">
                    <a:lumMod val="50000"/>
                  </a:schemeClr>
                </a:solidFill>
              </a:rPr>
              <a:t>Total Asymmetry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Analytic Sketch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O</a:t>
            </a:r>
            <a:r>
              <a:rPr lang="en-US"/>
              <a:t>(1) time for 1/</a:t>
            </a:r>
            <a:r>
              <a:rPr lang="en-US" i="1"/>
              <a:t>f</a:t>
            </a:r>
            <a:r>
              <a:rPr lang="en-US"/>
              <a:t> noise to generate a dominating value at some device </a:t>
            </a:r>
            <a:r>
              <a:rPr lang="en-US" i="1"/>
              <a:t>D			</a:t>
            </a:r>
            <a:r>
              <a:rPr lang="en-US" i="1">
                <a:solidFill>
                  <a:schemeClr val="accent2"/>
                </a:solidFill>
              </a:rPr>
              <a:t>[probably]</a:t>
            </a:r>
          </a:p>
          <a:p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diam</a:t>
            </a:r>
            <a:r>
              <a:rPr lang="en-US"/>
              <a:t>) for a dominance to cover network</a:t>
            </a:r>
          </a:p>
          <a:p>
            <a:r>
              <a:rPr lang="en-US"/>
              <a:t>Then </a:t>
            </a:r>
            <a:r>
              <a:rPr lang="en-US" i="1"/>
              <a:t>O</a:t>
            </a:r>
            <a:r>
              <a:rPr lang="en-US"/>
              <a:t>(1) to converge to </a:t>
            </a:r>
            <a:r>
              <a:rPr lang="en-US" i="1"/>
              <a:t>D±</a:t>
            </a:r>
            <a:r>
              <a:rPr lang="en-US"/>
              <a:t>δ, for any given α</a:t>
            </a:r>
          </a:p>
          <a:p>
            <a:pPr lvl="1" algn="ctr">
              <a:buNone/>
            </a:pPr>
            <a:r>
              <a:rPr lang="en-US"/>
              <a:t>(blending converges exponentially)</a:t>
            </a:r>
          </a:p>
          <a:p>
            <a:endParaRPr lang="en-US"/>
          </a:p>
          <a:p>
            <a:pPr algn="ctr">
              <a:buNone/>
            </a:pPr>
            <a:r>
              <a:rPr lang="en-US">
                <a:solidFill>
                  <a:schemeClr val="tx2"/>
                </a:solidFill>
              </a:rPr>
              <a:t>Thus: O(</a:t>
            </a:r>
            <a:r>
              <a:rPr lang="en-US" i="1">
                <a:solidFill>
                  <a:schemeClr val="tx2"/>
                </a:solidFill>
              </a:rPr>
              <a:t>diam</a:t>
            </a:r>
            <a:r>
              <a:rPr lang="en-US">
                <a:solidFill>
                  <a:schemeClr val="tx2"/>
                </a:solidFill>
              </a:rPr>
              <a:t>) convergence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Results: Convergence</a:t>
            </a:r>
          </a:p>
        </p:txBody>
      </p:sp>
      <p:pic>
        <p:nvPicPr>
          <p:cNvPr id="8" name="Content Placeholder 7" descr="convergerate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28447" b="-28447"/>
              <a:stretch>
                <a:fillRect/>
              </a:stretch>
            </p:blipFill>
          </mc:Choice>
          <mc:Fallback>
            <p:blipFill>
              <a:blip r:embed="rId3"/>
              <a:srcRect t="-28447" b="-28447"/>
              <a:stretch>
                <a:fillRect/>
              </a:stretch>
            </p:blipFill>
          </mc:Fallback>
        </mc:AlternateContent>
        <p:spPr>
          <a:xfrm>
            <a:off x="53727" y="1076874"/>
            <a:ext cx="4505573" cy="5049289"/>
          </a:xfrm>
        </p:spPr>
      </p:pic>
      <p:pic>
        <p:nvPicPr>
          <p:cNvPr id="7" name="Content Placeholder 6" descr="width_converge_time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28447" b="-28447"/>
              <a:stretch>
                <a:fillRect/>
              </a:stretch>
            </p:blipFill>
          </mc:Choice>
          <mc:Fallback>
            <p:blipFill>
              <a:blip r:embed="rId5"/>
              <a:srcRect t="-28447" b="-28447"/>
              <a:stretch>
                <a:fillRect/>
              </a:stretch>
            </p:blipFill>
          </mc:Fallback>
        </mc:AlternateContent>
        <p:spPr>
          <a:xfrm>
            <a:off x="4622800" y="1087828"/>
            <a:ext cx="4495800" cy="5038336"/>
          </a:xfrm>
        </p:spPr>
      </p:pic>
      <p:sp>
        <p:nvSpPr>
          <p:cNvPr id="11" name="TextBox 10"/>
          <p:cNvSpPr txBox="1"/>
          <p:nvPr/>
        </p:nvSpPr>
        <p:spPr>
          <a:xfrm>
            <a:off x="298442" y="5383768"/>
            <a:ext cx="4345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>
                <a:solidFill>
                  <a:schemeClr val="tx2"/>
                </a:solidFill>
              </a:rPr>
              <a:t>Much faster than Laplacian consensus,</a:t>
            </a:r>
          </a:p>
          <a:p>
            <a:pPr algn="ctr"/>
            <a:r>
              <a:rPr lang="en-US" sz="2000" b="1" i="1">
                <a:solidFill>
                  <a:schemeClr val="tx2"/>
                </a:solidFill>
              </a:rPr>
              <a:t>even without spatial correlations!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4382" y="1435100"/>
            <a:ext cx="753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1000 devices randomly on square, 15 expected neighbors; α=0.01, β=0, ε=0.01]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8378" y="5519878"/>
            <a:ext cx="4326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>
                <a:solidFill>
                  <a:schemeClr val="tx2"/>
                </a:solidFill>
              </a:rPr>
              <a:t>O(diameter), but with a high constant.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PLD-Consensus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Variability of consensus value:</a:t>
            </a:r>
          </a:p>
          <a:p>
            <a:pPr marL="914400" lvl="1" indent="-514350"/>
            <a:r>
              <a:rPr lang="en-US"/>
              <a:t>OK for collective choice, not for error-rejection</a:t>
            </a:r>
          </a:p>
          <a:p>
            <a:pPr marL="914400" lvl="1" indent="-514350"/>
            <a:r>
              <a:rPr lang="en-US"/>
              <a:t>Possible mitigations:</a:t>
            </a:r>
          </a:p>
          <a:p>
            <a:pPr marL="1314450" lvl="2" indent="-514350"/>
            <a:r>
              <a:rPr lang="en-US"/>
              <a:t>Feedback “up” dominance gradient</a:t>
            </a:r>
          </a:p>
          <a:p>
            <a:pPr marL="1314450" lvl="2" indent="-514350"/>
            <a:r>
              <a:rPr lang="en-US"/>
              <a:t>Hierarchical consensus</a:t>
            </a:r>
          </a:p>
          <a:p>
            <a:pPr marL="1314450" lvl="2" indent="-514350"/>
            <a:r>
              <a:rPr lang="en-US"/>
              <a:t>Fundamental robustness / speed / variance tradeoff?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Leader Locking:</a:t>
            </a:r>
          </a:p>
          <a:p>
            <a:pPr marL="914400" lvl="1" indent="-514350"/>
            <a:r>
              <a:rPr lang="en-US"/>
              <a:t>OK for 1-shot consensus, not for long-term</a:t>
            </a:r>
          </a:p>
          <a:p>
            <a:pPr marL="914400" lvl="1" indent="-514350"/>
            <a:r>
              <a:rPr lang="en-US"/>
              <a:t>Possible mitigations:</a:t>
            </a:r>
          </a:p>
          <a:p>
            <a:pPr marL="1314450" lvl="2" indent="-514350"/>
            <a:r>
              <a:rPr lang="en-US"/>
              <a:t>Assuming network dimension (elongated distributions?)</a:t>
            </a:r>
          </a:p>
          <a:p>
            <a:pPr marL="1314450" lvl="2" indent="-514350"/>
            <a:r>
              <a:rPr lang="en-US"/>
              <a:t>Upper bound from diameter estimation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Approximate consensus is a fundamental building block of many distributed systems</a:t>
            </a:r>
          </a:p>
          <a:p>
            <a:r>
              <a:rPr lang="en-US"/>
              <a:t>Laplacian-based consensus is impractically slow</a:t>
            </a:r>
            <a:endParaRPr lang="en-US"/>
          </a:p>
          <a:p>
            <a:r>
              <a:rPr lang="en-US"/>
              <a:t>Consensus can be vastly accelerated by self-organization of multi-hop asymmetries</a:t>
            </a:r>
          </a:p>
          <a:p>
            <a:pPr lvl="1"/>
            <a:r>
              <a:rPr lang="en-US"/>
              <a:t>Example: PLD-Consensus</a:t>
            </a:r>
          </a:p>
          <a:p>
            <a:r>
              <a:rPr lang="en-US"/>
              <a:t>What is the robustness / speed tradeoff curve?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Laplacian-based Consensus</a:t>
            </a:r>
          </a:p>
          <a:p>
            <a:r>
              <a:rPr lang="en-US"/>
              <a:t>Symmetric Flow </a:t>
            </a:r>
            <a:r>
              <a:rPr lang="en-US">
                <a:sym typeface="Wingdings"/>
              </a:rPr>
              <a:t> Slow Convergence</a:t>
            </a:r>
            <a:endParaRPr lang="en-US"/>
          </a:p>
          <a:p>
            <a:r>
              <a:rPr lang="en-US"/>
              <a:t>Acceleration through Asymmetry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Motivation: approximate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6501"/>
            <a:ext cx="6299200" cy="3606800"/>
          </a:xfrm>
        </p:spPr>
        <p:txBody>
          <a:bodyPr/>
          <a:lstStyle/>
          <a:p>
            <a:pPr>
              <a:buNone/>
            </a:pPr>
            <a:r>
              <a:rPr lang="en-US"/>
              <a:t>Many spatial computing applications:</a:t>
            </a:r>
          </a:p>
          <a:p>
            <a:r>
              <a:rPr lang="en-US"/>
              <a:t>Flocking &amp; swarming</a:t>
            </a:r>
          </a:p>
          <a:p>
            <a:r>
              <a:rPr lang="en-US"/>
              <a:t>Localization</a:t>
            </a:r>
          </a:p>
          <a:p>
            <a:r>
              <a:rPr lang="en-US"/>
              <a:t>Collective decision</a:t>
            </a:r>
          </a:p>
          <a:p>
            <a:r>
              <a:rPr lang="en-US"/>
              <a:t>etc …</a:t>
            </a:r>
          </a:p>
          <a:p>
            <a:endParaRPr lang="en-US" sz="1800"/>
          </a:p>
          <a:p>
            <a:pPr>
              <a:buNone/>
            </a:pPr>
            <a:r>
              <a:rPr lang="en-US" b="1">
                <a:solidFill>
                  <a:schemeClr val="tx2"/>
                </a:solidFill>
              </a:rPr>
              <a:t>Current Laplacian-based approach: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6500"/>
            <a:ext cx="4038600" cy="4525963"/>
          </a:xfrm>
        </p:spPr>
        <p:txBody>
          <a:bodyPr/>
          <a:lstStyle/>
          <a:p>
            <a:endParaRPr lang="en-US"/>
          </a:p>
          <a:p>
            <a:r>
              <a:rPr lang="en-US"/>
              <a:t>Sensor fusion</a:t>
            </a:r>
          </a:p>
          <a:p>
            <a:r>
              <a:rPr lang="en-US"/>
              <a:t>Modular robotics</a:t>
            </a:r>
          </a:p>
          <a:p>
            <a:r>
              <a:rPr lang="en-US"/>
              <a:t>DMIMO</a:t>
            </a:r>
          </a:p>
        </p:txBody>
      </p:sp>
      <p:pic>
        <p:nvPicPr>
          <p:cNvPr id="6" name="Picture 5" descr="laplacian-upd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73" y="4724400"/>
            <a:ext cx="4875454" cy="7772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469" y="5466834"/>
            <a:ext cx="8411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solidFill>
                  <a:srgbClr val="1F497D"/>
                </a:solidFill>
              </a:rPr>
              <a:t>Many nice properties: exponential convergence, highly robust, etc.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18739" y="6133068"/>
            <a:ext cx="22799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>
                <a:solidFill>
                  <a:schemeClr val="tx2"/>
                </a:solidFill>
              </a:rPr>
              <a:t>For a good review, see:</a:t>
            </a:r>
          </a:p>
          <a:p>
            <a:r>
              <a:rPr lang="en-US" sz="1600" i="1">
                <a:solidFill>
                  <a:schemeClr val="tx2"/>
                </a:solidFill>
              </a:rPr>
              <a:t>[Olfati-Saber et al, 2007]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Laplacian Consensus</a:t>
            </a:r>
          </a:p>
        </p:txBody>
      </p:sp>
      <p:pic>
        <p:nvPicPr>
          <p:cNvPr id="5" name="Content Placeholder 4" descr="laplacian-consensus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924" y="1600200"/>
            <a:ext cx="577015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682625"/>
          </a:xfrm>
        </p:spPr>
        <p:txBody>
          <a:bodyPr/>
          <a:lstStyle/>
          <a:p>
            <a:r>
              <a:rPr lang="en-US"/>
              <a:t>Problem: Laplacian consensus too slow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2755900"/>
            <a:ext cx="4038600" cy="3370263"/>
          </a:xfrm>
        </p:spPr>
        <p:txBody>
          <a:bodyPr/>
          <a:lstStyle/>
          <a:p>
            <a:pPr>
              <a:buNone/>
            </a:pPr>
            <a:r>
              <a:rPr lang="en-US"/>
              <a:t>On spatial computers:</a:t>
            </a:r>
          </a:p>
          <a:p>
            <a:r>
              <a:rPr lang="en-US"/>
              <a:t>Converge O(diam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r>
              <a:rPr lang="en-US"/>
              <a:t>Stability constraint     </a:t>
            </a:r>
            <a:r>
              <a:rPr lang="en-US">
                <a:sym typeface="Wingdings"/>
              </a:rPr>
              <a:t> very bad constant</a:t>
            </a:r>
          </a:p>
          <a:p>
            <a:endParaRPr lang="en-US">
              <a:sym typeface="Wingdings"/>
            </a:endParaRPr>
          </a:p>
          <a:p>
            <a:pPr>
              <a:buNone/>
            </a:pPr>
            <a:endParaRPr lang="en-US">
              <a:sym typeface="Wingdings"/>
            </a:endParaRPr>
          </a:p>
        </p:txBody>
      </p:sp>
      <p:pic>
        <p:nvPicPr>
          <p:cNvPr id="6" name="Content Placeholder 5" descr="ic.gif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92600" y="1259681"/>
            <a:ext cx="4622800" cy="4622800"/>
          </a:xfrm>
        </p:spPr>
      </p:pic>
      <p:sp>
        <p:nvSpPr>
          <p:cNvPr id="5" name="Rectangle 4"/>
          <p:cNvSpPr/>
          <p:nvPr/>
        </p:nvSpPr>
        <p:spPr>
          <a:xfrm>
            <a:off x="6437985" y="5776397"/>
            <a:ext cx="2231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[Elhage &amp; Beal ‘10]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Laplacian Consensus vs. Correlations</a:t>
            </a:r>
          </a:p>
        </p:txBody>
      </p:sp>
      <p:pic>
        <p:nvPicPr>
          <p:cNvPr id="5" name="Content Placeholder 4" descr="laplacian-consensus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21312" r="-2131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Laplacian-based Consensus</a:t>
            </a:r>
          </a:p>
          <a:p>
            <a:r>
              <a:rPr lang="en-US" b="1"/>
              <a:t>Symmetric Flow </a:t>
            </a:r>
            <a:r>
              <a:rPr lang="en-US" b="1">
                <a:sym typeface="Wingdings"/>
              </a:rPr>
              <a:t> Slow Convergence</a:t>
            </a:r>
            <a:endParaRPr lang="en-US" b="1"/>
          </a:p>
          <a:p>
            <a:r>
              <a:rPr lang="en-US"/>
              <a:t>Acceleration through Asymmetry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Laplacian consensus so slow?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/>
              <a:t>No memory, no structure									</a:t>
            </a:r>
            <a:endParaRPr lang="en-US">
              <a:sym typeface="Wingdings"/>
            </a:endParaRPr>
          </a:p>
          <a:p>
            <a:pPr algn="ctr">
              <a:buNone/>
            </a:pPr>
            <a:r>
              <a:rPr lang="en-US">
                <a:sym typeface="Wingdings"/>
              </a:rPr>
              <a:t>			   equal information flow in all directions</a:t>
            </a:r>
          </a:p>
          <a:p>
            <a:pPr>
              <a:buNone/>
            </a:pPr>
            <a:endParaRPr lang="en-US">
              <a:sym typeface="Wingdings"/>
            </a:endParaRPr>
          </a:p>
          <a:p>
            <a:r>
              <a:rPr lang="en-US">
                <a:solidFill>
                  <a:schemeClr val="accent3">
                    <a:lumMod val="50000"/>
                  </a:schemeClr>
                </a:solidFill>
                <a:sym typeface="Wingdings"/>
              </a:rPr>
              <a:t>The good: this is why it’s so robust!</a:t>
            </a: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  <a:sym typeface="Wingdings"/>
              </a:rPr>
              <a:t>The bad: information is always circling back</a:t>
            </a:r>
          </a:p>
          <a:p>
            <a:r>
              <a:rPr lang="en-US">
                <a:solidFill>
                  <a:schemeClr val="accent6">
                    <a:lumMod val="50000"/>
                  </a:schemeClr>
                </a:solidFill>
                <a:sym typeface="Wingdings"/>
              </a:rPr>
              <a:t>The ugly: stability only when each step is small!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8096</TotalTime>
  <Words>673</Words>
  <Application>Microsoft Macintosh PowerPoint</Application>
  <PresentationFormat>On-screen Show (4:3)</PresentationFormat>
  <Paragraphs>140</Paragraphs>
  <Slides>23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bbn_template</vt:lpstr>
      <vt:lpstr>Slide 1</vt:lpstr>
      <vt:lpstr>Asymmetry trades robustness for speed</vt:lpstr>
      <vt:lpstr>Outline</vt:lpstr>
      <vt:lpstr>Motivation: approximate consensus</vt:lpstr>
      <vt:lpstr>Laplacian Consensus</vt:lpstr>
      <vt:lpstr>Problem: Laplacian consensus too slow</vt:lpstr>
      <vt:lpstr>Laplacian Consensus vs. Correlations</vt:lpstr>
      <vt:lpstr>Outline</vt:lpstr>
      <vt:lpstr>Why is Laplacian consensus so slow?</vt:lpstr>
      <vt:lpstr>Illustration: impulse response</vt:lpstr>
      <vt:lpstr>Illustration: instability</vt:lpstr>
      <vt:lpstr>Breaking Symmetry</vt:lpstr>
      <vt:lpstr>Extreme Asymmetry:  Spanning-Tree Consensus</vt:lpstr>
      <vt:lpstr>Continuum of Algorithms</vt:lpstr>
      <vt:lpstr>Outline</vt:lpstr>
      <vt:lpstr>Idea: multi-hop overlay links</vt:lpstr>
      <vt:lpstr>Self-organizing overlay</vt:lpstr>
      <vt:lpstr>Power-Law-Driven Consensus</vt:lpstr>
      <vt:lpstr>Power-Law-Driven Consensus</vt:lpstr>
      <vt:lpstr>Analytic Sketch</vt:lpstr>
      <vt:lpstr>Simulation Results: Convergence</vt:lpstr>
      <vt:lpstr>PLD-Consensus Weaknesses</vt:lpstr>
      <vt:lpstr>Summary</vt:lpstr>
    </vt:vector>
  </TitlesOfParts>
  <Company>BBN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Jake Beal</cp:lastModifiedBy>
  <cp:revision>98</cp:revision>
  <dcterms:created xsi:type="dcterms:W3CDTF">2013-09-04T21:48:44Z</dcterms:created>
  <dcterms:modified xsi:type="dcterms:W3CDTF">2013-09-09T12:15:28Z</dcterms:modified>
</cp:coreProperties>
</file>