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Default Extension="pdf" ContentType="application/pdf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326" r:id="rId3"/>
    <p:sldId id="32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477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99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9/11/12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CB30-19B6-3F48-ADBB-B350F9840069}" type="datetime1">
              <a:rPr lang="en-US"/>
              <a:pPr>
                <a:defRPr/>
              </a:pPr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20670-CD0C-F749-BECA-A83B619A63FD}" type="datetime1">
              <a:rPr lang="en-US"/>
              <a:pPr>
                <a:defRPr/>
              </a:pPr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223D9-3465-9D43-9377-BE913ED4716F}" type="datetime1">
              <a:rPr lang="en-US"/>
              <a:pPr>
                <a:defRPr/>
              </a:pPr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C951-2EAA-1F48-ACA0-E0A1383A40D4}" type="datetime1">
              <a:rPr lang="en-US"/>
              <a:pPr>
                <a:defRPr/>
              </a:pPr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A0DF9-CC32-9C44-AC2F-E6A7F6CC2ECF}" type="datetime1">
              <a:rPr lang="en-US"/>
              <a:pPr>
                <a:defRPr/>
              </a:pPr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D4E1F-CA3B-3646-BE62-C588800C2472}" type="datetime1">
              <a:rPr lang="en-US"/>
              <a:pPr>
                <a:defRPr/>
              </a:pPr>
              <a:t>9/11/12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140F-752C-1949-8601-060C513457BA}" type="datetime1">
              <a:rPr lang="en-US"/>
              <a:pPr>
                <a:defRPr/>
              </a:pPr>
              <a:t>9/11/12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67002-8995-CF43-A133-30C69AB8CC05}" type="datetime1">
              <a:rPr lang="en-US"/>
              <a:pPr>
                <a:defRPr/>
              </a:pPr>
              <a:t>9/11/12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8ADE-2153-364A-A071-A3B0FDB1732C}" type="datetime1">
              <a:rPr lang="en-US"/>
              <a:pPr>
                <a:defRPr/>
              </a:pPr>
              <a:t>9/11/12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8CED-311F-9245-8F7A-721CEA827B33}" type="datetime1">
              <a:rPr lang="en-US"/>
              <a:pPr>
                <a:defRPr/>
              </a:pPr>
              <a:t>9/11/12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2B432-CAEC-8B43-8513-489BF6A13CF0}" type="datetime1">
              <a:rPr lang="en-US"/>
              <a:pPr>
                <a:defRPr/>
              </a:pPr>
              <a:t>9/11/12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AB45D94-4174-694B-84D6-9CA23898200E}" type="datetime1">
              <a:rPr lang="en-US"/>
              <a:pPr>
                <a:defRPr/>
              </a:pPr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54900" y="220130"/>
            <a:ext cx="1591428" cy="51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image" Target="../media/image12.tiff"/><Relationship Id="rId5" Type="http://schemas.openxmlformats.org/officeDocument/2006/relationships/image" Target="../media/image13.gif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df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8435" name="Picture 18" descr="screene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3" y="158750"/>
            <a:ext cx="439420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2311400"/>
            <a:ext cx="9144000" cy="1092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8437" name="Picture 4" descr="RTN_BBNtech_primar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1238" y="5988050"/>
            <a:ext cx="1514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7163" y="152400"/>
            <a:ext cx="8820150" cy="65960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77313" y="2311400"/>
            <a:ext cx="166687" cy="1092200"/>
          </a:xfrm>
          <a:prstGeom prst="rect">
            <a:avLst/>
          </a:prstGeom>
          <a:solidFill>
            <a:srgbClr val="D7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-1798638" y="3449638"/>
            <a:ext cx="659606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8750" y="2311400"/>
            <a:ext cx="1341438" cy="1092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18442" name="TextBox 15"/>
          <p:cNvSpPr txBox="1">
            <a:spLocks noChangeArrowheads="1"/>
          </p:cNvSpPr>
          <p:nvPr/>
        </p:nvSpPr>
        <p:spPr bwMode="auto">
          <a:xfrm>
            <a:off x="1500188" y="1141352"/>
            <a:ext cx="74771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From Inspiration To Quantification</a:t>
            </a:r>
          </a:p>
        </p:txBody>
      </p:sp>
      <p:sp>
        <p:nvSpPr>
          <p:cNvPr id="18443" name="TextBox 16"/>
          <p:cNvSpPr txBox="1">
            <a:spLocks noChangeArrowheads="1"/>
          </p:cNvSpPr>
          <p:nvPr/>
        </p:nvSpPr>
        <p:spPr bwMode="auto">
          <a:xfrm>
            <a:off x="1511300" y="2321344"/>
            <a:ext cx="73644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 b="1" i="1" dirty="0" smtClean="0">
                <a:solidFill>
                  <a:schemeClr val="bg1"/>
                </a:solidFill>
              </a:rPr>
              <a:t>Jacob Beal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444" name="TextBox 17"/>
          <p:cNvSpPr txBox="1">
            <a:spLocks noChangeArrowheads="1"/>
          </p:cNvSpPr>
          <p:nvPr/>
        </p:nvSpPr>
        <p:spPr bwMode="auto">
          <a:xfrm>
            <a:off x="5969000" y="3746500"/>
            <a:ext cx="2743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mtClean="0"/>
              <a:t>Panel on SASO systems - New research directions</a:t>
            </a:r>
          </a:p>
          <a:p>
            <a:endParaRPr lang="en-US" dirty="0" smtClean="0"/>
          </a:p>
          <a:p>
            <a:r>
              <a:rPr lang="en-US" dirty="0" smtClean="0"/>
              <a:t>IEEE SASO</a:t>
            </a:r>
          </a:p>
          <a:p>
            <a:r>
              <a:rPr lang="en-US" dirty="0" smtClean="0"/>
              <a:t>September,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val 146"/>
          <p:cNvSpPr/>
          <p:nvPr/>
        </p:nvSpPr>
        <p:spPr>
          <a:xfrm>
            <a:off x="3014703" y="2606119"/>
            <a:ext cx="3005110" cy="300511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45"/>
          <p:cNvGrpSpPr/>
          <p:nvPr/>
        </p:nvGrpSpPr>
        <p:grpSpPr>
          <a:xfrm>
            <a:off x="5964932" y="1587735"/>
            <a:ext cx="4215894" cy="4520262"/>
            <a:chOff x="5964932" y="1587735"/>
            <a:chExt cx="4215894" cy="4520262"/>
          </a:xfrm>
        </p:grpSpPr>
        <p:sp>
          <p:nvSpPr>
            <p:cNvPr id="138" name="Cloud 137"/>
            <p:cNvSpPr/>
            <p:nvPr/>
          </p:nvSpPr>
          <p:spPr>
            <a:xfrm>
              <a:off x="5964932" y="2528384"/>
              <a:ext cx="4215894" cy="3579613"/>
            </a:xfrm>
            <a:prstGeom prst="cloud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668448" y="1587735"/>
              <a:ext cx="24628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6">
                      <a:lumMod val="50000"/>
                    </a:schemeClr>
                  </a:solidFill>
                </a:rPr>
                <a:t>How can the parts of a design work together to adapt it to new uses?</a:t>
              </a:r>
              <a:endParaRPr lang="en-US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oup 144"/>
          <p:cNvGrpSpPr/>
          <p:nvPr/>
        </p:nvGrpSpPr>
        <p:grpSpPr>
          <a:xfrm>
            <a:off x="-371246" y="4270196"/>
            <a:ext cx="6950406" cy="3579613"/>
            <a:chOff x="-371246" y="4270196"/>
            <a:chExt cx="6950406" cy="3579613"/>
          </a:xfrm>
        </p:grpSpPr>
        <p:sp>
          <p:nvSpPr>
            <p:cNvPr id="139" name="Cloud 138"/>
            <p:cNvSpPr/>
            <p:nvPr/>
          </p:nvSpPr>
          <p:spPr>
            <a:xfrm rot="2136005">
              <a:off x="-371246" y="4270196"/>
              <a:ext cx="4215894" cy="3579613"/>
            </a:xfrm>
            <a:prstGeom prst="cloud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922699" y="5934670"/>
              <a:ext cx="2656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4">
                      <a:lumMod val="50000"/>
                    </a:schemeClr>
                  </a:solidFill>
                </a:rPr>
                <a:t>How do you program the behavior of 10</a:t>
              </a:r>
              <a:r>
                <a:rPr lang="en-US" i="1" baseline="30000" dirty="0" smtClean="0">
                  <a:solidFill>
                    <a:schemeClr val="accent4">
                      <a:lumMod val="50000"/>
                    </a:schemeClr>
                  </a:solidFill>
                </a:rPr>
                <a:t>12</a:t>
              </a:r>
              <a:r>
                <a:rPr lang="en-US" i="1" dirty="0" smtClean="0">
                  <a:solidFill>
                    <a:schemeClr val="accent4">
                      <a:lumMod val="50000"/>
                    </a:schemeClr>
                  </a:solidFill>
                </a:rPr>
                <a:t> cells?</a:t>
              </a:r>
              <a:endParaRPr lang="en-US" i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Group 143"/>
          <p:cNvGrpSpPr/>
          <p:nvPr/>
        </p:nvGrpSpPr>
        <p:grpSpPr>
          <a:xfrm>
            <a:off x="-357745" y="555887"/>
            <a:ext cx="7203251" cy="3579613"/>
            <a:chOff x="-357745" y="555887"/>
            <a:chExt cx="7203251" cy="3579613"/>
          </a:xfrm>
        </p:grpSpPr>
        <p:sp>
          <p:nvSpPr>
            <p:cNvPr id="137" name="Cloud 136"/>
            <p:cNvSpPr/>
            <p:nvPr/>
          </p:nvSpPr>
          <p:spPr>
            <a:xfrm>
              <a:off x="-357745" y="555887"/>
              <a:ext cx="4215894" cy="3579613"/>
            </a:xfrm>
            <a:prstGeom prst="clou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751869" y="1071330"/>
              <a:ext cx="30936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3">
                      <a:lumMod val="50000"/>
                    </a:schemeClr>
                  </a:solidFill>
                </a:rPr>
                <a:t>How can millions of appliances coordinate to change how we use energy?</a:t>
              </a:r>
              <a:endParaRPr lang="en-US" i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144" name="Title 1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Spatial Computing To Biology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D6FA37-ABBC-1843-8D6A-5317100EE71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63525" y="4188007"/>
            <a:ext cx="2439508" cy="1027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324600" y="3434626"/>
            <a:ext cx="1659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Morphogenetic</a:t>
            </a:r>
          </a:p>
          <a:p>
            <a:pPr algn="ctr"/>
            <a:r>
              <a:rPr lang="en-US" b="1" dirty="0" smtClean="0"/>
              <a:t>Engineering</a:t>
            </a:r>
            <a:endParaRPr lang="en-US" b="1" dirty="0"/>
          </a:p>
        </p:txBody>
      </p:sp>
      <p:pic>
        <p:nvPicPr>
          <p:cNvPr id="7" name="Picture 6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4394" y="3304769"/>
            <a:ext cx="1110676" cy="11612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pSp>
        <p:nvGrpSpPr>
          <p:cNvPr id="11" name="Group 17"/>
          <p:cNvGrpSpPr/>
          <p:nvPr/>
        </p:nvGrpSpPr>
        <p:grpSpPr>
          <a:xfrm>
            <a:off x="200410" y="1071330"/>
            <a:ext cx="2920181" cy="2106439"/>
            <a:chOff x="191318" y="1237508"/>
            <a:chExt cx="3190032" cy="2301092"/>
          </a:xfrm>
        </p:grpSpPr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318" y="1237508"/>
              <a:ext cx="2105957" cy="120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518" y="2133077"/>
              <a:ext cx="2105957" cy="1405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12"/>
            <p:cNvGrpSpPr/>
            <p:nvPr/>
          </p:nvGrpSpPr>
          <p:grpSpPr>
            <a:xfrm>
              <a:off x="1296440" y="1628801"/>
              <a:ext cx="2084910" cy="1452228"/>
              <a:chOff x="3532923" y="2558264"/>
              <a:chExt cx="3241722" cy="225799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532923" y="2558264"/>
                <a:ext cx="3241722" cy="22579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/>
              <p:cNvPicPr/>
              <p:nvPr/>
            </p:nvPicPr>
            <p:blipFill>
              <a:blip r:embed="rId6">
                <a:extLst>
                  <a:ext uri="{28A0092B-C50C-407E-A947-70E740481C1C}">
  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  </a:ext>
                </a:extLst>
              </a:blip>
              <a:srcRect t="27991" r="46732" b="4062"/>
              <a:stretch>
                <a:fillRect/>
              </a:stretch>
            </p:blipFill>
            <p:spPr bwMode="auto">
              <a:xfrm>
                <a:off x="3594804" y="2625378"/>
                <a:ext cx="3113293" cy="2147721"/>
              </a:xfrm>
              <a:prstGeom prst="rect">
                <a:avLst/>
              </a:prstGeom>
              <a:noFill/>
              <a:ln>
                <a:noFill/>
              </a:ln>
              <a:extLst/>
            </p:spPr>
          </p:pic>
        </p:grpSp>
      </p:grpSp>
      <p:sp>
        <p:nvSpPr>
          <p:cNvPr id="17" name="TextBox 16"/>
          <p:cNvSpPr txBox="1"/>
          <p:nvPr/>
        </p:nvSpPr>
        <p:spPr>
          <a:xfrm>
            <a:off x="383607" y="3130528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Distributed Power</a:t>
            </a:r>
          </a:p>
          <a:p>
            <a:pPr algn="ctr"/>
            <a:r>
              <a:rPr lang="en-US" b="1" dirty="0" smtClean="0"/>
              <a:t>Demand Response</a:t>
            </a:r>
            <a:endParaRPr lang="en-US" b="1" dirty="0"/>
          </a:p>
        </p:txBody>
      </p:sp>
      <p:grpSp>
        <p:nvGrpSpPr>
          <p:cNvPr id="13" name="Group 45"/>
          <p:cNvGrpSpPr/>
          <p:nvPr/>
        </p:nvGrpSpPr>
        <p:grpSpPr>
          <a:xfrm>
            <a:off x="736083" y="5478927"/>
            <a:ext cx="3039197" cy="1191816"/>
            <a:chOff x="812300" y="4029872"/>
            <a:chExt cx="5342783" cy="2095163"/>
          </a:xfrm>
        </p:grpSpPr>
        <p:sp>
          <p:nvSpPr>
            <p:cNvPr id="19" name="AutoShape 24"/>
            <p:cNvSpPr>
              <a:spLocks noChangeArrowheads="1"/>
            </p:cNvSpPr>
            <p:nvPr/>
          </p:nvSpPr>
          <p:spPr bwMode="auto">
            <a:xfrm>
              <a:off x="4806141" y="4658240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222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900" b="1" dirty="0">
                  <a:solidFill>
                    <a:srgbClr val="008000"/>
                  </a:solidFill>
                  <a:ea typeface="MS Gothic" charset="0"/>
                  <a:cs typeface="MS Gothic" charset="0"/>
                </a:rPr>
                <a:t>GFP</a:t>
              </a: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812300" y="5176628"/>
              <a:ext cx="1647414" cy="4399"/>
            </a:xfrm>
            <a:prstGeom prst="line">
              <a:avLst/>
            </a:prstGeom>
            <a:noFill/>
            <a:ln w="222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928941" y="4890117"/>
              <a:ext cx="254880" cy="254907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222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2" name="AutoShape 10"/>
            <p:cNvSpPr>
              <a:spLocks noChangeArrowheads="1"/>
            </p:cNvSpPr>
            <p:nvPr/>
          </p:nvSpPr>
          <p:spPr bwMode="auto">
            <a:xfrm>
              <a:off x="1205421" y="4943403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222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900" b="1">
                  <a:solidFill>
                    <a:srgbClr val="800080"/>
                  </a:solidFill>
                  <a:ea typeface="MS Gothic" charset="0"/>
                  <a:cs typeface="MS Gothic" charset="0"/>
                </a:rPr>
                <a:t>LacI</a:t>
              </a:r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1548443" y="4609517"/>
              <a:ext cx="1248220" cy="329468"/>
            </a:xfrm>
            <a:custGeom>
              <a:avLst/>
              <a:gdLst>
                <a:gd name="connsiteX0" fmla="*/ 0 w 4289"/>
                <a:gd name="connsiteY0" fmla="*/ 1164 h 1164"/>
                <a:gd name="connsiteX1" fmla="*/ 4289 w 4289"/>
                <a:gd name="connsiteY1" fmla="*/ 0 h 1164"/>
                <a:gd name="connsiteX0" fmla="*/ 0 w 4289"/>
                <a:gd name="connsiteY0" fmla="*/ 1008 h 1091"/>
                <a:gd name="connsiteX1" fmla="*/ 4289 w 4289"/>
                <a:gd name="connsiteY1" fmla="*/ 1091 h 1091"/>
                <a:gd name="connsiteX0" fmla="*/ 0 w 4289"/>
                <a:gd name="connsiteY0" fmla="*/ 1008 h 1008"/>
                <a:gd name="connsiteX1" fmla="*/ 4289 w 4289"/>
                <a:gd name="connsiteY1" fmla="*/ 158 h 1008"/>
                <a:gd name="connsiteX0" fmla="*/ 0 w 4289"/>
                <a:gd name="connsiteY0" fmla="*/ 1008 h 1008"/>
                <a:gd name="connsiteX1" fmla="*/ 4289 w 4289"/>
                <a:gd name="connsiteY1" fmla="*/ 158 h 1008"/>
                <a:gd name="connsiteX0" fmla="*/ 0 w 4289"/>
                <a:gd name="connsiteY0" fmla="*/ 1008 h 1008"/>
                <a:gd name="connsiteX1" fmla="*/ 4289 w 4289"/>
                <a:gd name="connsiteY1" fmla="*/ 158 h 1008"/>
                <a:gd name="connsiteX0" fmla="*/ 0 w 3822"/>
                <a:gd name="connsiteY0" fmla="*/ 1008 h 1008"/>
                <a:gd name="connsiteX1" fmla="*/ 3822 w 3822"/>
                <a:gd name="connsiteY1" fmla="*/ 158 h 1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22" h="1008">
                  <a:moveTo>
                    <a:pt x="0" y="1008"/>
                  </a:moveTo>
                  <a:cubicBezTo>
                    <a:pt x="1823" y="0"/>
                    <a:pt x="3197" y="0"/>
                    <a:pt x="3822" y="158"/>
                  </a:cubicBezTo>
                </a:path>
              </a:pathLst>
            </a:custGeom>
            <a:noFill/>
            <a:ln w="222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oval" w="lg" len="sm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2772114" y="4949084"/>
              <a:ext cx="1232640" cy="10081"/>
            </a:xfrm>
            <a:prstGeom prst="line">
              <a:avLst/>
            </a:prstGeom>
            <a:noFill/>
            <a:ln w="222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2888755" y="4674668"/>
              <a:ext cx="254880" cy="254907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222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3165235" y="4715859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222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900" b="1" dirty="0" smtClean="0">
                  <a:solidFill>
                    <a:srgbClr val="800000"/>
                  </a:solidFill>
                  <a:ea typeface="MS Gothic" charset="0"/>
                  <a:cs typeface="MS Gothic" charset="0"/>
                </a:rPr>
                <a:t>F</a:t>
              </a:r>
              <a:endParaRPr lang="en-US" sz="900" b="1" dirty="0">
                <a:solidFill>
                  <a:srgbClr val="800000"/>
                </a:solidFill>
                <a:ea typeface="MS Gothic" charset="0"/>
                <a:cs typeface="MS Gothic" charset="0"/>
              </a:endParaRPr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2333705" y="4284778"/>
              <a:ext cx="1440" cy="257788"/>
            </a:xfrm>
            <a:prstGeom prst="line">
              <a:avLst/>
            </a:prstGeom>
            <a:noFill/>
            <a:ln w="222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oval" w="lg" len="sm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2003944" y="4029872"/>
              <a:ext cx="728640" cy="313953"/>
            </a:xfrm>
            <a:prstGeom prst="rect">
              <a:avLst/>
            </a:prstGeom>
            <a:noFill/>
            <a:ln w="22225" cap="flat" cmpd="sng" algn="ctr">
              <a:noFill/>
              <a:prstDash val="solid"/>
              <a:round/>
              <a:headEnd type="none" w="med" len="med"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>
                <a:tabLst>
                  <a:tab pos="656650" algn="l"/>
                </a:tabLst>
              </a:pPr>
              <a:r>
                <a:rPr lang="en-US" sz="900" b="1" dirty="0">
                  <a:solidFill>
                    <a:srgbClr val="800080"/>
                  </a:solidFill>
                  <a:ea typeface="MS Gothic" charset="0"/>
                  <a:cs typeface="MS Gothic" charset="0"/>
                </a:rPr>
                <a:t>IPTG</a:t>
              </a:r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3384115" y="4381744"/>
              <a:ext cx="999360" cy="329794"/>
            </a:xfrm>
            <a:custGeom>
              <a:avLst/>
              <a:gdLst/>
              <a:ahLst/>
              <a:cxnLst>
                <a:cxn ang="0">
                  <a:pos x="0" y="1008"/>
                </a:cxn>
                <a:cxn ang="0">
                  <a:pos x="3059" y="684"/>
                </a:cxn>
              </a:cxnLst>
              <a:rect l="0" t="0" r="r" b="b"/>
              <a:pathLst>
                <a:path w="3060" h="1009">
                  <a:moveTo>
                    <a:pt x="0" y="1008"/>
                  </a:moveTo>
                  <a:cubicBezTo>
                    <a:pt x="1823" y="0"/>
                    <a:pt x="3059" y="684"/>
                    <a:pt x="3059" y="684"/>
                  </a:cubicBezTo>
                </a:path>
              </a:pathLst>
            </a:custGeom>
            <a:noFill/>
            <a:ln w="222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oval" w="lg" len="sm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V="1">
              <a:off x="4375102" y="4921801"/>
              <a:ext cx="1779981" cy="1362"/>
            </a:xfrm>
            <a:prstGeom prst="line">
              <a:avLst/>
            </a:prstGeom>
            <a:noFill/>
            <a:ln w="222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4493183" y="4647306"/>
              <a:ext cx="254880" cy="254906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222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2" name="AutoShape 10"/>
            <p:cNvSpPr>
              <a:spLocks noChangeArrowheads="1"/>
            </p:cNvSpPr>
            <p:nvPr/>
          </p:nvSpPr>
          <p:spPr bwMode="auto">
            <a:xfrm>
              <a:off x="1815226" y="4947723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222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900" b="1" dirty="0" err="1" smtClean="0">
                  <a:solidFill>
                    <a:srgbClr val="800080"/>
                  </a:solidFill>
                  <a:ea typeface="MS Gothic" charset="0"/>
                  <a:cs typeface="MS Gothic" charset="0"/>
                </a:rPr>
                <a:t>TetR</a:t>
              </a:r>
              <a:endParaRPr lang="en-US" sz="900" b="1" dirty="0">
                <a:solidFill>
                  <a:srgbClr val="800080"/>
                </a:solidFill>
                <a:ea typeface="MS Gothic" charset="0"/>
                <a:cs typeface="MS Gothic" charset="0"/>
              </a:endParaRPr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1948222" y="5202730"/>
              <a:ext cx="858600" cy="632789"/>
            </a:xfrm>
            <a:custGeom>
              <a:avLst/>
              <a:gdLst>
                <a:gd name="connsiteX0" fmla="*/ 0 w 2320"/>
                <a:gd name="connsiteY0" fmla="*/ 1008 h 2778"/>
                <a:gd name="connsiteX1" fmla="*/ 2320 w 2320"/>
                <a:gd name="connsiteY1" fmla="*/ 2778 h 2778"/>
                <a:gd name="connsiteX0" fmla="*/ 309 w 2629"/>
                <a:gd name="connsiteY0" fmla="*/ 0 h 1936"/>
                <a:gd name="connsiteX1" fmla="*/ 2629 w 2629"/>
                <a:gd name="connsiteY1" fmla="*/ 1770 h 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29" h="1936">
                  <a:moveTo>
                    <a:pt x="309" y="0"/>
                  </a:moveTo>
                  <a:cubicBezTo>
                    <a:pt x="0" y="1936"/>
                    <a:pt x="2629" y="1770"/>
                    <a:pt x="2629" y="1770"/>
                  </a:cubicBezTo>
                </a:path>
              </a:pathLst>
            </a:custGeom>
            <a:noFill/>
            <a:ln w="222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oval" w="lg" len="sm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2782273" y="6114954"/>
              <a:ext cx="1232640" cy="10081"/>
            </a:xfrm>
            <a:prstGeom prst="line">
              <a:avLst/>
            </a:prstGeom>
            <a:noFill/>
            <a:ln w="222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2898914" y="5840538"/>
              <a:ext cx="254880" cy="254907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222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6" name="AutoShape 14"/>
            <p:cNvSpPr>
              <a:spLocks noChangeArrowheads="1"/>
            </p:cNvSpPr>
            <p:nvPr/>
          </p:nvSpPr>
          <p:spPr bwMode="auto">
            <a:xfrm>
              <a:off x="3175394" y="5881729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222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900" b="1" dirty="0" smtClean="0">
                  <a:solidFill>
                    <a:srgbClr val="800000"/>
                  </a:solidFill>
                  <a:ea typeface="MS Gothic" charset="0"/>
                  <a:cs typeface="MS Gothic" charset="0"/>
                </a:rPr>
                <a:t>H</a:t>
              </a:r>
              <a:endParaRPr lang="en-US" sz="900" b="1" dirty="0">
                <a:solidFill>
                  <a:srgbClr val="800000"/>
                </a:solidFill>
                <a:ea typeface="MS Gothic" charset="0"/>
                <a:cs typeface="MS Gothic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595566" y="5427764"/>
              <a:ext cx="1440" cy="257788"/>
            </a:xfrm>
            <a:prstGeom prst="line">
              <a:avLst/>
            </a:prstGeom>
            <a:noFill/>
            <a:ln w="222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oval" w="lg" len="sm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2220041" y="5149974"/>
              <a:ext cx="728640" cy="313953"/>
            </a:xfrm>
            <a:prstGeom prst="rect">
              <a:avLst/>
            </a:prstGeom>
            <a:noFill/>
            <a:ln w="22225" cap="flat" cmpd="sng" algn="ctr">
              <a:noFill/>
              <a:prstDash val="solid"/>
              <a:round/>
              <a:headEnd type="none" w="med" len="med"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>
                <a:tabLst>
                  <a:tab pos="656650" algn="l"/>
                </a:tabLst>
              </a:pPr>
              <a:r>
                <a:rPr lang="en-US" sz="900" b="1" dirty="0" err="1" smtClean="0">
                  <a:solidFill>
                    <a:srgbClr val="800080"/>
                  </a:solidFill>
                  <a:ea typeface="MS Gothic" charset="0"/>
                  <a:cs typeface="MS Gothic" charset="0"/>
                </a:rPr>
                <a:t>aTc</a:t>
              </a:r>
              <a:endParaRPr lang="en-US" sz="900" b="1" dirty="0">
                <a:solidFill>
                  <a:srgbClr val="800080"/>
                </a:solidFill>
                <a:ea typeface="MS Gothic" charset="0"/>
                <a:cs typeface="MS Gothic" charset="0"/>
              </a:endParaRPr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4375102" y="6076867"/>
              <a:ext cx="1232640" cy="10082"/>
            </a:xfrm>
            <a:prstGeom prst="line">
              <a:avLst/>
            </a:prstGeom>
            <a:noFill/>
            <a:ln w="222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auto">
            <a:xfrm>
              <a:off x="4491742" y="5801010"/>
              <a:ext cx="254880" cy="254907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0" y="0"/>
                </a:cxn>
                <a:cxn ang="0">
                  <a:pos x="781" y="0"/>
                </a:cxn>
              </a:cxnLst>
              <a:rect l="0" t="0" r="r" b="b"/>
              <a:pathLst>
                <a:path w="782" h="782">
                  <a:moveTo>
                    <a:pt x="0" y="781"/>
                  </a:moveTo>
                  <a:lnTo>
                    <a:pt x="0" y="0"/>
                  </a:lnTo>
                  <a:lnTo>
                    <a:pt x="781" y="0"/>
                  </a:lnTo>
                </a:path>
              </a:pathLst>
            </a:custGeom>
            <a:noFill/>
            <a:ln w="222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1" name="AutoShape 20"/>
            <p:cNvSpPr>
              <a:spLocks noChangeArrowheads="1"/>
            </p:cNvSpPr>
            <p:nvPr/>
          </p:nvSpPr>
          <p:spPr bwMode="auto">
            <a:xfrm>
              <a:off x="4768222" y="5842202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222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900" b="1" dirty="0" smtClean="0">
                  <a:solidFill>
                    <a:srgbClr val="800000"/>
                  </a:solidFill>
                  <a:ea typeface="MS Gothic" charset="0"/>
                  <a:cs typeface="MS Gothic" charset="0"/>
                </a:rPr>
                <a:t>F</a:t>
              </a:r>
              <a:endParaRPr lang="en-US" sz="900" b="1" dirty="0">
                <a:solidFill>
                  <a:srgbClr val="800000"/>
                </a:solidFill>
                <a:ea typeface="MS Gothic" charset="0"/>
                <a:cs typeface="MS Gothic" charset="0"/>
              </a:endParaRPr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3384115" y="5551935"/>
              <a:ext cx="999360" cy="329794"/>
            </a:xfrm>
            <a:custGeom>
              <a:avLst/>
              <a:gdLst/>
              <a:ahLst/>
              <a:cxnLst>
                <a:cxn ang="0">
                  <a:pos x="0" y="1008"/>
                </a:cxn>
                <a:cxn ang="0">
                  <a:pos x="3059" y="684"/>
                </a:cxn>
              </a:cxnLst>
              <a:rect l="0" t="0" r="r" b="b"/>
              <a:pathLst>
                <a:path w="3060" h="1009">
                  <a:moveTo>
                    <a:pt x="0" y="1008"/>
                  </a:moveTo>
                  <a:cubicBezTo>
                    <a:pt x="1823" y="0"/>
                    <a:pt x="3059" y="684"/>
                    <a:pt x="3059" y="684"/>
                  </a:cubicBezTo>
                </a:path>
              </a:pathLst>
            </a:custGeom>
            <a:noFill/>
            <a:ln w="222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oval" w="lg" len="sm"/>
            </a:ln>
            <a:effectLst/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3845923" y="4546088"/>
              <a:ext cx="1165115" cy="1310108"/>
            </a:xfrm>
            <a:custGeom>
              <a:avLst/>
              <a:gdLst>
                <a:gd name="connsiteX0" fmla="*/ 2812511 w 2812511"/>
                <a:gd name="connsiteY0" fmla="*/ 671258 h 671258"/>
                <a:gd name="connsiteX1" fmla="*/ 2171831 w 2812511"/>
                <a:gd name="connsiteY1" fmla="*/ 76279 h 671258"/>
                <a:gd name="connsiteX2" fmla="*/ 284111 w 2812511"/>
                <a:gd name="connsiteY2" fmla="*/ 213582 h 671258"/>
                <a:gd name="connsiteX3" fmla="*/ 467162 w 2812511"/>
                <a:gd name="connsiteY3" fmla="*/ 545397 h 671258"/>
                <a:gd name="connsiteX0" fmla="*/ 2812511 w 2812511"/>
                <a:gd name="connsiteY0" fmla="*/ 2052880 h 2052880"/>
                <a:gd name="connsiteX1" fmla="*/ 2171831 w 2812511"/>
                <a:gd name="connsiteY1" fmla="*/ 273654 h 2052880"/>
                <a:gd name="connsiteX2" fmla="*/ 284111 w 2812511"/>
                <a:gd name="connsiteY2" fmla="*/ 410957 h 2052880"/>
                <a:gd name="connsiteX3" fmla="*/ 467162 w 2812511"/>
                <a:gd name="connsiteY3" fmla="*/ 742772 h 2052880"/>
                <a:gd name="connsiteX0" fmla="*/ 2621330 w 2621330"/>
                <a:gd name="connsiteY0" fmla="*/ 1750235 h 1750235"/>
                <a:gd name="connsiteX1" fmla="*/ 833564 w 2621330"/>
                <a:gd name="connsiteY1" fmla="*/ 1090000 h 1750235"/>
                <a:gd name="connsiteX2" fmla="*/ 92930 w 2621330"/>
                <a:gd name="connsiteY2" fmla="*/ 108312 h 1750235"/>
                <a:gd name="connsiteX3" fmla="*/ 275981 w 2621330"/>
                <a:gd name="connsiteY3" fmla="*/ 440127 h 1750235"/>
                <a:gd name="connsiteX0" fmla="*/ 2533460 w 2533460"/>
                <a:gd name="connsiteY0" fmla="*/ 1750235 h 1750235"/>
                <a:gd name="connsiteX1" fmla="*/ 745694 w 2533460"/>
                <a:gd name="connsiteY1" fmla="*/ 1090000 h 1750235"/>
                <a:gd name="connsiteX2" fmla="*/ 5060 w 2533460"/>
                <a:gd name="connsiteY2" fmla="*/ 108312 h 1750235"/>
                <a:gd name="connsiteX3" fmla="*/ 715341 w 2533460"/>
                <a:gd name="connsiteY3" fmla="*/ 440127 h 1750235"/>
                <a:gd name="connsiteX0" fmla="*/ 2121295 w 2121295"/>
                <a:gd name="connsiteY0" fmla="*/ 1310108 h 1310108"/>
                <a:gd name="connsiteX1" fmla="*/ 333529 w 2121295"/>
                <a:gd name="connsiteY1" fmla="*/ 649873 h 1310108"/>
                <a:gd name="connsiteX2" fmla="*/ 120125 w 2121295"/>
                <a:gd name="connsiteY2" fmla="*/ 326316 h 1310108"/>
                <a:gd name="connsiteX3" fmla="*/ 303176 w 2121295"/>
                <a:gd name="connsiteY3" fmla="*/ 0 h 1310108"/>
                <a:gd name="connsiteX0" fmla="*/ 2496541 w 2496541"/>
                <a:gd name="connsiteY0" fmla="*/ 1310108 h 1310108"/>
                <a:gd name="connsiteX1" fmla="*/ 708775 w 2496541"/>
                <a:gd name="connsiteY1" fmla="*/ 649873 h 1310108"/>
                <a:gd name="connsiteX2" fmla="*/ 495371 w 2496541"/>
                <a:gd name="connsiteY2" fmla="*/ 326316 h 1310108"/>
                <a:gd name="connsiteX3" fmla="*/ 678422 w 2496541"/>
                <a:gd name="connsiteY3" fmla="*/ 0 h 1310108"/>
                <a:gd name="connsiteX0" fmla="*/ 2090786 w 2090786"/>
                <a:gd name="connsiteY0" fmla="*/ 1310108 h 1310108"/>
                <a:gd name="connsiteX1" fmla="*/ 303020 w 2090786"/>
                <a:gd name="connsiteY1" fmla="*/ 649873 h 1310108"/>
                <a:gd name="connsiteX2" fmla="*/ 272667 w 2090786"/>
                <a:gd name="connsiteY2" fmla="*/ 0 h 1310108"/>
                <a:gd name="connsiteX0" fmla="*/ 2545722 w 2545722"/>
                <a:gd name="connsiteY0" fmla="*/ 1310108 h 1310108"/>
                <a:gd name="connsiteX1" fmla="*/ 757956 w 2545722"/>
                <a:gd name="connsiteY1" fmla="*/ 649873 h 1310108"/>
                <a:gd name="connsiteX2" fmla="*/ 727603 w 2545722"/>
                <a:gd name="connsiteY2" fmla="*/ 0 h 131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5722" h="1310108">
                  <a:moveTo>
                    <a:pt x="2545722" y="1310108"/>
                  </a:moveTo>
                  <a:cubicBezTo>
                    <a:pt x="2436082" y="1050758"/>
                    <a:pt x="1060976" y="868224"/>
                    <a:pt x="757956" y="649873"/>
                  </a:cubicBezTo>
                  <a:cubicBezTo>
                    <a:pt x="454936" y="431522"/>
                    <a:pt x="0" y="619"/>
                    <a:pt x="727603" y="0"/>
                  </a:cubicBezTo>
                </a:path>
              </a:pathLst>
            </a:custGeom>
            <a:ln w="222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800000"/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3591085" y="4942008"/>
              <a:ext cx="2193394" cy="760129"/>
            </a:xfrm>
            <a:custGeom>
              <a:avLst/>
              <a:gdLst>
                <a:gd name="connsiteX0" fmla="*/ 2812511 w 2812511"/>
                <a:gd name="connsiteY0" fmla="*/ 671258 h 671258"/>
                <a:gd name="connsiteX1" fmla="*/ 2171831 w 2812511"/>
                <a:gd name="connsiteY1" fmla="*/ 76279 h 671258"/>
                <a:gd name="connsiteX2" fmla="*/ 284111 w 2812511"/>
                <a:gd name="connsiteY2" fmla="*/ 213582 h 671258"/>
                <a:gd name="connsiteX3" fmla="*/ 467162 w 2812511"/>
                <a:gd name="connsiteY3" fmla="*/ 545397 h 671258"/>
                <a:gd name="connsiteX0" fmla="*/ 2812511 w 2812511"/>
                <a:gd name="connsiteY0" fmla="*/ 2052880 h 2052880"/>
                <a:gd name="connsiteX1" fmla="*/ 2171831 w 2812511"/>
                <a:gd name="connsiteY1" fmla="*/ 273654 h 2052880"/>
                <a:gd name="connsiteX2" fmla="*/ 284111 w 2812511"/>
                <a:gd name="connsiteY2" fmla="*/ 410957 h 2052880"/>
                <a:gd name="connsiteX3" fmla="*/ 467162 w 2812511"/>
                <a:gd name="connsiteY3" fmla="*/ 742772 h 2052880"/>
                <a:gd name="connsiteX0" fmla="*/ 2621330 w 2621330"/>
                <a:gd name="connsiteY0" fmla="*/ 1750235 h 1750235"/>
                <a:gd name="connsiteX1" fmla="*/ 833564 w 2621330"/>
                <a:gd name="connsiteY1" fmla="*/ 1090000 h 1750235"/>
                <a:gd name="connsiteX2" fmla="*/ 92930 w 2621330"/>
                <a:gd name="connsiteY2" fmla="*/ 108312 h 1750235"/>
                <a:gd name="connsiteX3" fmla="*/ 275981 w 2621330"/>
                <a:gd name="connsiteY3" fmla="*/ 440127 h 1750235"/>
                <a:gd name="connsiteX0" fmla="*/ 2533460 w 2533460"/>
                <a:gd name="connsiteY0" fmla="*/ 1750235 h 1750235"/>
                <a:gd name="connsiteX1" fmla="*/ 745694 w 2533460"/>
                <a:gd name="connsiteY1" fmla="*/ 1090000 h 1750235"/>
                <a:gd name="connsiteX2" fmla="*/ 5060 w 2533460"/>
                <a:gd name="connsiteY2" fmla="*/ 108312 h 1750235"/>
                <a:gd name="connsiteX3" fmla="*/ 715341 w 2533460"/>
                <a:gd name="connsiteY3" fmla="*/ 440127 h 1750235"/>
                <a:gd name="connsiteX0" fmla="*/ 2121295 w 2121295"/>
                <a:gd name="connsiteY0" fmla="*/ 1310108 h 1310108"/>
                <a:gd name="connsiteX1" fmla="*/ 333529 w 2121295"/>
                <a:gd name="connsiteY1" fmla="*/ 649873 h 1310108"/>
                <a:gd name="connsiteX2" fmla="*/ 120125 w 2121295"/>
                <a:gd name="connsiteY2" fmla="*/ 326316 h 1310108"/>
                <a:gd name="connsiteX3" fmla="*/ 303176 w 2121295"/>
                <a:gd name="connsiteY3" fmla="*/ 0 h 1310108"/>
                <a:gd name="connsiteX0" fmla="*/ 2496541 w 2496541"/>
                <a:gd name="connsiteY0" fmla="*/ 1310108 h 1310108"/>
                <a:gd name="connsiteX1" fmla="*/ 708775 w 2496541"/>
                <a:gd name="connsiteY1" fmla="*/ 649873 h 1310108"/>
                <a:gd name="connsiteX2" fmla="*/ 495371 w 2496541"/>
                <a:gd name="connsiteY2" fmla="*/ 326316 h 1310108"/>
                <a:gd name="connsiteX3" fmla="*/ 678422 w 2496541"/>
                <a:gd name="connsiteY3" fmla="*/ 0 h 1310108"/>
                <a:gd name="connsiteX0" fmla="*/ 2090786 w 2090786"/>
                <a:gd name="connsiteY0" fmla="*/ 1310108 h 1310108"/>
                <a:gd name="connsiteX1" fmla="*/ 303020 w 2090786"/>
                <a:gd name="connsiteY1" fmla="*/ 649873 h 1310108"/>
                <a:gd name="connsiteX2" fmla="*/ 272667 w 2090786"/>
                <a:gd name="connsiteY2" fmla="*/ 0 h 1310108"/>
                <a:gd name="connsiteX0" fmla="*/ 2545722 w 2545722"/>
                <a:gd name="connsiteY0" fmla="*/ 1310108 h 1310108"/>
                <a:gd name="connsiteX1" fmla="*/ 757956 w 2545722"/>
                <a:gd name="connsiteY1" fmla="*/ 649873 h 1310108"/>
                <a:gd name="connsiteX2" fmla="*/ 727603 w 2545722"/>
                <a:gd name="connsiteY2" fmla="*/ 0 h 1310108"/>
                <a:gd name="connsiteX0" fmla="*/ 2895607 w 2895607"/>
                <a:gd name="connsiteY0" fmla="*/ 719042 h 719042"/>
                <a:gd name="connsiteX1" fmla="*/ 1107841 w 2895607"/>
                <a:gd name="connsiteY1" fmla="*/ 58807 h 719042"/>
                <a:gd name="connsiteX2" fmla="*/ 727602 w 2895607"/>
                <a:gd name="connsiteY2" fmla="*/ 366197 h 719042"/>
                <a:gd name="connsiteX0" fmla="*/ 2587618 w 2587618"/>
                <a:gd name="connsiteY0" fmla="*/ 259350 h 1019479"/>
                <a:gd name="connsiteX1" fmla="*/ 1107841 w 2587618"/>
                <a:gd name="connsiteY1" fmla="*/ 711470 h 1019479"/>
                <a:gd name="connsiteX2" fmla="*/ 727602 w 2587618"/>
                <a:gd name="connsiteY2" fmla="*/ 1018860 h 1019479"/>
                <a:gd name="connsiteX0" fmla="*/ 2587618 w 2587618"/>
                <a:gd name="connsiteY0" fmla="*/ 0 h 760129"/>
                <a:gd name="connsiteX1" fmla="*/ 1107841 w 2587618"/>
                <a:gd name="connsiteY1" fmla="*/ 452120 h 760129"/>
                <a:gd name="connsiteX2" fmla="*/ 727602 w 2587618"/>
                <a:gd name="connsiteY2" fmla="*/ 759510 h 760129"/>
                <a:gd name="connsiteX0" fmla="*/ 2850040 w 2850040"/>
                <a:gd name="connsiteY0" fmla="*/ 0 h 760129"/>
                <a:gd name="connsiteX1" fmla="*/ 310004 w 2850040"/>
                <a:gd name="connsiteY1" fmla="*/ 299081 h 760129"/>
                <a:gd name="connsiteX2" fmla="*/ 990024 w 2850040"/>
                <a:gd name="connsiteY2" fmla="*/ 759510 h 760129"/>
                <a:gd name="connsiteX0" fmla="*/ 4792463 w 4792464"/>
                <a:gd name="connsiteY0" fmla="*/ 0 h 760129"/>
                <a:gd name="connsiteX1" fmla="*/ 587493 w 4792464"/>
                <a:gd name="connsiteY1" fmla="*/ 299081 h 760129"/>
                <a:gd name="connsiteX2" fmla="*/ 1267513 w 4792464"/>
                <a:gd name="connsiteY2" fmla="*/ 759510 h 760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2464" h="760129">
                  <a:moveTo>
                    <a:pt x="4792463" y="0"/>
                  </a:moveTo>
                  <a:cubicBezTo>
                    <a:pt x="4157878" y="403047"/>
                    <a:pt x="1174985" y="172496"/>
                    <a:pt x="587493" y="299081"/>
                  </a:cubicBezTo>
                  <a:cubicBezTo>
                    <a:pt x="1" y="425666"/>
                    <a:pt x="539910" y="760129"/>
                    <a:pt x="1267513" y="759510"/>
                  </a:cubicBezTo>
                </a:path>
              </a:pathLst>
            </a:custGeom>
            <a:ln w="222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800000"/>
                </a:solidFill>
              </a:endParaRPr>
            </a:p>
          </p:txBody>
        </p:sp>
        <p:sp>
          <p:nvSpPr>
            <p:cNvPr id="45" name="AutoShape 24"/>
            <p:cNvSpPr>
              <a:spLocks noChangeArrowheads="1"/>
            </p:cNvSpPr>
            <p:nvPr/>
          </p:nvSpPr>
          <p:spPr bwMode="auto">
            <a:xfrm>
              <a:off x="5520784" y="4669682"/>
              <a:ext cx="531360" cy="233304"/>
            </a:xfrm>
            <a:prstGeom prst="roundRect">
              <a:avLst>
                <a:gd name="adj" fmla="val 616"/>
              </a:avLst>
            </a:prstGeom>
            <a:noFill/>
            <a:ln w="2222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/>
            </a:ln>
            <a:effectLst/>
          </p:spPr>
          <p:txBody>
            <a:bodyPr lIns="0" tIns="0" rIns="0" bIns="0" anchor="ctr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900" b="1" dirty="0" smtClean="0">
                  <a:solidFill>
                    <a:srgbClr val="800000"/>
                  </a:solidFill>
                  <a:ea typeface="MS Gothic" charset="0"/>
                  <a:cs typeface="MS Gothic" charset="0"/>
                </a:rPr>
                <a:t>H</a:t>
              </a:r>
              <a:endParaRPr lang="en-US" sz="900" b="1" dirty="0">
                <a:solidFill>
                  <a:srgbClr val="800000"/>
                </a:solidFill>
                <a:ea typeface="MS Gothic" charset="0"/>
                <a:cs typeface="MS Gothic" charset="0"/>
              </a:endParaRPr>
            </a:p>
          </p:txBody>
        </p:sp>
      </p:grpSp>
      <p:grpSp>
        <p:nvGrpSpPr>
          <p:cNvPr id="14" name="Group 51"/>
          <p:cNvGrpSpPr/>
          <p:nvPr/>
        </p:nvGrpSpPr>
        <p:grpSpPr>
          <a:xfrm>
            <a:off x="259243" y="4715956"/>
            <a:ext cx="1206451" cy="1131271"/>
            <a:chOff x="2538720" y="1542402"/>
            <a:chExt cx="4152960" cy="3894169"/>
          </a:xfrm>
        </p:grpSpPr>
        <p:pic>
          <p:nvPicPr>
            <p:cNvPr id="53" name="Picture 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38720" y="1542402"/>
              <a:ext cx="4152960" cy="389416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54" name="AutoShape 5"/>
            <p:cNvSpPr>
              <a:spLocks noChangeArrowheads="1"/>
            </p:cNvSpPr>
            <p:nvPr/>
          </p:nvSpPr>
          <p:spPr bwMode="auto">
            <a:xfrm>
              <a:off x="2592000" y="1636012"/>
              <a:ext cx="406080" cy="380200"/>
            </a:xfrm>
            <a:prstGeom prst="roundRect">
              <a:avLst>
                <a:gd name="adj" fmla="val 375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818323" y="4990297"/>
            <a:ext cx="1073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Synthetic</a:t>
            </a:r>
          </a:p>
          <a:p>
            <a:pPr algn="ctr"/>
            <a:r>
              <a:rPr lang="en-US" b="1" dirty="0" smtClean="0"/>
              <a:t>Biology</a:t>
            </a:r>
            <a:endParaRPr lang="en-US" b="1" dirty="0"/>
          </a:p>
        </p:txBody>
      </p:sp>
      <p:sp>
        <p:nvSpPr>
          <p:cNvPr id="56" name="Oval 55"/>
          <p:cNvSpPr/>
          <p:nvPr/>
        </p:nvSpPr>
        <p:spPr>
          <a:xfrm>
            <a:off x="3175427" y="2766843"/>
            <a:ext cx="2691985" cy="26919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/>
          <p:cNvSpPr/>
          <p:nvPr/>
        </p:nvSpPr>
        <p:spPr>
          <a:xfrm rot="18440731">
            <a:off x="2752934" y="2771087"/>
            <a:ext cx="736600" cy="64989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 Arrow 57"/>
          <p:cNvSpPr/>
          <p:nvPr/>
        </p:nvSpPr>
        <p:spPr>
          <a:xfrm rot="13429855">
            <a:off x="2897170" y="4993872"/>
            <a:ext cx="736600" cy="64989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 Arrow 58"/>
          <p:cNvSpPr/>
          <p:nvPr/>
        </p:nvSpPr>
        <p:spPr>
          <a:xfrm rot="5400000">
            <a:off x="5885915" y="3824962"/>
            <a:ext cx="736600" cy="64989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904425" y="4551582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Spatial</a:t>
            </a:r>
          </a:p>
          <a:p>
            <a:pPr algn="ctr"/>
            <a:r>
              <a:rPr lang="en-US" b="1" dirty="0" smtClean="0"/>
              <a:t>Computing</a:t>
            </a:r>
            <a:endParaRPr lang="en-US" b="1" dirty="0"/>
          </a:p>
        </p:txBody>
      </p:sp>
      <p:grpSp>
        <p:nvGrpSpPr>
          <p:cNvPr id="18" name="Group 135"/>
          <p:cNvGrpSpPr/>
          <p:nvPr/>
        </p:nvGrpSpPr>
        <p:grpSpPr>
          <a:xfrm>
            <a:off x="3557118" y="3510495"/>
            <a:ext cx="1879566" cy="1062333"/>
            <a:chOff x="560161" y="1846274"/>
            <a:chExt cx="7492319" cy="4234668"/>
          </a:xfrm>
        </p:grpSpPr>
        <p:sp>
          <p:nvSpPr>
            <p:cNvPr id="61" name="Freeform 1"/>
            <p:cNvSpPr>
              <a:spLocks noChangeArrowheads="1"/>
            </p:cNvSpPr>
            <p:nvPr/>
          </p:nvSpPr>
          <p:spPr bwMode="auto">
            <a:xfrm>
              <a:off x="5948641" y="2495783"/>
              <a:ext cx="1419840" cy="1271653"/>
            </a:xfrm>
            <a:custGeom>
              <a:avLst/>
              <a:gdLst/>
              <a:ahLst/>
              <a:cxnLst>
                <a:cxn ang="0">
                  <a:pos x="0" y="2381"/>
                </a:cxn>
                <a:cxn ang="0">
                  <a:pos x="719" y="3061"/>
                </a:cxn>
                <a:cxn ang="0">
                  <a:pos x="1021" y="2041"/>
                </a:cxn>
                <a:cxn ang="0">
                  <a:pos x="1588" y="2948"/>
                </a:cxn>
                <a:cxn ang="0">
                  <a:pos x="681" y="3099"/>
                </a:cxn>
                <a:cxn ang="0">
                  <a:pos x="1437" y="3893"/>
                </a:cxn>
                <a:cxn ang="0">
                  <a:pos x="1550" y="2948"/>
                </a:cxn>
                <a:cxn ang="0">
                  <a:pos x="1815" y="1436"/>
                </a:cxn>
                <a:cxn ang="0">
                  <a:pos x="2949" y="264"/>
                </a:cxn>
                <a:cxn ang="0">
                  <a:pos x="3138" y="1096"/>
                </a:cxn>
                <a:cxn ang="0">
                  <a:pos x="3856" y="0"/>
                </a:cxn>
                <a:cxn ang="0">
                  <a:pos x="4347" y="1209"/>
                </a:cxn>
                <a:cxn ang="0">
                  <a:pos x="3175" y="1096"/>
                </a:cxn>
                <a:cxn ang="0">
                  <a:pos x="2722" y="2079"/>
                </a:cxn>
                <a:cxn ang="0">
                  <a:pos x="1739" y="1512"/>
                </a:cxn>
              </a:cxnLst>
              <a:rect l="0" t="0" r="r" b="b"/>
              <a:pathLst>
                <a:path w="4348" h="3894">
                  <a:moveTo>
                    <a:pt x="0" y="2381"/>
                  </a:moveTo>
                  <a:lnTo>
                    <a:pt x="719" y="3061"/>
                  </a:lnTo>
                  <a:lnTo>
                    <a:pt x="1021" y="2041"/>
                  </a:lnTo>
                  <a:lnTo>
                    <a:pt x="1588" y="2948"/>
                  </a:lnTo>
                  <a:lnTo>
                    <a:pt x="681" y="3099"/>
                  </a:lnTo>
                  <a:lnTo>
                    <a:pt x="1437" y="3893"/>
                  </a:lnTo>
                  <a:lnTo>
                    <a:pt x="1550" y="2948"/>
                  </a:lnTo>
                  <a:lnTo>
                    <a:pt x="1815" y="1436"/>
                  </a:lnTo>
                  <a:lnTo>
                    <a:pt x="2949" y="264"/>
                  </a:lnTo>
                  <a:lnTo>
                    <a:pt x="3138" y="1096"/>
                  </a:lnTo>
                  <a:lnTo>
                    <a:pt x="3856" y="0"/>
                  </a:lnTo>
                  <a:lnTo>
                    <a:pt x="4347" y="1209"/>
                  </a:lnTo>
                  <a:lnTo>
                    <a:pt x="3175" y="1096"/>
                  </a:lnTo>
                  <a:lnTo>
                    <a:pt x="2722" y="2079"/>
                  </a:lnTo>
                  <a:lnTo>
                    <a:pt x="1739" y="1512"/>
                  </a:lnTo>
                </a:path>
              </a:pathLst>
            </a:custGeom>
            <a:noFill/>
            <a:ln w="18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"/>
            <p:cNvSpPr>
              <a:spLocks noChangeArrowheads="1"/>
            </p:cNvSpPr>
            <p:nvPr/>
          </p:nvSpPr>
          <p:spPr bwMode="auto">
            <a:xfrm>
              <a:off x="5286241" y="3511089"/>
              <a:ext cx="761760" cy="1173724"/>
            </a:xfrm>
            <a:custGeom>
              <a:avLst/>
              <a:gdLst/>
              <a:ahLst/>
              <a:cxnLst>
                <a:cxn ang="0">
                  <a:pos x="1449" y="3591"/>
                </a:cxn>
                <a:cxn ang="0">
                  <a:pos x="2142" y="2772"/>
                </a:cxn>
                <a:cxn ang="0">
                  <a:pos x="1827" y="1827"/>
                </a:cxn>
                <a:cxn ang="0">
                  <a:pos x="2331" y="819"/>
                </a:cxn>
                <a:cxn ang="0">
                  <a:pos x="1260" y="1008"/>
                </a:cxn>
                <a:cxn ang="0">
                  <a:pos x="0" y="0"/>
                </a:cxn>
              </a:cxnLst>
              <a:rect l="0" t="0" r="r" b="b"/>
              <a:pathLst>
                <a:path w="2332" h="3592">
                  <a:moveTo>
                    <a:pt x="1449" y="3591"/>
                  </a:moveTo>
                  <a:lnTo>
                    <a:pt x="2142" y="2772"/>
                  </a:lnTo>
                  <a:lnTo>
                    <a:pt x="1827" y="1827"/>
                  </a:lnTo>
                  <a:lnTo>
                    <a:pt x="2331" y="819"/>
                  </a:lnTo>
                  <a:lnTo>
                    <a:pt x="1260" y="1008"/>
                  </a:lnTo>
                  <a:lnTo>
                    <a:pt x="0" y="0"/>
                  </a:lnTo>
                </a:path>
              </a:pathLst>
            </a:custGeom>
            <a:noFill/>
            <a:ln w="18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"/>
            <p:cNvSpPr>
              <a:spLocks noChangeArrowheads="1"/>
            </p:cNvSpPr>
            <p:nvPr/>
          </p:nvSpPr>
          <p:spPr bwMode="auto">
            <a:xfrm>
              <a:off x="5533920" y="2132865"/>
              <a:ext cx="1687680" cy="1646092"/>
            </a:xfrm>
            <a:custGeom>
              <a:avLst/>
              <a:gdLst/>
              <a:ahLst/>
              <a:cxnLst>
                <a:cxn ang="0">
                  <a:pos x="0" y="3591"/>
                </a:cxn>
                <a:cxn ang="0">
                  <a:pos x="1386" y="3402"/>
                </a:cxn>
                <a:cxn ang="0">
                  <a:pos x="819" y="2709"/>
                </a:cxn>
                <a:cxn ang="0">
                  <a:pos x="2331" y="2079"/>
                </a:cxn>
                <a:cxn ang="0">
                  <a:pos x="2268" y="3276"/>
                </a:cxn>
                <a:cxn ang="0">
                  <a:pos x="882" y="2772"/>
                </a:cxn>
                <a:cxn ang="0">
                  <a:pos x="3024" y="2520"/>
                </a:cxn>
                <a:cxn ang="0">
                  <a:pos x="2268" y="2079"/>
                </a:cxn>
                <a:cxn ang="0">
                  <a:pos x="2583" y="1260"/>
                </a:cxn>
                <a:cxn ang="0">
                  <a:pos x="3024" y="2583"/>
                </a:cxn>
                <a:cxn ang="0">
                  <a:pos x="3150" y="882"/>
                </a:cxn>
                <a:cxn ang="0">
                  <a:pos x="2583" y="1197"/>
                </a:cxn>
                <a:cxn ang="0">
                  <a:pos x="2520" y="0"/>
                </a:cxn>
                <a:cxn ang="0">
                  <a:pos x="3276" y="819"/>
                </a:cxn>
                <a:cxn ang="0">
                  <a:pos x="3969" y="252"/>
                </a:cxn>
                <a:cxn ang="0">
                  <a:pos x="2646" y="126"/>
                </a:cxn>
                <a:cxn ang="0">
                  <a:pos x="4284" y="1323"/>
                </a:cxn>
                <a:cxn ang="0">
                  <a:pos x="3969" y="189"/>
                </a:cxn>
                <a:cxn ang="0">
                  <a:pos x="5166" y="1197"/>
                </a:cxn>
                <a:cxn ang="0">
                  <a:pos x="4473" y="1386"/>
                </a:cxn>
                <a:cxn ang="0">
                  <a:pos x="3087" y="1008"/>
                </a:cxn>
                <a:cxn ang="0">
                  <a:pos x="4410" y="2268"/>
                </a:cxn>
                <a:cxn ang="0">
                  <a:pos x="3150" y="2583"/>
                </a:cxn>
                <a:cxn ang="0">
                  <a:pos x="2205" y="3276"/>
                </a:cxn>
                <a:cxn ang="0">
                  <a:pos x="1323" y="3402"/>
                </a:cxn>
                <a:cxn ang="0">
                  <a:pos x="882" y="4221"/>
                </a:cxn>
                <a:cxn ang="0">
                  <a:pos x="1512" y="5040"/>
                </a:cxn>
                <a:cxn ang="0">
                  <a:pos x="1890" y="4158"/>
                </a:cxn>
                <a:cxn ang="0">
                  <a:pos x="882" y="4284"/>
                </a:cxn>
              </a:cxnLst>
              <a:rect l="0" t="0" r="r" b="b"/>
              <a:pathLst>
                <a:path w="5167" h="5041">
                  <a:moveTo>
                    <a:pt x="0" y="3591"/>
                  </a:moveTo>
                  <a:lnTo>
                    <a:pt x="1386" y="3402"/>
                  </a:lnTo>
                  <a:lnTo>
                    <a:pt x="819" y="2709"/>
                  </a:lnTo>
                  <a:lnTo>
                    <a:pt x="2331" y="2079"/>
                  </a:lnTo>
                  <a:lnTo>
                    <a:pt x="2268" y="3276"/>
                  </a:lnTo>
                  <a:lnTo>
                    <a:pt x="882" y="2772"/>
                  </a:lnTo>
                  <a:lnTo>
                    <a:pt x="3024" y="2520"/>
                  </a:lnTo>
                  <a:lnTo>
                    <a:pt x="2268" y="2079"/>
                  </a:lnTo>
                  <a:lnTo>
                    <a:pt x="2583" y="1260"/>
                  </a:lnTo>
                  <a:lnTo>
                    <a:pt x="3024" y="2583"/>
                  </a:lnTo>
                  <a:lnTo>
                    <a:pt x="3150" y="882"/>
                  </a:lnTo>
                  <a:lnTo>
                    <a:pt x="2583" y="1197"/>
                  </a:lnTo>
                  <a:lnTo>
                    <a:pt x="2520" y="0"/>
                  </a:lnTo>
                  <a:lnTo>
                    <a:pt x="3276" y="819"/>
                  </a:lnTo>
                  <a:lnTo>
                    <a:pt x="3969" y="252"/>
                  </a:lnTo>
                  <a:lnTo>
                    <a:pt x="2646" y="126"/>
                  </a:lnTo>
                  <a:lnTo>
                    <a:pt x="4284" y="1323"/>
                  </a:lnTo>
                  <a:lnTo>
                    <a:pt x="3969" y="189"/>
                  </a:lnTo>
                  <a:lnTo>
                    <a:pt x="5166" y="1197"/>
                  </a:lnTo>
                  <a:lnTo>
                    <a:pt x="4473" y="1386"/>
                  </a:lnTo>
                  <a:lnTo>
                    <a:pt x="3087" y="1008"/>
                  </a:lnTo>
                  <a:lnTo>
                    <a:pt x="4410" y="2268"/>
                  </a:lnTo>
                  <a:lnTo>
                    <a:pt x="3150" y="2583"/>
                  </a:lnTo>
                  <a:lnTo>
                    <a:pt x="2205" y="3276"/>
                  </a:lnTo>
                  <a:lnTo>
                    <a:pt x="1323" y="3402"/>
                  </a:lnTo>
                  <a:lnTo>
                    <a:pt x="882" y="4221"/>
                  </a:lnTo>
                  <a:lnTo>
                    <a:pt x="1512" y="5040"/>
                  </a:lnTo>
                  <a:lnTo>
                    <a:pt x="1890" y="4158"/>
                  </a:lnTo>
                  <a:lnTo>
                    <a:pt x="882" y="4284"/>
                  </a:lnTo>
                </a:path>
              </a:pathLst>
            </a:custGeom>
            <a:noFill/>
            <a:ln w="18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"/>
            <p:cNvSpPr>
              <a:spLocks noChangeArrowheads="1"/>
            </p:cNvSpPr>
            <p:nvPr/>
          </p:nvSpPr>
          <p:spPr bwMode="auto">
            <a:xfrm>
              <a:off x="5081761" y="2914866"/>
              <a:ext cx="1090080" cy="2160227"/>
            </a:xfrm>
            <a:custGeom>
              <a:avLst/>
              <a:gdLst/>
              <a:ahLst/>
              <a:cxnLst>
                <a:cxn ang="0">
                  <a:pos x="1071" y="0"/>
                </a:cxn>
                <a:cxn ang="0">
                  <a:pos x="2394" y="378"/>
                </a:cxn>
                <a:cxn ang="0">
                  <a:pos x="1386" y="1197"/>
                </a:cxn>
                <a:cxn ang="0">
                  <a:pos x="1134" y="63"/>
                </a:cxn>
                <a:cxn ang="0">
                  <a:pos x="0" y="1134"/>
                </a:cxn>
                <a:cxn ang="0">
                  <a:pos x="1386" y="1197"/>
                </a:cxn>
                <a:cxn ang="0">
                  <a:pos x="567" y="1764"/>
                </a:cxn>
                <a:cxn ang="0">
                  <a:pos x="0" y="1197"/>
                </a:cxn>
                <a:cxn ang="0">
                  <a:pos x="819" y="3024"/>
                </a:cxn>
                <a:cxn ang="0">
                  <a:pos x="630" y="1827"/>
                </a:cxn>
                <a:cxn ang="0">
                  <a:pos x="2268" y="1953"/>
                </a:cxn>
                <a:cxn ang="0">
                  <a:pos x="1386" y="1260"/>
                </a:cxn>
                <a:cxn ang="0">
                  <a:pos x="1827" y="2898"/>
                </a:cxn>
                <a:cxn ang="0">
                  <a:pos x="756" y="2961"/>
                </a:cxn>
                <a:cxn ang="0">
                  <a:pos x="2142" y="1953"/>
                </a:cxn>
                <a:cxn ang="0">
                  <a:pos x="1827" y="2835"/>
                </a:cxn>
                <a:cxn ang="0">
                  <a:pos x="693" y="2961"/>
                </a:cxn>
                <a:cxn ang="0">
                  <a:pos x="819" y="4788"/>
                </a:cxn>
                <a:cxn ang="0">
                  <a:pos x="1386" y="3717"/>
                </a:cxn>
                <a:cxn ang="0">
                  <a:pos x="819" y="2961"/>
                </a:cxn>
                <a:cxn ang="0">
                  <a:pos x="2520" y="3780"/>
                </a:cxn>
                <a:cxn ang="0">
                  <a:pos x="1890" y="2898"/>
                </a:cxn>
                <a:cxn ang="0">
                  <a:pos x="1449" y="3654"/>
                </a:cxn>
                <a:cxn ang="0">
                  <a:pos x="1638" y="4599"/>
                </a:cxn>
                <a:cxn ang="0">
                  <a:pos x="756" y="4725"/>
                </a:cxn>
                <a:cxn ang="0">
                  <a:pos x="189" y="5859"/>
                </a:cxn>
                <a:cxn ang="0">
                  <a:pos x="819" y="6615"/>
                </a:cxn>
                <a:cxn ang="0">
                  <a:pos x="1512" y="5670"/>
                </a:cxn>
                <a:cxn ang="0">
                  <a:pos x="189" y="5796"/>
                </a:cxn>
                <a:cxn ang="0">
                  <a:pos x="1638" y="4536"/>
                </a:cxn>
                <a:cxn ang="0">
                  <a:pos x="1512" y="5733"/>
                </a:cxn>
                <a:cxn ang="0">
                  <a:pos x="693" y="4788"/>
                </a:cxn>
                <a:cxn ang="0">
                  <a:pos x="2142" y="5355"/>
                </a:cxn>
                <a:cxn ang="0">
                  <a:pos x="1512" y="5859"/>
                </a:cxn>
                <a:cxn ang="0">
                  <a:pos x="2457" y="6489"/>
                </a:cxn>
                <a:cxn ang="0">
                  <a:pos x="2142" y="5292"/>
                </a:cxn>
                <a:cxn ang="0">
                  <a:pos x="3339" y="6363"/>
                </a:cxn>
                <a:cxn ang="0">
                  <a:pos x="2331" y="6426"/>
                </a:cxn>
                <a:cxn ang="0">
                  <a:pos x="3150" y="5418"/>
                </a:cxn>
                <a:cxn ang="0">
                  <a:pos x="2079" y="5418"/>
                </a:cxn>
                <a:cxn ang="0">
                  <a:pos x="1701" y="4473"/>
                </a:cxn>
                <a:cxn ang="0">
                  <a:pos x="2520" y="3717"/>
                </a:cxn>
                <a:cxn ang="0">
                  <a:pos x="1386" y="3780"/>
                </a:cxn>
                <a:cxn ang="0">
                  <a:pos x="2835" y="4599"/>
                </a:cxn>
                <a:cxn ang="0">
                  <a:pos x="1638" y="4473"/>
                </a:cxn>
              </a:cxnLst>
              <a:rect l="0" t="0" r="r" b="b"/>
              <a:pathLst>
                <a:path w="3340" h="6616">
                  <a:moveTo>
                    <a:pt x="1071" y="0"/>
                  </a:moveTo>
                  <a:lnTo>
                    <a:pt x="2394" y="378"/>
                  </a:lnTo>
                  <a:lnTo>
                    <a:pt x="1386" y="1197"/>
                  </a:lnTo>
                  <a:lnTo>
                    <a:pt x="1134" y="63"/>
                  </a:lnTo>
                  <a:lnTo>
                    <a:pt x="0" y="1134"/>
                  </a:lnTo>
                  <a:lnTo>
                    <a:pt x="1386" y="1197"/>
                  </a:lnTo>
                  <a:lnTo>
                    <a:pt x="567" y="1764"/>
                  </a:lnTo>
                  <a:lnTo>
                    <a:pt x="0" y="1197"/>
                  </a:lnTo>
                  <a:lnTo>
                    <a:pt x="819" y="3024"/>
                  </a:lnTo>
                  <a:lnTo>
                    <a:pt x="630" y="1827"/>
                  </a:lnTo>
                  <a:lnTo>
                    <a:pt x="2268" y="1953"/>
                  </a:lnTo>
                  <a:lnTo>
                    <a:pt x="1386" y="1260"/>
                  </a:lnTo>
                  <a:lnTo>
                    <a:pt x="1827" y="2898"/>
                  </a:lnTo>
                  <a:lnTo>
                    <a:pt x="756" y="2961"/>
                  </a:lnTo>
                  <a:lnTo>
                    <a:pt x="2142" y="1953"/>
                  </a:lnTo>
                  <a:lnTo>
                    <a:pt x="1827" y="2835"/>
                  </a:lnTo>
                  <a:lnTo>
                    <a:pt x="693" y="2961"/>
                  </a:lnTo>
                  <a:lnTo>
                    <a:pt x="819" y="4788"/>
                  </a:lnTo>
                  <a:lnTo>
                    <a:pt x="1386" y="3717"/>
                  </a:lnTo>
                  <a:lnTo>
                    <a:pt x="819" y="2961"/>
                  </a:lnTo>
                  <a:lnTo>
                    <a:pt x="2520" y="3780"/>
                  </a:lnTo>
                  <a:lnTo>
                    <a:pt x="1890" y="2898"/>
                  </a:lnTo>
                  <a:lnTo>
                    <a:pt x="1449" y="3654"/>
                  </a:lnTo>
                  <a:lnTo>
                    <a:pt x="1638" y="4599"/>
                  </a:lnTo>
                  <a:lnTo>
                    <a:pt x="756" y="4725"/>
                  </a:lnTo>
                  <a:lnTo>
                    <a:pt x="189" y="5859"/>
                  </a:lnTo>
                  <a:lnTo>
                    <a:pt x="819" y="6615"/>
                  </a:lnTo>
                  <a:lnTo>
                    <a:pt x="1512" y="5670"/>
                  </a:lnTo>
                  <a:lnTo>
                    <a:pt x="189" y="5796"/>
                  </a:lnTo>
                  <a:lnTo>
                    <a:pt x="1638" y="4536"/>
                  </a:lnTo>
                  <a:lnTo>
                    <a:pt x="1512" y="5733"/>
                  </a:lnTo>
                  <a:lnTo>
                    <a:pt x="693" y="4788"/>
                  </a:lnTo>
                  <a:lnTo>
                    <a:pt x="2142" y="5355"/>
                  </a:lnTo>
                  <a:lnTo>
                    <a:pt x="1512" y="5859"/>
                  </a:lnTo>
                  <a:lnTo>
                    <a:pt x="2457" y="6489"/>
                  </a:lnTo>
                  <a:lnTo>
                    <a:pt x="2142" y="5292"/>
                  </a:lnTo>
                  <a:lnTo>
                    <a:pt x="3339" y="6363"/>
                  </a:lnTo>
                  <a:lnTo>
                    <a:pt x="2331" y="6426"/>
                  </a:lnTo>
                  <a:lnTo>
                    <a:pt x="3150" y="5418"/>
                  </a:lnTo>
                  <a:lnTo>
                    <a:pt x="2079" y="5418"/>
                  </a:lnTo>
                  <a:lnTo>
                    <a:pt x="1701" y="4473"/>
                  </a:lnTo>
                  <a:lnTo>
                    <a:pt x="2520" y="3717"/>
                  </a:lnTo>
                  <a:lnTo>
                    <a:pt x="1386" y="3780"/>
                  </a:lnTo>
                  <a:lnTo>
                    <a:pt x="2835" y="4599"/>
                  </a:lnTo>
                  <a:lnTo>
                    <a:pt x="1638" y="4473"/>
                  </a:lnTo>
                </a:path>
              </a:pathLst>
            </a:custGeom>
            <a:noFill/>
            <a:ln w="18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"/>
            <p:cNvSpPr>
              <a:spLocks noChangeArrowheads="1"/>
            </p:cNvSpPr>
            <p:nvPr/>
          </p:nvSpPr>
          <p:spPr bwMode="auto">
            <a:xfrm>
              <a:off x="5862240" y="3754475"/>
              <a:ext cx="1271520" cy="1371024"/>
            </a:xfrm>
            <a:custGeom>
              <a:avLst/>
              <a:gdLst/>
              <a:ahLst/>
              <a:cxnLst>
                <a:cxn ang="0">
                  <a:pos x="453" y="114"/>
                </a:cxn>
                <a:cxn ang="0">
                  <a:pos x="1739" y="0"/>
                </a:cxn>
                <a:cxn ang="0">
                  <a:pos x="1436" y="1021"/>
                </a:cxn>
                <a:cxn ang="0">
                  <a:pos x="491" y="151"/>
                </a:cxn>
                <a:cxn ang="0">
                  <a:pos x="378" y="2003"/>
                </a:cxn>
                <a:cxn ang="0">
                  <a:pos x="1209" y="1966"/>
                </a:cxn>
                <a:cxn ang="0">
                  <a:pos x="1436" y="945"/>
                </a:cxn>
                <a:cxn ang="0">
                  <a:pos x="0" y="1172"/>
                </a:cxn>
                <a:cxn ang="0">
                  <a:pos x="1172" y="2041"/>
                </a:cxn>
                <a:cxn ang="0">
                  <a:pos x="794" y="2911"/>
                </a:cxn>
                <a:cxn ang="0">
                  <a:pos x="378" y="2003"/>
                </a:cxn>
                <a:cxn ang="0">
                  <a:pos x="1398" y="983"/>
                </a:cxn>
                <a:cxn ang="0">
                  <a:pos x="2192" y="2268"/>
                </a:cxn>
                <a:cxn ang="0">
                  <a:pos x="1172" y="2041"/>
                </a:cxn>
                <a:cxn ang="0">
                  <a:pos x="1587" y="3175"/>
                </a:cxn>
                <a:cxn ang="0">
                  <a:pos x="680" y="2948"/>
                </a:cxn>
                <a:cxn ang="0">
                  <a:pos x="1020" y="3818"/>
                </a:cxn>
                <a:cxn ang="0">
                  <a:pos x="1587" y="3213"/>
                </a:cxn>
                <a:cxn ang="0">
                  <a:pos x="2646" y="4196"/>
                </a:cxn>
                <a:cxn ang="0">
                  <a:pos x="3893" y="3666"/>
                </a:cxn>
                <a:cxn ang="0">
                  <a:pos x="2948" y="3213"/>
                </a:cxn>
                <a:cxn ang="0">
                  <a:pos x="2646" y="4196"/>
                </a:cxn>
                <a:cxn ang="0">
                  <a:pos x="2192" y="2268"/>
                </a:cxn>
                <a:cxn ang="0">
                  <a:pos x="1663" y="3175"/>
                </a:cxn>
                <a:cxn ang="0">
                  <a:pos x="2986" y="3213"/>
                </a:cxn>
                <a:cxn ang="0">
                  <a:pos x="3666" y="2230"/>
                </a:cxn>
                <a:cxn ang="0">
                  <a:pos x="2192" y="2268"/>
                </a:cxn>
                <a:cxn ang="0">
                  <a:pos x="2986" y="3289"/>
                </a:cxn>
                <a:cxn ang="0">
                  <a:pos x="2872" y="1739"/>
                </a:cxn>
                <a:cxn ang="0">
                  <a:pos x="3628" y="2268"/>
                </a:cxn>
                <a:cxn ang="0">
                  <a:pos x="3817" y="3704"/>
                </a:cxn>
              </a:cxnLst>
              <a:rect l="0" t="0" r="r" b="b"/>
              <a:pathLst>
                <a:path w="3894" h="4197">
                  <a:moveTo>
                    <a:pt x="453" y="114"/>
                  </a:moveTo>
                  <a:lnTo>
                    <a:pt x="1739" y="0"/>
                  </a:lnTo>
                  <a:lnTo>
                    <a:pt x="1436" y="1021"/>
                  </a:lnTo>
                  <a:lnTo>
                    <a:pt x="491" y="151"/>
                  </a:lnTo>
                  <a:lnTo>
                    <a:pt x="378" y="2003"/>
                  </a:lnTo>
                  <a:lnTo>
                    <a:pt x="1209" y="1966"/>
                  </a:lnTo>
                  <a:lnTo>
                    <a:pt x="1436" y="945"/>
                  </a:lnTo>
                  <a:lnTo>
                    <a:pt x="0" y="1172"/>
                  </a:lnTo>
                  <a:lnTo>
                    <a:pt x="1172" y="2041"/>
                  </a:lnTo>
                  <a:lnTo>
                    <a:pt x="794" y="2911"/>
                  </a:lnTo>
                  <a:lnTo>
                    <a:pt x="378" y="2003"/>
                  </a:lnTo>
                  <a:lnTo>
                    <a:pt x="1398" y="983"/>
                  </a:lnTo>
                  <a:lnTo>
                    <a:pt x="2192" y="2268"/>
                  </a:lnTo>
                  <a:lnTo>
                    <a:pt x="1172" y="2041"/>
                  </a:lnTo>
                  <a:lnTo>
                    <a:pt x="1587" y="3175"/>
                  </a:lnTo>
                  <a:lnTo>
                    <a:pt x="680" y="2948"/>
                  </a:lnTo>
                  <a:lnTo>
                    <a:pt x="1020" y="3818"/>
                  </a:lnTo>
                  <a:lnTo>
                    <a:pt x="1587" y="3213"/>
                  </a:lnTo>
                  <a:lnTo>
                    <a:pt x="2646" y="4196"/>
                  </a:lnTo>
                  <a:lnTo>
                    <a:pt x="3893" y="3666"/>
                  </a:lnTo>
                  <a:lnTo>
                    <a:pt x="2948" y="3213"/>
                  </a:lnTo>
                  <a:lnTo>
                    <a:pt x="2646" y="4196"/>
                  </a:lnTo>
                  <a:lnTo>
                    <a:pt x="2192" y="2268"/>
                  </a:lnTo>
                  <a:lnTo>
                    <a:pt x="1663" y="3175"/>
                  </a:lnTo>
                  <a:lnTo>
                    <a:pt x="2986" y="3213"/>
                  </a:lnTo>
                  <a:lnTo>
                    <a:pt x="3666" y="2230"/>
                  </a:lnTo>
                  <a:lnTo>
                    <a:pt x="2192" y="2268"/>
                  </a:lnTo>
                  <a:lnTo>
                    <a:pt x="2986" y="3289"/>
                  </a:lnTo>
                  <a:lnTo>
                    <a:pt x="2872" y="1739"/>
                  </a:lnTo>
                  <a:lnTo>
                    <a:pt x="3628" y="2268"/>
                  </a:lnTo>
                  <a:lnTo>
                    <a:pt x="3817" y="3704"/>
                  </a:lnTo>
                </a:path>
              </a:pathLst>
            </a:custGeom>
            <a:noFill/>
            <a:ln w="18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"/>
            <p:cNvSpPr>
              <a:spLocks noChangeArrowheads="1"/>
            </p:cNvSpPr>
            <p:nvPr/>
          </p:nvSpPr>
          <p:spPr bwMode="auto">
            <a:xfrm>
              <a:off x="6331680" y="2854380"/>
              <a:ext cx="1641600" cy="1617290"/>
            </a:xfrm>
            <a:custGeom>
              <a:avLst/>
              <a:gdLst/>
              <a:ahLst/>
              <a:cxnLst>
                <a:cxn ang="0">
                  <a:pos x="2268" y="4951"/>
                </a:cxn>
                <a:cxn ang="0">
                  <a:pos x="2344" y="3288"/>
                </a:cxn>
                <a:cxn ang="0">
                  <a:pos x="1512" y="4498"/>
                </a:cxn>
                <a:cxn ang="0">
                  <a:pos x="1210" y="3477"/>
                </a:cxn>
                <a:cxn ang="0">
                  <a:pos x="718" y="4951"/>
                </a:cxn>
                <a:cxn ang="0">
                  <a:pos x="1512" y="4460"/>
                </a:cxn>
                <a:cxn ang="0">
                  <a:pos x="0" y="3742"/>
                </a:cxn>
                <a:cxn ang="0">
                  <a:pos x="1323" y="3553"/>
                </a:cxn>
                <a:cxn ang="0">
                  <a:pos x="189" y="2721"/>
                </a:cxn>
                <a:cxn ang="0">
                  <a:pos x="1247" y="2570"/>
                </a:cxn>
                <a:cxn ang="0">
                  <a:pos x="1247" y="3591"/>
                </a:cxn>
                <a:cxn ang="0">
                  <a:pos x="2381" y="3402"/>
                </a:cxn>
                <a:cxn ang="0">
                  <a:pos x="1210" y="2570"/>
                </a:cxn>
                <a:cxn ang="0">
                  <a:pos x="454" y="1776"/>
                </a:cxn>
                <a:cxn ang="0">
                  <a:pos x="1625" y="983"/>
                </a:cxn>
                <a:cxn ang="0">
                  <a:pos x="3213" y="0"/>
                </a:cxn>
                <a:cxn ang="0">
                  <a:pos x="2722" y="1096"/>
                </a:cxn>
                <a:cxn ang="0">
                  <a:pos x="1890" y="0"/>
                </a:cxn>
                <a:cxn ang="0">
                  <a:pos x="3666" y="1020"/>
                </a:cxn>
                <a:cxn ang="0">
                  <a:pos x="3175" y="113"/>
                </a:cxn>
                <a:cxn ang="0">
                  <a:pos x="4498" y="1134"/>
                </a:cxn>
                <a:cxn ang="0">
                  <a:pos x="3553" y="983"/>
                </a:cxn>
                <a:cxn ang="0">
                  <a:pos x="4158" y="1814"/>
                </a:cxn>
                <a:cxn ang="0">
                  <a:pos x="4536" y="1096"/>
                </a:cxn>
                <a:cxn ang="0">
                  <a:pos x="5027" y="3061"/>
                </a:cxn>
                <a:cxn ang="0">
                  <a:pos x="4120" y="1814"/>
                </a:cxn>
                <a:cxn ang="0">
                  <a:pos x="3591" y="2419"/>
                </a:cxn>
                <a:cxn ang="0">
                  <a:pos x="3629" y="983"/>
                </a:cxn>
                <a:cxn ang="0">
                  <a:pos x="2797" y="2079"/>
                </a:cxn>
                <a:cxn ang="0">
                  <a:pos x="2722" y="1134"/>
                </a:cxn>
                <a:cxn ang="0">
                  <a:pos x="3591" y="2381"/>
                </a:cxn>
                <a:cxn ang="0">
                  <a:pos x="2722" y="2079"/>
                </a:cxn>
                <a:cxn ang="0">
                  <a:pos x="1928" y="1965"/>
                </a:cxn>
                <a:cxn ang="0">
                  <a:pos x="2759" y="1096"/>
                </a:cxn>
                <a:cxn ang="0">
                  <a:pos x="1625" y="1020"/>
                </a:cxn>
                <a:cxn ang="0">
                  <a:pos x="1966" y="2003"/>
                </a:cxn>
                <a:cxn ang="0">
                  <a:pos x="454" y="1814"/>
                </a:cxn>
              </a:cxnLst>
              <a:rect l="0" t="0" r="r" b="b"/>
              <a:pathLst>
                <a:path w="5028" h="4952">
                  <a:moveTo>
                    <a:pt x="2268" y="4951"/>
                  </a:moveTo>
                  <a:lnTo>
                    <a:pt x="2344" y="3288"/>
                  </a:lnTo>
                  <a:lnTo>
                    <a:pt x="1512" y="4498"/>
                  </a:lnTo>
                  <a:lnTo>
                    <a:pt x="1210" y="3477"/>
                  </a:lnTo>
                  <a:lnTo>
                    <a:pt x="718" y="4951"/>
                  </a:lnTo>
                  <a:lnTo>
                    <a:pt x="1512" y="4460"/>
                  </a:lnTo>
                  <a:lnTo>
                    <a:pt x="0" y="3742"/>
                  </a:lnTo>
                  <a:lnTo>
                    <a:pt x="1323" y="3553"/>
                  </a:lnTo>
                  <a:lnTo>
                    <a:pt x="189" y="2721"/>
                  </a:lnTo>
                  <a:lnTo>
                    <a:pt x="1247" y="2570"/>
                  </a:lnTo>
                  <a:lnTo>
                    <a:pt x="1247" y="3591"/>
                  </a:lnTo>
                  <a:lnTo>
                    <a:pt x="2381" y="3402"/>
                  </a:lnTo>
                  <a:lnTo>
                    <a:pt x="1210" y="2570"/>
                  </a:lnTo>
                  <a:lnTo>
                    <a:pt x="454" y="1776"/>
                  </a:lnTo>
                  <a:lnTo>
                    <a:pt x="1625" y="983"/>
                  </a:lnTo>
                  <a:lnTo>
                    <a:pt x="3213" y="0"/>
                  </a:lnTo>
                  <a:lnTo>
                    <a:pt x="2722" y="1096"/>
                  </a:lnTo>
                  <a:lnTo>
                    <a:pt x="1890" y="0"/>
                  </a:lnTo>
                  <a:lnTo>
                    <a:pt x="3666" y="1020"/>
                  </a:lnTo>
                  <a:lnTo>
                    <a:pt x="3175" y="113"/>
                  </a:lnTo>
                  <a:lnTo>
                    <a:pt x="4498" y="1134"/>
                  </a:lnTo>
                  <a:lnTo>
                    <a:pt x="3553" y="983"/>
                  </a:lnTo>
                  <a:lnTo>
                    <a:pt x="4158" y="1814"/>
                  </a:lnTo>
                  <a:lnTo>
                    <a:pt x="4536" y="1096"/>
                  </a:lnTo>
                  <a:lnTo>
                    <a:pt x="5027" y="3061"/>
                  </a:lnTo>
                  <a:lnTo>
                    <a:pt x="4120" y="1814"/>
                  </a:lnTo>
                  <a:lnTo>
                    <a:pt x="3591" y="2419"/>
                  </a:lnTo>
                  <a:lnTo>
                    <a:pt x="3629" y="983"/>
                  </a:lnTo>
                  <a:lnTo>
                    <a:pt x="2797" y="2079"/>
                  </a:lnTo>
                  <a:lnTo>
                    <a:pt x="2722" y="1134"/>
                  </a:lnTo>
                  <a:lnTo>
                    <a:pt x="3591" y="2381"/>
                  </a:lnTo>
                  <a:lnTo>
                    <a:pt x="2722" y="2079"/>
                  </a:lnTo>
                  <a:lnTo>
                    <a:pt x="1928" y="1965"/>
                  </a:lnTo>
                  <a:lnTo>
                    <a:pt x="2759" y="1096"/>
                  </a:lnTo>
                  <a:lnTo>
                    <a:pt x="1625" y="1020"/>
                  </a:lnTo>
                  <a:lnTo>
                    <a:pt x="1966" y="2003"/>
                  </a:lnTo>
                  <a:lnTo>
                    <a:pt x="454" y="1814"/>
                  </a:lnTo>
                </a:path>
              </a:pathLst>
            </a:custGeom>
            <a:noFill/>
            <a:ln w="18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"/>
            <p:cNvSpPr>
              <a:spLocks noChangeArrowheads="1"/>
            </p:cNvSpPr>
            <p:nvPr/>
          </p:nvSpPr>
          <p:spPr bwMode="auto">
            <a:xfrm>
              <a:off x="6825600" y="4051146"/>
              <a:ext cx="617760" cy="432045"/>
            </a:xfrm>
            <a:custGeom>
              <a:avLst/>
              <a:gdLst/>
              <a:ahLst/>
              <a:cxnLst>
                <a:cxn ang="0">
                  <a:pos x="643" y="1323"/>
                </a:cxn>
                <a:cxn ang="0">
                  <a:pos x="1890" y="0"/>
                </a:cxn>
                <a:cxn ang="0">
                  <a:pos x="0" y="832"/>
                </a:cxn>
              </a:cxnLst>
              <a:rect l="0" t="0" r="r" b="b"/>
              <a:pathLst>
                <a:path w="1891" h="1324">
                  <a:moveTo>
                    <a:pt x="643" y="1323"/>
                  </a:moveTo>
                  <a:lnTo>
                    <a:pt x="1890" y="0"/>
                  </a:lnTo>
                  <a:lnTo>
                    <a:pt x="0" y="832"/>
                  </a:lnTo>
                </a:path>
              </a:pathLst>
            </a:custGeom>
            <a:noFill/>
            <a:ln w="18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/>
            <p:cNvSpPr>
              <a:spLocks noChangeArrowheads="1"/>
            </p:cNvSpPr>
            <p:nvPr/>
          </p:nvSpPr>
          <p:spPr bwMode="auto">
            <a:xfrm>
              <a:off x="6294241" y="3187055"/>
              <a:ext cx="1679040" cy="8885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38" y="0"/>
                </a:cxn>
                <a:cxn ang="0">
                  <a:pos x="1360" y="1588"/>
                </a:cxn>
                <a:cxn ang="0">
                  <a:pos x="2116" y="945"/>
                </a:cxn>
                <a:cxn ang="0">
                  <a:pos x="2419" y="2306"/>
                </a:cxn>
                <a:cxn ang="0">
                  <a:pos x="2872" y="1097"/>
                </a:cxn>
                <a:cxn ang="0">
                  <a:pos x="3439" y="2722"/>
                </a:cxn>
                <a:cxn ang="0">
                  <a:pos x="2381" y="2268"/>
                </a:cxn>
                <a:cxn ang="0">
                  <a:pos x="3779" y="1361"/>
                </a:cxn>
                <a:cxn ang="0">
                  <a:pos x="5140" y="2004"/>
                </a:cxn>
                <a:cxn ang="0">
                  <a:pos x="4460" y="2722"/>
                </a:cxn>
                <a:cxn ang="0">
                  <a:pos x="3742" y="1399"/>
                </a:cxn>
                <a:cxn ang="0">
                  <a:pos x="3402" y="2608"/>
                </a:cxn>
                <a:cxn ang="0">
                  <a:pos x="4460" y="2684"/>
                </a:cxn>
              </a:cxnLst>
              <a:rect l="0" t="0" r="r" b="b"/>
              <a:pathLst>
                <a:path w="5141" h="2723">
                  <a:moveTo>
                    <a:pt x="0" y="0"/>
                  </a:moveTo>
                  <a:lnTo>
                    <a:pt x="1738" y="0"/>
                  </a:lnTo>
                  <a:lnTo>
                    <a:pt x="1360" y="1588"/>
                  </a:lnTo>
                  <a:lnTo>
                    <a:pt x="2116" y="945"/>
                  </a:lnTo>
                  <a:lnTo>
                    <a:pt x="2419" y="2306"/>
                  </a:lnTo>
                  <a:lnTo>
                    <a:pt x="2872" y="1097"/>
                  </a:lnTo>
                  <a:lnTo>
                    <a:pt x="3439" y="2722"/>
                  </a:lnTo>
                  <a:lnTo>
                    <a:pt x="2381" y="2268"/>
                  </a:lnTo>
                  <a:lnTo>
                    <a:pt x="3779" y="1361"/>
                  </a:lnTo>
                  <a:lnTo>
                    <a:pt x="5140" y="2004"/>
                  </a:lnTo>
                  <a:lnTo>
                    <a:pt x="4460" y="2722"/>
                  </a:lnTo>
                  <a:lnTo>
                    <a:pt x="3742" y="1399"/>
                  </a:lnTo>
                  <a:lnTo>
                    <a:pt x="3402" y="2608"/>
                  </a:lnTo>
                  <a:lnTo>
                    <a:pt x="4460" y="2684"/>
                  </a:lnTo>
                </a:path>
              </a:pathLst>
            </a:custGeom>
            <a:noFill/>
            <a:ln w="18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"/>
            <p:cNvSpPr>
              <a:spLocks noChangeArrowheads="1"/>
            </p:cNvSpPr>
            <p:nvPr/>
          </p:nvSpPr>
          <p:spPr bwMode="auto">
            <a:xfrm>
              <a:off x="560161" y="1849155"/>
              <a:ext cx="3422880" cy="3598938"/>
            </a:xfrm>
            <a:custGeom>
              <a:avLst/>
              <a:gdLst/>
              <a:ahLst/>
              <a:cxnLst>
                <a:cxn ang="0">
                  <a:pos x="9167" y="3148"/>
                </a:cxn>
                <a:cxn ang="0">
                  <a:pos x="7759" y="1727"/>
                </a:cxn>
                <a:cxn ang="0">
                  <a:pos x="6436" y="343"/>
                </a:cxn>
                <a:cxn ang="0">
                  <a:pos x="4772" y="119"/>
                </a:cxn>
                <a:cxn ang="0">
                  <a:pos x="4132" y="1353"/>
                </a:cxn>
                <a:cxn ang="0">
                  <a:pos x="3747" y="2513"/>
                </a:cxn>
                <a:cxn ang="0">
                  <a:pos x="2168" y="2663"/>
                </a:cxn>
                <a:cxn ang="0">
                  <a:pos x="590" y="3560"/>
                </a:cxn>
                <a:cxn ang="0">
                  <a:pos x="248" y="4832"/>
                </a:cxn>
                <a:cxn ang="0">
                  <a:pos x="1102" y="6178"/>
                </a:cxn>
                <a:cxn ang="0">
                  <a:pos x="974" y="7637"/>
                </a:cxn>
                <a:cxn ang="0">
                  <a:pos x="504" y="9357"/>
                </a:cxn>
                <a:cxn ang="0">
                  <a:pos x="1358" y="10480"/>
                </a:cxn>
                <a:cxn ang="0">
                  <a:pos x="3107" y="10330"/>
                </a:cxn>
                <a:cxn ang="0">
                  <a:pos x="4814" y="10480"/>
                </a:cxn>
                <a:cxn ang="0">
                  <a:pos x="6265" y="10853"/>
                </a:cxn>
                <a:cxn ang="0">
                  <a:pos x="7460" y="9470"/>
                </a:cxn>
                <a:cxn ang="0">
                  <a:pos x="7332" y="7973"/>
                </a:cxn>
                <a:cxn ang="0">
                  <a:pos x="8228" y="7375"/>
                </a:cxn>
                <a:cxn ang="0">
                  <a:pos x="9637" y="7113"/>
                </a:cxn>
                <a:cxn ang="0">
                  <a:pos x="10447" y="5954"/>
                </a:cxn>
                <a:cxn ang="0">
                  <a:pos x="9509" y="4794"/>
                </a:cxn>
                <a:cxn ang="0">
                  <a:pos x="9765" y="4084"/>
                </a:cxn>
                <a:cxn ang="0">
                  <a:pos x="9167" y="3148"/>
                </a:cxn>
              </a:cxnLst>
              <a:rect l="0" t="0" r="r" b="b"/>
              <a:pathLst>
                <a:path w="10482" h="11021">
                  <a:moveTo>
                    <a:pt x="9167" y="3148"/>
                  </a:moveTo>
                  <a:cubicBezTo>
                    <a:pt x="8599" y="2673"/>
                    <a:pt x="8242" y="2202"/>
                    <a:pt x="7759" y="1727"/>
                  </a:cubicBezTo>
                  <a:cubicBezTo>
                    <a:pt x="7301" y="1278"/>
                    <a:pt x="6956" y="735"/>
                    <a:pt x="6436" y="343"/>
                  </a:cubicBezTo>
                  <a:cubicBezTo>
                    <a:pt x="5987" y="5"/>
                    <a:pt x="5321" y="0"/>
                    <a:pt x="4772" y="119"/>
                  </a:cubicBezTo>
                  <a:cubicBezTo>
                    <a:pt x="4164" y="251"/>
                    <a:pt x="4148" y="890"/>
                    <a:pt x="4132" y="1353"/>
                  </a:cubicBezTo>
                  <a:cubicBezTo>
                    <a:pt x="4118" y="1760"/>
                    <a:pt x="4407" y="2361"/>
                    <a:pt x="3747" y="2513"/>
                  </a:cubicBezTo>
                  <a:cubicBezTo>
                    <a:pt x="3236" y="2630"/>
                    <a:pt x="2729" y="2549"/>
                    <a:pt x="2168" y="2663"/>
                  </a:cubicBezTo>
                  <a:cubicBezTo>
                    <a:pt x="1470" y="2804"/>
                    <a:pt x="1046" y="3190"/>
                    <a:pt x="590" y="3560"/>
                  </a:cubicBezTo>
                  <a:cubicBezTo>
                    <a:pt x="194" y="3881"/>
                    <a:pt x="0" y="4445"/>
                    <a:pt x="248" y="4832"/>
                  </a:cubicBezTo>
                  <a:cubicBezTo>
                    <a:pt x="544" y="5294"/>
                    <a:pt x="968" y="5676"/>
                    <a:pt x="1102" y="6178"/>
                  </a:cubicBezTo>
                  <a:cubicBezTo>
                    <a:pt x="1229" y="6652"/>
                    <a:pt x="1148" y="7149"/>
                    <a:pt x="974" y="7637"/>
                  </a:cubicBezTo>
                  <a:cubicBezTo>
                    <a:pt x="773" y="8199"/>
                    <a:pt x="711" y="8795"/>
                    <a:pt x="504" y="9357"/>
                  </a:cubicBezTo>
                  <a:cubicBezTo>
                    <a:pt x="320" y="9856"/>
                    <a:pt x="764" y="10414"/>
                    <a:pt x="1358" y="10480"/>
                  </a:cubicBezTo>
                  <a:cubicBezTo>
                    <a:pt x="1947" y="10545"/>
                    <a:pt x="2555" y="10508"/>
                    <a:pt x="3107" y="10330"/>
                  </a:cubicBezTo>
                  <a:cubicBezTo>
                    <a:pt x="3636" y="10158"/>
                    <a:pt x="4422" y="9859"/>
                    <a:pt x="4814" y="10480"/>
                  </a:cubicBezTo>
                  <a:cubicBezTo>
                    <a:pt x="5079" y="10900"/>
                    <a:pt x="5714" y="11020"/>
                    <a:pt x="6265" y="10853"/>
                  </a:cubicBezTo>
                  <a:cubicBezTo>
                    <a:pt x="6957" y="10644"/>
                    <a:pt x="7361" y="10034"/>
                    <a:pt x="7460" y="9470"/>
                  </a:cubicBezTo>
                  <a:cubicBezTo>
                    <a:pt x="7549" y="8959"/>
                    <a:pt x="7508" y="8456"/>
                    <a:pt x="7332" y="7973"/>
                  </a:cubicBezTo>
                  <a:cubicBezTo>
                    <a:pt x="7084" y="7291"/>
                    <a:pt x="7900" y="7372"/>
                    <a:pt x="8228" y="7375"/>
                  </a:cubicBezTo>
                  <a:cubicBezTo>
                    <a:pt x="8734" y="7381"/>
                    <a:pt x="9144" y="7229"/>
                    <a:pt x="9637" y="7113"/>
                  </a:cubicBezTo>
                  <a:cubicBezTo>
                    <a:pt x="10168" y="6987"/>
                    <a:pt x="10415" y="6404"/>
                    <a:pt x="10447" y="5954"/>
                  </a:cubicBezTo>
                  <a:cubicBezTo>
                    <a:pt x="10481" y="5472"/>
                    <a:pt x="9205" y="5186"/>
                    <a:pt x="9509" y="4794"/>
                  </a:cubicBezTo>
                  <a:cubicBezTo>
                    <a:pt x="9722" y="4521"/>
                    <a:pt x="9552" y="4357"/>
                    <a:pt x="9765" y="4084"/>
                  </a:cubicBezTo>
                  <a:cubicBezTo>
                    <a:pt x="10019" y="3756"/>
                    <a:pt x="9494" y="3423"/>
                    <a:pt x="9167" y="3148"/>
                  </a:cubicBezTo>
                </a:path>
              </a:pathLst>
            </a:cu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1"/>
            <p:cNvSpPr>
              <a:spLocks noChangeArrowheads="1"/>
            </p:cNvSpPr>
            <p:nvPr/>
          </p:nvSpPr>
          <p:spPr bwMode="auto">
            <a:xfrm>
              <a:off x="1450081" y="3754475"/>
              <a:ext cx="567360" cy="527095"/>
            </a:xfrm>
            <a:custGeom>
              <a:avLst/>
              <a:gdLst/>
              <a:ahLst/>
              <a:cxnLst>
                <a:cxn ang="0">
                  <a:pos x="1238" y="1186"/>
                </a:cxn>
                <a:cxn ang="0">
                  <a:pos x="1067" y="375"/>
                </a:cxn>
                <a:cxn ang="0">
                  <a:pos x="86" y="973"/>
                </a:cxn>
                <a:cxn ang="0">
                  <a:pos x="342" y="1570"/>
                </a:cxn>
                <a:cxn ang="0">
                  <a:pos x="811" y="1485"/>
                </a:cxn>
                <a:cxn ang="0">
                  <a:pos x="1238" y="1186"/>
                </a:cxn>
              </a:cxnLst>
              <a:rect l="0" t="0" r="r" b="b"/>
              <a:pathLst>
                <a:path w="1738" h="1614">
                  <a:moveTo>
                    <a:pt x="1238" y="1186"/>
                  </a:moveTo>
                  <a:cubicBezTo>
                    <a:pt x="1487" y="1012"/>
                    <a:pt x="1737" y="714"/>
                    <a:pt x="1067" y="375"/>
                  </a:cubicBezTo>
                  <a:cubicBezTo>
                    <a:pt x="328" y="0"/>
                    <a:pt x="59" y="632"/>
                    <a:pt x="86" y="973"/>
                  </a:cubicBezTo>
                  <a:cubicBezTo>
                    <a:pt x="171" y="1172"/>
                    <a:pt x="0" y="1527"/>
                    <a:pt x="342" y="1570"/>
                  </a:cubicBezTo>
                  <a:cubicBezTo>
                    <a:pt x="640" y="1613"/>
                    <a:pt x="654" y="1514"/>
                    <a:pt x="811" y="1485"/>
                  </a:cubicBezTo>
                  <a:cubicBezTo>
                    <a:pt x="953" y="1386"/>
                    <a:pt x="989" y="1360"/>
                    <a:pt x="1238" y="1186"/>
                  </a:cubicBezTo>
                </a:path>
              </a:pathLst>
            </a:custGeom>
            <a:solidFill>
              <a:srgbClr val="EB613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1644481" y="3996420"/>
              <a:ext cx="56160" cy="5616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13"/>
            <p:cNvSpPr>
              <a:spLocks noChangeShapeType="1"/>
            </p:cNvSpPr>
            <p:nvPr/>
          </p:nvSpPr>
          <p:spPr bwMode="auto">
            <a:xfrm flipV="1">
              <a:off x="1658880" y="3646463"/>
              <a:ext cx="70560" cy="3931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4"/>
            <p:cNvSpPr>
              <a:spLocks noChangeShapeType="1"/>
            </p:cNvSpPr>
            <p:nvPr/>
          </p:nvSpPr>
          <p:spPr bwMode="auto">
            <a:xfrm>
              <a:off x="1811520" y="4038184"/>
              <a:ext cx="205919" cy="14099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851994" y="5148308"/>
              <a:ext cx="3749763" cy="9326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81639" tIns="55221" rIns="81639" bIns="40820">
              <a:prstTxWarp prst="textNoShape">
                <a:avLst/>
              </a:prstTxWarp>
            </a:bodyPr>
            <a:lstStyle/>
            <a:p>
              <a:pPr>
                <a:tabLst>
                  <a:tab pos="656650" algn="l"/>
                  <a:tab pos="1313299" algn="l"/>
                </a:tabLst>
              </a:pPr>
              <a:r>
                <a:rPr lang="en-US" sz="1000" dirty="0">
                  <a:solidFill>
                    <a:srgbClr val="000000"/>
                  </a:solidFill>
                  <a:ea typeface="MS Gothic" charset="0"/>
                  <a:cs typeface="MS Gothic" charset="0"/>
                </a:rPr>
                <a:t>neighborhood</a:t>
              </a:r>
            </a:p>
          </p:txBody>
        </p:sp>
        <p:sp>
          <p:nvSpPr>
            <p:cNvPr id="75" name="Text Box 16"/>
            <p:cNvSpPr txBox="1">
              <a:spLocks noChangeArrowheads="1"/>
            </p:cNvSpPr>
            <p:nvPr/>
          </p:nvSpPr>
          <p:spPr bwMode="auto">
            <a:xfrm>
              <a:off x="1346402" y="2788296"/>
              <a:ext cx="2636638" cy="7402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81639" tIns="55221" rIns="81639" bIns="40820">
              <a:prstTxWarp prst="textNoShape">
                <a:avLst/>
              </a:prstTxWarp>
            </a:bodyPr>
            <a:lstStyle/>
            <a:p>
              <a:pPr>
                <a:tabLst>
                  <a:tab pos="656650" algn="l"/>
                </a:tabLst>
              </a:pPr>
              <a:r>
                <a:rPr lang="en-US" sz="1000" dirty="0">
                  <a:solidFill>
                    <a:srgbClr val="000000"/>
                  </a:solidFill>
                  <a:ea typeface="MS Gothic" charset="0"/>
                  <a:cs typeface="MS Gothic" charset="0"/>
                </a:rPr>
                <a:t>device</a:t>
              </a:r>
            </a:p>
          </p:txBody>
        </p:sp>
        <p:sp>
          <p:nvSpPr>
            <p:cNvPr id="76" name="Line 17"/>
            <p:cNvSpPr>
              <a:spLocks noChangeShapeType="1"/>
            </p:cNvSpPr>
            <p:nvPr/>
          </p:nvSpPr>
          <p:spPr bwMode="auto">
            <a:xfrm>
              <a:off x="4403520" y="1846274"/>
              <a:ext cx="1440" cy="3537011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18"/>
            <p:cNvSpPr>
              <a:spLocks noChangeArrowheads="1"/>
            </p:cNvSpPr>
            <p:nvPr/>
          </p:nvSpPr>
          <p:spPr bwMode="auto">
            <a:xfrm>
              <a:off x="6275520" y="2075259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19"/>
            <p:cNvSpPr>
              <a:spLocks noChangeArrowheads="1"/>
            </p:cNvSpPr>
            <p:nvPr/>
          </p:nvSpPr>
          <p:spPr bwMode="auto">
            <a:xfrm>
              <a:off x="6765120" y="2108382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20"/>
            <p:cNvSpPr>
              <a:spLocks noChangeArrowheads="1"/>
            </p:cNvSpPr>
            <p:nvPr/>
          </p:nvSpPr>
          <p:spPr bwMode="auto">
            <a:xfrm>
              <a:off x="6765120" y="3087685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721121" y="3479406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22"/>
            <p:cNvSpPr>
              <a:spLocks noChangeArrowheads="1"/>
            </p:cNvSpPr>
            <p:nvPr/>
          </p:nvSpPr>
          <p:spPr bwMode="auto">
            <a:xfrm>
              <a:off x="6243840" y="4002181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23"/>
            <p:cNvSpPr>
              <a:spLocks noChangeArrowheads="1"/>
            </p:cNvSpPr>
            <p:nvPr/>
          </p:nvSpPr>
          <p:spPr bwMode="auto">
            <a:xfrm>
              <a:off x="6635520" y="5014607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24"/>
            <p:cNvSpPr>
              <a:spLocks noChangeArrowheads="1"/>
            </p:cNvSpPr>
            <p:nvPr/>
          </p:nvSpPr>
          <p:spPr bwMode="auto">
            <a:xfrm>
              <a:off x="5263201" y="4982924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25"/>
            <p:cNvSpPr>
              <a:spLocks noChangeArrowheads="1"/>
            </p:cNvSpPr>
            <p:nvPr/>
          </p:nvSpPr>
          <p:spPr bwMode="auto">
            <a:xfrm>
              <a:off x="5002560" y="3185615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26"/>
            <p:cNvSpPr>
              <a:spLocks noChangeArrowheads="1"/>
            </p:cNvSpPr>
            <p:nvPr/>
          </p:nvSpPr>
          <p:spPr bwMode="auto">
            <a:xfrm>
              <a:off x="5470561" y="3200017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27"/>
            <p:cNvSpPr>
              <a:spLocks noChangeArrowheads="1"/>
            </p:cNvSpPr>
            <p:nvPr/>
          </p:nvSpPr>
          <p:spPr bwMode="auto">
            <a:xfrm>
              <a:off x="5212800" y="3405959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28"/>
            <p:cNvSpPr>
              <a:spLocks noChangeArrowheads="1"/>
            </p:cNvSpPr>
            <p:nvPr/>
          </p:nvSpPr>
          <p:spPr bwMode="auto">
            <a:xfrm>
              <a:off x="6501601" y="2322965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29"/>
            <p:cNvSpPr>
              <a:spLocks noChangeArrowheads="1"/>
            </p:cNvSpPr>
            <p:nvPr/>
          </p:nvSpPr>
          <p:spPr bwMode="auto">
            <a:xfrm>
              <a:off x="5353920" y="2851500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30"/>
            <p:cNvSpPr>
              <a:spLocks noChangeArrowheads="1"/>
            </p:cNvSpPr>
            <p:nvPr/>
          </p:nvSpPr>
          <p:spPr bwMode="auto">
            <a:xfrm>
              <a:off x="5598720" y="3767436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31"/>
            <p:cNvSpPr>
              <a:spLocks noChangeArrowheads="1"/>
            </p:cNvSpPr>
            <p:nvPr/>
          </p:nvSpPr>
          <p:spPr bwMode="auto">
            <a:xfrm>
              <a:off x="5250240" y="3767436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32"/>
            <p:cNvSpPr>
              <a:spLocks noChangeArrowheads="1"/>
            </p:cNvSpPr>
            <p:nvPr/>
          </p:nvSpPr>
          <p:spPr bwMode="auto">
            <a:xfrm>
              <a:off x="5431680" y="4038185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33"/>
            <p:cNvSpPr>
              <a:spLocks noChangeArrowheads="1"/>
            </p:cNvSpPr>
            <p:nvPr/>
          </p:nvSpPr>
          <p:spPr bwMode="auto">
            <a:xfrm>
              <a:off x="7261921" y="2786694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34"/>
            <p:cNvSpPr>
              <a:spLocks noChangeArrowheads="1"/>
            </p:cNvSpPr>
            <p:nvPr/>
          </p:nvSpPr>
          <p:spPr bwMode="auto">
            <a:xfrm>
              <a:off x="7647841" y="3966177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35"/>
            <p:cNvSpPr>
              <a:spLocks noChangeArrowheads="1"/>
            </p:cNvSpPr>
            <p:nvPr/>
          </p:nvSpPr>
          <p:spPr bwMode="auto">
            <a:xfrm>
              <a:off x="5778721" y="4055466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36"/>
            <p:cNvSpPr>
              <a:spLocks noChangeArrowheads="1"/>
            </p:cNvSpPr>
            <p:nvPr/>
          </p:nvSpPr>
          <p:spPr bwMode="auto">
            <a:xfrm>
              <a:off x="7031521" y="4848990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37"/>
            <p:cNvSpPr>
              <a:spLocks noChangeArrowheads="1"/>
            </p:cNvSpPr>
            <p:nvPr/>
          </p:nvSpPr>
          <p:spPr bwMode="auto">
            <a:xfrm>
              <a:off x="5761441" y="4919557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38"/>
            <p:cNvSpPr>
              <a:spLocks noChangeArrowheads="1"/>
            </p:cNvSpPr>
            <p:nvPr/>
          </p:nvSpPr>
          <p:spPr bwMode="auto">
            <a:xfrm>
              <a:off x="7136640" y="2432417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39"/>
            <p:cNvSpPr>
              <a:spLocks noChangeArrowheads="1"/>
            </p:cNvSpPr>
            <p:nvPr/>
          </p:nvSpPr>
          <p:spPr bwMode="auto">
            <a:xfrm>
              <a:off x="5250240" y="4372300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40"/>
            <p:cNvSpPr>
              <a:spLocks noChangeArrowheads="1"/>
            </p:cNvSpPr>
            <p:nvPr/>
          </p:nvSpPr>
          <p:spPr bwMode="auto">
            <a:xfrm>
              <a:off x="5479201" y="4707855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41"/>
            <p:cNvSpPr>
              <a:spLocks noChangeArrowheads="1"/>
            </p:cNvSpPr>
            <p:nvPr/>
          </p:nvSpPr>
          <p:spPr bwMode="auto">
            <a:xfrm>
              <a:off x="5725440" y="2943670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7718400" y="3120809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43"/>
            <p:cNvSpPr>
              <a:spLocks noChangeArrowheads="1"/>
            </p:cNvSpPr>
            <p:nvPr/>
          </p:nvSpPr>
          <p:spPr bwMode="auto">
            <a:xfrm>
              <a:off x="5073121" y="4725137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44"/>
            <p:cNvSpPr>
              <a:spLocks noChangeArrowheads="1"/>
            </p:cNvSpPr>
            <p:nvPr/>
          </p:nvSpPr>
          <p:spPr bwMode="auto">
            <a:xfrm>
              <a:off x="7876800" y="3773197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45"/>
            <p:cNvSpPr>
              <a:spLocks noChangeArrowheads="1"/>
            </p:cNvSpPr>
            <p:nvPr/>
          </p:nvSpPr>
          <p:spPr bwMode="auto">
            <a:xfrm>
              <a:off x="6308641" y="4707855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46"/>
            <p:cNvSpPr>
              <a:spLocks noChangeArrowheads="1"/>
            </p:cNvSpPr>
            <p:nvPr/>
          </p:nvSpPr>
          <p:spPr bwMode="auto">
            <a:xfrm>
              <a:off x="6184801" y="2731968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47"/>
            <p:cNvSpPr>
              <a:spLocks noChangeArrowheads="1"/>
            </p:cNvSpPr>
            <p:nvPr/>
          </p:nvSpPr>
          <p:spPr bwMode="auto">
            <a:xfrm>
              <a:off x="5908321" y="4321895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48"/>
            <p:cNvSpPr>
              <a:spLocks noChangeArrowheads="1"/>
            </p:cNvSpPr>
            <p:nvPr/>
          </p:nvSpPr>
          <p:spPr bwMode="auto">
            <a:xfrm>
              <a:off x="6153121" y="4321895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49"/>
            <p:cNvSpPr>
              <a:spLocks noChangeArrowheads="1"/>
            </p:cNvSpPr>
            <p:nvPr/>
          </p:nvSpPr>
          <p:spPr bwMode="auto">
            <a:xfrm>
              <a:off x="6334561" y="3676707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50"/>
            <p:cNvSpPr>
              <a:spLocks noChangeArrowheads="1"/>
            </p:cNvSpPr>
            <p:nvPr/>
          </p:nvSpPr>
          <p:spPr bwMode="auto">
            <a:xfrm>
              <a:off x="6462720" y="4386701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51"/>
            <p:cNvSpPr>
              <a:spLocks noChangeArrowheads="1"/>
            </p:cNvSpPr>
            <p:nvPr/>
          </p:nvSpPr>
          <p:spPr bwMode="auto">
            <a:xfrm>
              <a:off x="6966720" y="4398222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52"/>
            <p:cNvSpPr>
              <a:spLocks noChangeArrowheads="1"/>
            </p:cNvSpPr>
            <p:nvPr/>
          </p:nvSpPr>
          <p:spPr bwMode="auto">
            <a:xfrm>
              <a:off x="6657121" y="3921533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5947200" y="3702630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7159680" y="3457804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55"/>
            <p:cNvSpPr>
              <a:spLocks noChangeArrowheads="1"/>
            </p:cNvSpPr>
            <p:nvPr/>
          </p:nvSpPr>
          <p:spPr bwMode="auto">
            <a:xfrm>
              <a:off x="6631201" y="3611900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56"/>
            <p:cNvSpPr>
              <a:spLocks noChangeArrowheads="1"/>
            </p:cNvSpPr>
            <p:nvPr/>
          </p:nvSpPr>
          <p:spPr bwMode="auto">
            <a:xfrm>
              <a:off x="7326720" y="3973378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57"/>
            <p:cNvSpPr>
              <a:spLocks noChangeArrowheads="1"/>
            </p:cNvSpPr>
            <p:nvPr/>
          </p:nvSpPr>
          <p:spPr bwMode="auto">
            <a:xfrm>
              <a:off x="7584481" y="3341151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58"/>
            <p:cNvSpPr>
              <a:spLocks noChangeArrowheads="1"/>
            </p:cNvSpPr>
            <p:nvPr/>
          </p:nvSpPr>
          <p:spPr bwMode="auto">
            <a:xfrm>
              <a:off x="6888960" y="3418920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59"/>
            <p:cNvSpPr>
              <a:spLocks noChangeArrowheads="1"/>
            </p:cNvSpPr>
            <p:nvPr/>
          </p:nvSpPr>
          <p:spPr bwMode="auto">
            <a:xfrm>
              <a:off x="7120801" y="3109288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60"/>
            <p:cNvSpPr>
              <a:spLocks noChangeArrowheads="1"/>
            </p:cNvSpPr>
            <p:nvPr/>
          </p:nvSpPr>
          <p:spPr bwMode="auto">
            <a:xfrm>
              <a:off x="7404480" y="3083365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61"/>
            <p:cNvSpPr>
              <a:spLocks noChangeArrowheads="1"/>
            </p:cNvSpPr>
            <p:nvPr/>
          </p:nvSpPr>
          <p:spPr bwMode="auto">
            <a:xfrm>
              <a:off x="6876001" y="2773732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62"/>
            <p:cNvSpPr>
              <a:spLocks noChangeArrowheads="1"/>
            </p:cNvSpPr>
            <p:nvPr/>
          </p:nvSpPr>
          <p:spPr bwMode="auto">
            <a:xfrm>
              <a:off x="6256801" y="2425215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63"/>
            <p:cNvSpPr>
              <a:spLocks noChangeArrowheads="1"/>
            </p:cNvSpPr>
            <p:nvPr/>
          </p:nvSpPr>
          <p:spPr bwMode="auto">
            <a:xfrm>
              <a:off x="6824161" y="2502983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64"/>
            <p:cNvSpPr>
              <a:spLocks noChangeArrowheads="1"/>
            </p:cNvSpPr>
            <p:nvPr/>
          </p:nvSpPr>
          <p:spPr bwMode="auto">
            <a:xfrm>
              <a:off x="6462720" y="2890385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65"/>
            <p:cNvSpPr>
              <a:spLocks noChangeArrowheads="1"/>
            </p:cNvSpPr>
            <p:nvPr/>
          </p:nvSpPr>
          <p:spPr bwMode="auto">
            <a:xfrm>
              <a:off x="5869440" y="3161133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66"/>
            <p:cNvSpPr>
              <a:spLocks noChangeArrowheads="1"/>
            </p:cNvSpPr>
            <p:nvPr/>
          </p:nvSpPr>
          <p:spPr bwMode="auto">
            <a:xfrm>
              <a:off x="6063841" y="3392997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67"/>
            <p:cNvSpPr>
              <a:spLocks noChangeArrowheads="1"/>
            </p:cNvSpPr>
            <p:nvPr/>
          </p:nvSpPr>
          <p:spPr bwMode="auto">
            <a:xfrm>
              <a:off x="6192000" y="3096326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68"/>
            <p:cNvSpPr>
              <a:spLocks noChangeArrowheads="1"/>
            </p:cNvSpPr>
            <p:nvPr/>
          </p:nvSpPr>
          <p:spPr bwMode="auto">
            <a:xfrm>
              <a:off x="7417441" y="3547094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69"/>
            <p:cNvSpPr>
              <a:spLocks noChangeArrowheads="1"/>
            </p:cNvSpPr>
            <p:nvPr/>
          </p:nvSpPr>
          <p:spPr bwMode="auto">
            <a:xfrm>
              <a:off x="6720481" y="4231165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70"/>
            <p:cNvSpPr>
              <a:spLocks noChangeArrowheads="1"/>
            </p:cNvSpPr>
            <p:nvPr/>
          </p:nvSpPr>
          <p:spPr bwMode="auto">
            <a:xfrm>
              <a:off x="6399360" y="3367074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71"/>
            <p:cNvSpPr>
              <a:spLocks noChangeArrowheads="1"/>
            </p:cNvSpPr>
            <p:nvPr/>
          </p:nvSpPr>
          <p:spPr bwMode="auto">
            <a:xfrm>
              <a:off x="6991201" y="3856726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72"/>
            <p:cNvSpPr>
              <a:spLocks noChangeArrowheads="1"/>
            </p:cNvSpPr>
            <p:nvPr/>
          </p:nvSpPr>
          <p:spPr bwMode="auto">
            <a:xfrm>
              <a:off x="6759360" y="4707855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73"/>
            <p:cNvSpPr>
              <a:spLocks noChangeArrowheads="1"/>
            </p:cNvSpPr>
            <p:nvPr/>
          </p:nvSpPr>
          <p:spPr bwMode="auto">
            <a:xfrm>
              <a:off x="6024960" y="4618566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74"/>
            <p:cNvSpPr>
              <a:spLocks noChangeArrowheads="1"/>
            </p:cNvSpPr>
            <p:nvPr/>
          </p:nvSpPr>
          <p:spPr bwMode="auto">
            <a:xfrm>
              <a:off x="5535360" y="4295972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75"/>
            <p:cNvSpPr>
              <a:spLocks noChangeArrowheads="1"/>
            </p:cNvSpPr>
            <p:nvPr/>
          </p:nvSpPr>
          <p:spPr bwMode="auto">
            <a:xfrm>
              <a:off x="5702400" y="4579681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76"/>
            <p:cNvSpPr>
              <a:spLocks noChangeArrowheads="1"/>
            </p:cNvSpPr>
            <p:nvPr/>
          </p:nvSpPr>
          <p:spPr bwMode="auto">
            <a:xfrm>
              <a:off x="6076800" y="4889314"/>
              <a:ext cx="175680" cy="1756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3777532" y="2864887"/>
            <a:ext cx="167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How do you </a:t>
            </a:r>
          </a:p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program space?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Scientific Progress in Engineering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921000" y="1117600"/>
            <a:ext cx="1473200" cy="5600700"/>
            <a:chOff x="457200" y="1282700"/>
            <a:chExt cx="1727200" cy="6913563"/>
          </a:xfrm>
        </p:grpSpPr>
        <p:sp>
          <p:nvSpPr>
            <p:cNvPr id="7" name="Rectangle 6"/>
            <p:cNvSpPr/>
            <p:nvPr/>
          </p:nvSpPr>
          <p:spPr>
            <a:xfrm>
              <a:off x="457200" y="1282700"/>
              <a:ext cx="1727200" cy="635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Inspiration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" y="3687444"/>
              <a:ext cx="1727200" cy="635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Application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" y="4800916"/>
              <a:ext cx="1727200" cy="812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Analysis of Principles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" y="2396172"/>
              <a:ext cx="1727200" cy="812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Proof of Concept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" y="6092188"/>
              <a:ext cx="1727200" cy="812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Theorems and Laws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200" y="7383463"/>
              <a:ext cx="1727200" cy="812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Modular Component</a:t>
              </a: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1117600" y="1966436"/>
              <a:ext cx="406400" cy="3810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117600" y="6953724"/>
              <a:ext cx="406400" cy="3810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1117600" y="5662452"/>
              <a:ext cx="406400" cy="3810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1117600" y="4371180"/>
              <a:ext cx="406400" cy="3810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1117600" y="3257708"/>
              <a:ext cx="406400" cy="3810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546600" y="1117600"/>
            <a:ext cx="4191000" cy="2501988"/>
            <a:chOff x="4546600" y="1117600"/>
            <a:chExt cx="4191000" cy="2501988"/>
          </a:xfrm>
        </p:grpSpPr>
        <p:sp>
          <p:nvSpPr>
            <p:cNvPr id="21" name="Right Brace 20"/>
            <p:cNvSpPr/>
            <p:nvPr/>
          </p:nvSpPr>
          <p:spPr>
            <a:xfrm>
              <a:off x="4546600" y="1117600"/>
              <a:ext cx="838200" cy="2501988"/>
            </a:xfrm>
            <a:prstGeom prst="rightBrace">
              <a:avLst/>
            </a:prstGeom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86400" y="1884690"/>
              <a:ext cx="3251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chemeClr val="accent2">
                      <a:lumMod val="75000"/>
                    </a:schemeClr>
                  </a:solidFill>
                </a:rPr>
                <a:t>Most SASO research lives in these stages</a:t>
              </a:r>
            </a:p>
          </p:txBody>
        </p:sp>
      </p:grp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317500" y="1020762"/>
            <a:ext cx="2347022" cy="1176337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lIns="81639" tIns="55221" rIns="81639" bIns="-257000" anchor="b" anchorCtr="1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endParaRPr lang="en-US" dirty="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59425" y="1448532"/>
            <a:ext cx="1930324" cy="2093475"/>
            <a:chOff x="559425" y="1448532"/>
            <a:chExt cx="1930324" cy="209347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200" y="1448532"/>
              <a:ext cx="1809750" cy="1874263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59425" y="3234230"/>
              <a:ext cx="1930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[Clement &amp; Nagpal, ‘03]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-59450" y="1490959"/>
            <a:ext cx="2965272" cy="4117775"/>
            <a:chOff x="-135650" y="1236959"/>
            <a:chExt cx="2965272" cy="4117775"/>
          </a:xfrm>
        </p:grpSpPr>
        <p:pic>
          <p:nvPicPr>
            <p:cNvPr id="28" name="Picture 27" descr="bus.tif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6986" y="3943588"/>
              <a:ext cx="1653736" cy="118703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783041" y="5046957"/>
              <a:ext cx="1046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[Butera ’02]</a:t>
              </a:r>
            </a:p>
          </p:txBody>
        </p:sp>
        <p:pic>
          <p:nvPicPr>
            <p:cNvPr id="34" name="Picture 33" descr="letterElight.gi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6680" y="2126418"/>
              <a:ext cx="1354042" cy="1364789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1649277" y="3415007"/>
              <a:ext cx="1167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[Kondacs ’03]</a:t>
              </a:r>
            </a:p>
          </p:txBody>
        </p:sp>
        <p:pic>
          <p:nvPicPr>
            <p:cNvPr id="36" name="Picture 35" descr="tracking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236959"/>
              <a:ext cx="1649277" cy="1236958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543299" y="2435817"/>
              <a:ext cx="835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[Beal’06]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600" y="2837157"/>
              <a:ext cx="1358900" cy="135890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-135650" y="4095988"/>
              <a:ext cx="1312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[Basu et al. ’05]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000" y="3151074"/>
            <a:ext cx="2575622" cy="2462151"/>
            <a:chOff x="127000" y="3151074"/>
            <a:chExt cx="2575622" cy="2462151"/>
          </a:xfrm>
        </p:grpSpPr>
        <p:pic>
          <p:nvPicPr>
            <p:cNvPr id="43" name="Picture 42" descr="violation.eps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127000" y="3151074"/>
              <a:ext cx="2496898" cy="226552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2" name="TextBox 41"/>
            <p:cNvSpPr txBox="1"/>
            <p:nvPr/>
          </p:nvSpPr>
          <p:spPr>
            <a:xfrm>
              <a:off x="1424082" y="5305448"/>
              <a:ext cx="1278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[Beal et al. ’08]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14050" y="4197588"/>
            <a:ext cx="2501021" cy="2289202"/>
            <a:chOff x="214050" y="4197588"/>
            <a:chExt cx="2501021" cy="2289202"/>
          </a:xfrm>
        </p:grpSpPr>
        <p:pic>
          <p:nvPicPr>
            <p:cNvPr id="45" name="Picture 44" descr="rawpredict1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4050" y="4197588"/>
              <a:ext cx="2488321" cy="2083025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1436531" y="6179013"/>
              <a:ext cx="1278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[Beal et al. ’08]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82851" y="4804739"/>
            <a:ext cx="2321371" cy="1988989"/>
            <a:chOff x="76200" y="4434301"/>
            <a:chExt cx="2321371" cy="1988989"/>
          </a:xfrm>
        </p:grpSpPr>
        <p:pic>
          <p:nvPicPr>
            <p:cNvPr id="48" name="Picture 47" descr="3D10Teams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200" y="4434301"/>
              <a:ext cx="2209800" cy="1733312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119031" y="6115513"/>
              <a:ext cx="1278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[Beal et al. ’12]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46600" y="3580547"/>
            <a:ext cx="4406900" cy="3099264"/>
            <a:chOff x="4546600" y="3580547"/>
            <a:chExt cx="4406900" cy="3099264"/>
          </a:xfrm>
        </p:grpSpPr>
        <p:sp>
          <p:nvSpPr>
            <p:cNvPr id="19" name="Rectangle 18"/>
            <p:cNvSpPr/>
            <p:nvPr/>
          </p:nvSpPr>
          <p:spPr>
            <a:xfrm>
              <a:off x="4762500" y="5110151"/>
              <a:ext cx="419100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400" i="1">
                  <a:solidFill>
                    <a:schemeClr val="tx2"/>
                  </a:solidFill>
                </a:rPr>
                <a:t>Fact is “when a statement [becomes] freed from the circumstances of its production”</a:t>
              </a:r>
            </a:p>
            <a:p>
              <a:pPr algn="r">
                <a:buNone/>
              </a:pPr>
              <a:r>
                <a:rPr lang="en-US" sz="2400" i="1">
                  <a:solidFill>
                    <a:schemeClr val="tx2"/>
                  </a:solidFill>
                </a:rPr>
                <a:t> – Bruno Latour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84800" y="3580547"/>
              <a:ext cx="33401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>
                  <a:solidFill>
                    <a:schemeClr val="tx2"/>
                  </a:solidFill>
                </a:rPr>
                <a:t>We need to move toward here</a:t>
              </a:r>
            </a:p>
          </p:txBody>
        </p:sp>
        <p:cxnSp>
          <p:nvCxnSpPr>
            <p:cNvPr id="57" name="Shape 56"/>
            <p:cNvCxnSpPr>
              <a:stCxn id="23" idx="1"/>
            </p:cNvCxnSpPr>
            <p:nvPr/>
          </p:nvCxnSpPr>
          <p:spPr>
            <a:xfrm rot="10800000" flipV="1">
              <a:off x="4546600" y="4119155"/>
              <a:ext cx="838200" cy="2161457"/>
            </a:xfrm>
            <a:prstGeom prst="curvedConnector2">
              <a:avLst/>
            </a:prstGeom>
            <a:ln w="76200" cap="flat" cmpd="sng" algn="ctr">
              <a:solidFill>
                <a:srgbClr val="1F497D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2816922" y="1020762"/>
            <a:ext cx="1678878" cy="7318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829622" y="1943099"/>
            <a:ext cx="1678878" cy="82291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816922" y="2959494"/>
            <a:ext cx="1678878" cy="7318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804222" y="3882469"/>
            <a:ext cx="1678878" cy="83398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804222" y="4935037"/>
            <a:ext cx="1678878" cy="82747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829622" y="5973762"/>
            <a:ext cx="1678878" cy="83266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76199" y="3234230"/>
            <a:ext cx="2325833" cy="1623409"/>
            <a:chOff x="76199" y="3234230"/>
            <a:chExt cx="2325833" cy="162340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6199" y="3234230"/>
              <a:ext cx="2207905" cy="139194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88064" y="4549862"/>
              <a:ext cx="1713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[Montagna et al. ’12]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</p:bldLst>
  </p:timing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1590</TotalTime>
  <Words>205</Words>
  <Application>Microsoft Macintosh PowerPoint</Application>
  <PresentationFormat>On-screen Show (4:3)</PresentationFormat>
  <Paragraphs>52</Paragraphs>
  <Slides>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bbn_template</vt:lpstr>
      <vt:lpstr>Slide 1</vt:lpstr>
      <vt:lpstr>From Spatial Computing To Biology</vt:lpstr>
      <vt:lpstr>Scientific Progress in Engineering</vt:lpstr>
    </vt:vector>
  </TitlesOfParts>
  <Company>BBN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Jake Beal</cp:lastModifiedBy>
  <cp:revision>17</cp:revision>
  <dcterms:created xsi:type="dcterms:W3CDTF">2012-09-11T14:39:52Z</dcterms:created>
  <dcterms:modified xsi:type="dcterms:W3CDTF">2012-09-11T15:01:15Z</dcterms:modified>
</cp:coreProperties>
</file>