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Default Extension="pdf" ContentType="application/pdf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0"/>
  </p:notesMasterIdLst>
  <p:sldIdLst>
    <p:sldId id="257" r:id="rId2"/>
    <p:sldId id="324" r:id="rId3"/>
    <p:sldId id="329" r:id="rId4"/>
    <p:sldId id="332" r:id="rId5"/>
    <p:sldId id="333" r:id="rId6"/>
    <p:sldId id="327" r:id="rId7"/>
    <p:sldId id="330" r:id="rId8"/>
    <p:sldId id="326" r:id="rId9"/>
    <p:sldId id="337" r:id="rId10"/>
    <p:sldId id="334" r:id="rId11"/>
    <p:sldId id="338" r:id="rId12"/>
    <p:sldId id="335" r:id="rId13"/>
    <p:sldId id="336" r:id="rId14"/>
    <p:sldId id="339" r:id="rId15"/>
    <p:sldId id="340" r:id="rId16"/>
    <p:sldId id="341" r:id="rId17"/>
    <p:sldId id="328" r:id="rId18"/>
    <p:sldId id="33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477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992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68E1-02D2-4C4B-B9A7-6C361D2976BF}" type="datetimeFigureOut">
              <a:rPr lang="en-US" smtClean="0"/>
              <a:pPr/>
              <a:t>9/9/13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EBDFA-F686-8442-832D-72D2A1F29B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ACB30-19B6-3F48-ADBB-B350F9840069}" type="datetime1">
              <a:rPr lang="en-US"/>
              <a:pPr>
                <a:defRPr/>
              </a:pPr>
              <a:t>9/9/13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2600-637B-7D4B-8C94-E25C84E2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20670-CD0C-F749-BECA-A83B619A63FD}" type="datetime1">
              <a:rPr lang="en-US"/>
              <a:pPr>
                <a:defRPr/>
              </a:pPr>
              <a:t>9/9/13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223D9-3465-9D43-9377-BE913ED4716F}" type="datetime1">
              <a:rPr lang="en-US"/>
              <a:pPr>
                <a:defRPr/>
              </a:pPr>
              <a:t>9/9/13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C951-2EAA-1F48-ACA0-E0A1383A40D4}" type="datetime1">
              <a:rPr lang="en-US"/>
              <a:pPr>
                <a:defRPr/>
              </a:pPr>
              <a:t>9/9/13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A0DF9-CC32-9C44-AC2F-E6A7F6CC2ECF}" type="datetime1">
              <a:rPr lang="en-US"/>
              <a:pPr>
                <a:defRPr/>
              </a:pPr>
              <a:t>9/9/13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D4E1F-CA3B-3646-BE62-C588800C2472}" type="datetime1">
              <a:rPr lang="en-US"/>
              <a:pPr>
                <a:defRPr/>
              </a:pPr>
              <a:t>9/9/13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C140F-752C-1949-8601-060C513457BA}" type="datetime1">
              <a:rPr lang="en-US"/>
              <a:pPr>
                <a:defRPr/>
              </a:pPr>
              <a:t>9/9/13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67002-8995-CF43-A133-30C69AB8CC05}" type="datetime1">
              <a:rPr lang="en-US"/>
              <a:pPr>
                <a:defRPr/>
              </a:pPr>
              <a:t>9/9/13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A8ADE-2153-364A-A071-A3B0FDB1732C}" type="datetime1">
              <a:rPr lang="en-US"/>
              <a:pPr>
                <a:defRPr/>
              </a:pPr>
              <a:t>9/9/13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B8CED-311F-9245-8F7A-721CEA827B33}" type="datetime1">
              <a:rPr lang="en-US"/>
              <a:pPr>
                <a:defRPr/>
              </a:pPr>
              <a:t>9/9/13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2B432-CAEC-8B43-8513-489BF6A13CF0}" type="datetime1">
              <a:rPr lang="en-US"/>
              <a:pPr>
                <a:defRPr/>
              </a:pPr>
              <a:t>9/9/13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AB45D94-4174-694B-84D6-9CA23898200E}" type="datetime1">
              <a:rPr lang="en-US"/>
              <a:pPr>
                <a:defRPr/>
              </a:pPr>
              <a:t>9/9/13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032" name="Picture 9" descr="BBn Technologies_RGB_RB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54900" y="220130"/>
            <a:ext cx="1591428" cy="51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df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df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df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d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df"/><Relationship Id="rId5" Type="http://schemas.openxmlformats.org/officeDocument/2006/relationships/image" Target="../media/image28.png"/><Relationship Id="rId6" Type="http://schemas.openxmlformats.org/officeDocument/2006/relationships/image" Target="../media/image29.pdf"/><Relationship Id="rId7" Type="http://schemas.openxmlformats.org/officeDocument/2006/relationships/image" Target="../media/image30.png"/><Relationship Id="rId8" Type="http://schemas.openxmlformats.org/officeDocument/2006/relationships/image" Target="../media/image31.pdf"/><Relationship Id="rId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d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df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d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df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8435" name="Picture 18" descr="screene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3" y="158750"/>
            <a:ext cx="439420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2311400"/>
            <a:ext cx="9144000" cy="1092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8437" name="Picture 4" descr="RTN_BBNtech_primary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61238" y="5988050"/>
            <a:ext cx="1514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7163" y="152400"/>
            <a:ext cx="8820150" cy="65960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77313" y="2311400"/>
            <a:ext cx="166687" cy="1092200"/>
          </a:xfrm>
          <a:prstGeom prst="rect">
            <a:avLst/>
          </a:prstGeom>
          <a:solidFill>
            <a:srgbClr val="D7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-1798638" y="3449638"/>
            <a:ext cx="6596063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8750" y="2311400"/>
            <a:ext cx="1341438" cy="1092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18442" name="TextBox 15"/>
          <p:cNvSpPr txBox="1">
            <a:spLocks noChangeArrowheads="1"/>
          </p:cNvSpPr>
          <p:nvPr/>
        </p:nvSpPr>
        <p:spPr bwMode="auto">
          <a:xfrm>
            <a:off x="1500188" y="1141352"/>
            <a:ext cx="74771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Superdiffusive Dispersion and Mixing of Swarms with Reactive Levy Walks</a:t>
            </a:r>
          </a:p>
        </p:txBody>
      </p:sp>
      <p:sp>
        <p:nvSpPr>
          <p:cNvPr id="18443" name="TextBox 16"/>
          <p:cNvSpPr txBox="1">
            <a:spLocks noChangeArrowheads="1"/>
          </p:cNvSpPr>
          <p:nvPr/>
        </p:nvSpPr>
        <p:spPr bwMode="auto">
          <a:xfrm>
            <a:off x="1511300" y="2321344"/>
            <a:ext cx="73644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 b="1" i="1" dirty="0" smtClean="0">
                <a:solidFill>
                  <a:schemeClr val="bg1"/>
                </a:solidFill>
              </a:rPr>
              <a:t>Jacob Beal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8444" name="TextBox 17"/>
          <p:cNvSpPr txBox="1">
            <a:spLocks noChangeArrowheads="1"/>
          </p:cNvSpPr>
          <p:nvPr/>
        </p:nvSpPr>
        <p:spPr bwMode="auto">
          <a:xfrm>
            <a:off x="5969000" y="3746500"/>
            <a:ext cx="274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IEEE SASO</a:t>
            </a:r>
          </a:p>
          <a:p>
            <a:r>
              <a:rPr lang="en-US" dirty="0" smtClean="0"/>
              <a:t>September,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1D Dispersion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92800"/>
            <a:ext cx="8229600" cy="715963"/>
          </a:xfrm>
        </p:spPr>
        <p:txBody>
          <a:bodyPr/>
          <a:lstStyle/>
          <a:p>
            <a:pPr algn="ctr">
              <a:buNone/>
            </a:pPr>
            <a:r>
              <a:rPr lang="en-US" i="1"/>
              <a:t>10K seconds, density histogram every 1K seconds</a:t>
            </a:r>
          </a:p>
        </p:txBody>
      </p:sp>
      <p:pic>
        <p:nvPicPr>
          <p:cNvPr id="4" name="Picture 3" descr="LevyWalk1D_density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435100" y="1117600"/>
            <a:ext cx="6159500" cy="4639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1D Dispersion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92800"/>
            <a:ext cx="8229600" cy="715963"/>
          </a:xfrm>
        </p:spPr>
        <p:txBody>
          <a:bodyPr/>
          <a:lstStyle/>
          <a:p>
            <a:pPr algn="ctr">
              <a:buNone/>
            </a:pPr>
            <a:r>
              <a:rPr lang="en-US" i="1"/>
              <a:t>Nth percentile moves linearly at differnent rates</a:t>
            </a:r>
          </a:p>
        </p:txBody>
      </p:sp>
      <p:pic>
        <p:nvPicPr>
          <p:cNvPr id="4" name="Picture 3" descr="LevyWalk1D_density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435100" y="1246451"/>
            <a:ext cx="6159500" cy="4382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Dispersion</a:t>
            </a:r>
          </a:p>
        </p:txBody>
      </p:sp>
      <p:pic>
        <p:nvPicPr>
          <p:cNvPr id="5" name="Picture 4" descr="levywalk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151280"/>
            <a:ext cx="5295900" cy="5528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Dispersion: Method Comparison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5422900"/>
            <a:ext cx="8229600" cy="703263"/>
          </a:xfrm>
        </p:spPr>
        <p:txBody>
          <a:bodyPr/>
          <a:lstStyle/>
          <a:p>
            <a:r>
              <a:rPr lang="en-US" sz="2000" i="1"/>
              <a:t>Reactive Levy Walk is competitive with optimal</a:t>
            </a:r>
          </a:p>
          <a:p>
            <a:r>
              <a:rPr lang="en-US" sz="2000" i="1"/>
              <a:t>Turn-on-Contact moves too quickly, leaving empty interior</a:t>
            </a:r>
          </a:p>
          <a:p>
            <a:r>
              <a:rPr lang="en-US" sz="2000" i="1"/>
              <a:t>Random walk, repulsive forces very slow</a:t>
            </a:r>
          </a:p>
        </p:txBody>
      </p:sp>
      <p:pic>
        <p:nvPicPr>
          <p:cNvPr id="13" name="Picture 12" descr="Compare2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8900" y="1612900"/>
            <a:ext cx="4498464" cy="3403600"/>
          </a:xfrm>
          <a:prstGeom prst="rect">
            <a:avLst/>
          </a:prstGeom>
        </p:spPr>
      </p:pic>
      <p:pic>
        <p:nvPicPr>
          <p:cNvPr id="14" name="Picture 13" descr="Compare2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610100" y="1661023"/>
            <a:ext cx="4498464" cy="33073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03400" y="4953000"/>
            <a:ext cx="137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[linear scale]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0800" y="4971534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[log scale]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Constrained Dispersion</a:t>
            </a:r>
          </a:p>
        </p:txBody>
      </p:sp>
      <p:pic>
        <p:nvPicPr>
          <p:cNvPr id="4" name="Picture 3" descr="maze_levywalk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58" y="1270000"/>
            <a:ext cx="5024042" cy="52451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Constrained Dispersion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11800"/>
            <a:ext cx="8229600" cy="1016000"/>
          </a:xfrm>
        </p:spPr>
        <p:txBody>
          <a:bodyPr/>
          <a:lstStyle/>
          <a:p>
            <a:pPr algn="ctr">
              <a:buNone/>
            </a:pPr>
            <a:r>
              <a:rPr lang="en-US" sz="2400" i="1">
                <a:solidFill>
                  <a:schemeClr val="tx2"/>
                </a:solidFill>
              </a:rPr>
              <a:t>Reactive Levy Talk, Turn-on-Contact perform well,</a:t>
            </a:r>
          </a:p>
          <a:p>
            <a:pPr algn="ctr">
              <a:buNone/>
            </a:pPr>
            <a:r>
              <a:rPr lang="en-US" sz="2400" i="1">
                <a:solidFill>
                  <a:schemeClr val="tx2"/>
                </a:solidFill>
              </a:rPr>
              <a:t>Random Walk, Repulsive Force very poor</a:t>
            </a:r>
          </a:p>
        </p:txBody>
      </p:sp>
      <p:pic>
        <p:nvPicPr>
          <p:cNvPr id="4" name="Picture 3" descr="maze_BT_density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5400" y="1803400"/>
            <a:ext cx="2260379" cy="2501900"/>
          </a:xfrm>
          <a:prstGeom prst="rect">
            <a:avLst/>
          </a:prstGeom>
        </p:spPr>
      </p:pic>
      <p:pic>
        <p:nvPicPr>
          <p:cNvPr id="5" name="Picture 4" descr="maze_BT_density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298480" y="1803400"/>
            <a:ext cx="2260379" cy="2501900"/>
          </a:xfrm>
          <a:prstGeom prst="rect">
            <a:avLst/>
          </a:prstGeom>
        </p:spPr>
      </p:pic>
      <p:pic>
        <p:nvPicPr>
          <p:cNvPr id="6" name="Picture 5" descr="maze_BT_density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4571560" y="1803400"/>
            <a:ext cx="2260379" cy="2501900"/>
          </a:xfrm>
          <a:prstGeom prst="rect">
            <a:avLst/>
          </a:prstGeom>
        </p:spPr>
      </p:pic>
      <p:pic>
        <p:nvPicPr>
          <p:cNvPr id="7" name="Picture 6" descr="maze_BT_density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6857340" y="1803400"/>
            <a:ext cx="2260380" cy="2501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1300" y="435610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Reactive Levy Walk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14977" y="4356100"/>
            <a:ext cx="148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Random Walk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62718" y="4356100"/>
            <a:ext cx="1642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Repulsive Force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00900" y="4356100"/>
            <a:ext cx="167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Turn on Contact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78380" y="1383268"/>
            <a:ext cx="6116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Occupancy histogram: warmer color = higher density (log scale)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Dispersion </a:t>
            </a:r>
            <a:r>
              <a:rPr lang="en-US">
                <a:sym typeface="Wingdings"/>
              </a:rPr>
              <a:t> </a:t>
            </a:r>
            <a:r>
              <a:rPr lang="en-US"/>
              <a:t>Mixing</a:t>
            </a:r>
          </a:p>
        </p:txBody>
      </p:sp>
      <p:pic>
        <p:nvPicPr>
          <p:cNvPr id="4" name="Picture 3" descr="mixing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3500" y="1689100"/>
            <a:ext cx="4479548" cy="3276600"/>
          </a:xfrm>
          <a:prstGeom prst="rect">
            <a:avLst/>
          </a:prstGeom>
        </p:spPr>
      </p:pic>
      <p:pic>
        <p:nvPicPr>
          <p:cNvPr id="5" name="Picture 4" descr="mixingvisit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531914" y="1689100"/>
            <a:ext cx="4548287" cy="32766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5511800"/>
            <a:ext cx="8229600" cy="1016000"/>
          </a:xfrm>
        </p:spPr>
        <p:txBody>
          <a:bodyPr/>
          <a:lstStyle/>
          <a:p>
            <a:pPr algn="ctr">
              <a:buNone/>
            </a:pPr>
            <a:r>
              <a:rPr lang="en-US" sz="2400" i="1">
                <a:solidFill>
                  <a:schemeClr val="tx2"/>
                </a:solidFill>
              </a:rPr>
              <a:t>Reactive Levy Talk, Turn-on-Contact perform well,</a:t>
            </a:r>
          </a:p>
          <a:p>
            <a:pPr algn="ctr">
              <a:buNone/>
            </a:pPr>
            <a:r>
              <a:rPr lang="en-US" sz="2400" i="1">
                <a:solidFill>
                  <a:schemeClr val="tx2"/>
                </a:solidFill>
              </a:rPr>
              <a:t>Random Walk, Repulsive Force very poor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Evolvability of Reactive Levy Walks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7357219" y="2894763"/>
            <a:ext cx="1615649" cy="2578712"/>
            <a:chOff x="7357219" y="2894763"/>
            <a:chExt cx="1615649" cy="2578712"/>
          </a:xfrm>
        </p:grpSpPr>
        <p:sp>
          <p:nvSpPr>
            <p:cNvPr id="12" name="Ellipse 9"/>
            <p:cNvSpPr/>
            <p:nvPr/>
          </p:nvSpPr>
          <p:spPr>
            <a:xfrm>
              <a:off x="7372776" y="3381072"/>
              <a:ext cx="1512584" cy="63459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3465AF"/>
              </a:solidFill>
            </a:ln>
          </p:spPr>
          <p:txBody>
            <a:bodyPr wrap="none" lIns="90000" tIns="45000" rIns="90000" bIns="45000" anchor="ctr" anchorCtr="1"/>
            <a:lstStyle/>
            <a:p>
              <a:pPr algn="ctr"/>
              <a:r>
                <a:rPr lang="en-US"/>
                <a:t>Randomize</a:t>
              </a:r>
              <a:endParaRPr/>
            </a:p>
            <a:p>
              <a:pPr algn="ctr"/>
              <a:r>
                <a:rPr lang="en-US"/>
                <a:t>Direction</a:t>
              </a:r>
              <a:endParaRPr/>
            </a:p>
          </p:txBody>
        </p:sp>
        <p:sp>
          <p:nvSpPr>
            <p:cNvPr id="13" name="Ellipse 10"/>
            <p:cNvSpPr/>
            <p:nvPr/>
          </p:nvSpPr>
          <p:spPr>
            <a:xfrm>
              <a:off x="7357219" y="4838883"/>
              <a:ext cx="1615649" cy="63459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3465AF"/>
              </a:solidFill>
            </a:ln>
          </p:spPr>
          <p:txBody>
            <a:bodyPr wrap="none" lIns="90000" tIns="45000" rIns="90000" bIns="45000" anchor="ctr" anchorCtr="1"/>
            <a:lstStyle/>
            <a:p>
              <a:pPr algn="ctr"/>
              <a:r>
                <a:rPr lang="en-US"/>
                <a:t>Move</a:t>
              </a:r>
              <a:endParaRPr/>
            </a:p>
          </p:txBody>
        </p:sp>
        <p:sp>
          <p:nvSpPr>
            <p:cNvPr id="35" name="TextShape 32"/>
            <p:cNvSpPr txBox="1"/>
            <p:nvPr/>
          </p:nvSpPr>
          <p:spPr>
            <a:xfrm>
              <a:off x="7448460" y="2894763"/>
              <a:ext cx="1346320" cy="401887"/>
            </a:xfrm>
            <a:prstGeom prst="rect">
              <a:avLst/>
            </a:prstGeom>
          </p:spPr>
          <p:txBody>
            <a:bodyPr wrap="none" lIns="126360" tIns="81360" rIns="126360" bIns="81360"/>
            <a:lstStyle/>
            <a:p>
              <a:r>
                <a:rPr lang="en-US" sz="2000" b="1">
                  <a:solidFill>
                    <a:srgbClr val="800000"/>
                  </a:solidFill>
                </a:rPr>
                <a:t>1. Mobility</a:t>
              </a:r>
              <a:endParaRPr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647366" y="3182350"/>
            <a:ext cx="3058647" cy="2406530"/>
            <a:chOff x="4647366" y="3182350"/>
            <a:chExt cx="3058647" cy="2406530"/>
          </a:xfrm>
        </p:grpSpPr>
        <p:sp>
          <p:nvSpPr>
            <p:cNvPr id="8" name="Freeform 5"/>
            <p:cNvSpPr/>
            <p:nvPr/>
          </p:nvSpPr>
          <p:spPr>
            <a:xfrm>
              <a:off x="5971683" y="4599047"/>
              <a:ext cx="800856" cy="340307"/>
            </a:xfrm>
            <a:custGeom>
              <a:avLst/>
              <a:gdLst/>
              <a:ahLst/>
              <a:cxnLst/>
              <a:rect l="0" t="0" r="r" b="b"/>
              <a:pathLst>
                <a:path w="2471" h="1050">
                  <a:moveTo>
                    <a:pt x="0" y="1049"/>
                  </a:moveTo>
                  <a:cubicBezTo>
                    <a:pt x="1553" y="1000"/>
                    <a:pt x="2470" y="0"/>
                    <a:pt x="2470" y="0"/>
                  </a:cubicBezTo>
                </a:path>
              </a:pathLst>
            </a:custGeom>
            <a:ln w="50800" cap="flat" cmpd="sng" algn="ctr">
              <a:solidFill>
                <a:srgbClr val="31859C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cxnSp>
          <p:nvCxnSpPr>
            <p:cNvPr id="20" name="Line 17"/>
            <p:cNvCxnSpPr/>
            <p:nvPr/>
          </p:nvCxnSpPr>
          <p:spPr>
            <a:xfrm rot="10800000" flipV="1">
              <a:off x="7369920" y="3698367"/>
              <a:ext cx="15557" cy="1457811"/>
            </a:xfrm>
            <a:prstGeom prst="bentConnector3">
              <a:avLst>
                <a:gd name="adj1" fmla="val 2059247"/>
              </a:avLst>
            </a:prstGeom>
            <a:ln w="5080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triangle" w="sm" len="med"/>
              <a:tailEnd type="triangle" w="sm" len="med"/>
            </a:ln>
          </p:spPr>
        </p:cxnSp>
        <p:sp>
          <p:nvSpPr>
            <p:cNvPr id="26" name="TextShape 23"/>
            <p:cNvSpPr txBox="1"/>
            <p:nvPr/>
          </p:nvSpPr>
          <p:spPr>
            <a:xfrm>
              <a:off x="6767354" y="5133576"/>
              <a:ext cx="677373" cy="271922"/>
            </a:xfrm>
            <a:prstGeom prst="rect">
              <a:avLst/>
            </a:prstGeom>
          </p:spPr>
          <p:txBody>
            <a:bodyPr wrap="none" lIns="90000" tIns="45000" rIns="90000" bIns="45000"/>
            <a:lstStyle/>
            <a:p>
              <a:r>
                <a:rPr lang="en-US" sz="1500" b="1" i="1">
                  <a:solidFill>
                    <a:srgbClr val="31859C"/>
                  </a:solidFill>
                </a:rPr>
                <a:t>enable</a:t>
              </a:r>
              <a:endParaRPr b="1">
                <a:solidFill>
                  <a:srgbClr val="31859C"/>
                </a:solidFill>
              </a:endParaRPr>
            </a:p>
          </p:txBody>
        </p:sp>
        <p:sp>
          <p:nvSpPr>
            <p:cNvPr id="27" name="TextShape 24"/>
            <p:cNvSpPr txBox="1"/>
            <p:nvPr/>
          </p:nvSpPr>
          <p:spPr>
            <a:xfrm>
              <a:off x="7028640" y="3182350"/>
              <a:ext cx="677373" cy="271922"/>
            </a:xfrm>
            <a:prstGeom prst="rect">
              <a:avLst/>
            </a:prstGeom>
          </p:spPr>
          <p:txBody>
            <a:bodyPr wrap="none" lIns="90000" tIns="45000" rIns="90000" bIns="45000"/>
            <a:lstStyle/>
            <a:p>
              <a:r>
                <a:rPr lang="en-US" sz="1500" b="1" i="1">
                  <a:solidFill>
                    <a:srgbClr val="31859C"/>
                  </a:solidFill>
                </a:rPr>
                <a:t>enable</a:t>
              </a:r>
              <a:endParaRPr b="1">
                <a:solidFill>
                  <a:srgbClr val="31859C"/>
                </a:solidFill>
              </a:endParaRPr>
            </a:p>
          </p:txBody>
        </p:sp>
        <p:sp>
          <p:nvSpPr>
            <p:cNvPr id="28" name="TextShape 25"/>
            <p:cNvSpPr txBox="1"/>
            <p:nvPr/>
          </p:nvSpPr>
          <p:spPr>
            <a:xfrm>
              <a:off x="7015940" y="4027031"/>
              <a:ext cx="428787" cy="271922"/>
            </a:xfrm>
            <a:prstGeom prst="rect">
              <a:avLst/>
            </a:prstGeom>
          </p:spPr>
          <p:txBody>
            <a:bodyPr wrap="none" lIns="90000" tIns="45000" rIns="90000" bIns="45000"/>
            <a:lstStyle/>
            <a:p>
              <a:r>
                <a:rPr lang="en-US" sz="1500" b="1" i="1">
                  <a:solidFill>
                    <a:srgbClr val="31859C"/>
                  </a:solidFill>
                </a:rPr>
                <a:t>yes</a:t>
              </a:r>
              <a:endParaRPr b="1">
                <a:solidFill>
                  <a:srgbClr val="31859C"/>
                </a:solidFill>
              </a:endParaRPr>
            </a:p>
          </p:txBody>
        </p:sp>
        <p:sp>
          <p:nvSpPr>
            <p:cNvPr id="29" name="TextShape 26"/>
            <p:cNvSpPr txBox="1"/>
            <p:nvPr/>
          </p:nvSpPr>
          <p:spPr>
            <a:xfrm>
              <a:off x="7020417" y="4569578"/>
              <a:ext cx="353271" cy="271922"/>
            </a:xfrm>
            <a:prstGeom prst="rect">
              <a:avLst/>
            </a:prstGeom>
          </p:spPr>
          <p:txBody>
            <a:bodyPr wrap="none" lIns="90000" tIns="45000" rIns="90000" bIns="45000"/>
            <a:lstStyle/>
            <a:p>
              <a:r>
                <a:rPr lang="en-US" sz="1500" b="1" i="1">
                  <a:solidFill>
                    <a:srgbClr val="31859C"/>
                  </a:solidFill>
                </a:rPr>
                <a:t>no</a:t>
              </a:r>
              <a:endParaRPr b="1">
                <a:solidFill>
                  <a:srgbClr val="31859C"/>
                </a:solidFill>
              </a:endParaRPr>
            </a:p>
          </p:txBody>
        </p:sp>
        <p:sp>
          <p:nvSpPr>
            <p:cNvPr id="33" name="Ellipse 30"/>
            <p:cNvSpPr/>
            <p:nvPr/>
          </p:nvSpPr>
          <p:spPr>
            <a:xfrm>
              <a:off x="4655180" y="4634699"/>
              <a:ext cx="1512584" cy="63459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3465AF"/>
              </a:solidFill>
            </a:ln>
          </p:spPr>
          <p:txBody>
            <a:bodyPr wrap="none" lIns="90000" tIns="45000" rIns="90000" bIns="45000" anchor="ctr" anchorCtr="1"/>
            <a:lstStyle/>
            <a:p>
              <a:pPr algn="ctr"/>
              <a:r>
                <a:rPr lang="en-US"/>
                <a:t>Proximity-</a:t>
              </a:r>
              <a:endParaRPr/>
            </a:p>
            <a:p>
              <a:pPr algn="ctr"/>
              <a:r>
                <a:rPr lang="en-US"/>
                <a:t>Sensor</a:t>
              </a:r>
              <a:endParaRPr/>
            </a:p>
          </p:txBody>
        </p:sp>
        <p:sp>
          <p:nvSpPr>
            <p:cNvPr id="34" name="Ellipse 31"/>
            <p:cNvSpPr/>
            <p:nvPr/>
          </p:nvSpPr>
          <p:spPr>
            <a:xfrm>
              <a:off x="6653918" y="4319995"/>
              <a:ext cx="823219" cy="34549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3465AF"/>
              </a:solidFill>
            </a:ln>
          </p:spPr>
          <p:txBody>
            <a:bodyPr wrap="none" lIns="90000" tIns="45000" rIns="90000" bIns="45000" anchor="ctr" anchorCtr="1"/>
            <a:lstStyle/>
            <a:p>
              <a:pPr algn="ctr"/>
              <a:r>
                <a:rPr lang="en-US"/>
                <a:t>or</a:t>
              </a:r>
              <a:endParaRPr/>
            </a:p>
          </p:txBody>
        </p:sp>
        <p:sp>
          <p:nvSpPr>
            <p:cNvPr id="36" name="TextShape 33"/>
            <p:cNvSpPr txBox="1"/>
            <p:nvPr/>
          </p:nvSpPr>
          <p:spPr>
            <a:xfrm>
              <a:off x="4647366" y="5186993"/>
              <a:ext cx="1563144" cy="401887"/>
            </a:xfrm>
            <a:prstGeom prst="rect">
              <a:avLst/>
            </a:prstGeom>
          </p:spPr>
          <p:txBody>
            <a:bodyPr wrap="none" lIns="126360" tIns="81360" rIns="126360" bIns="81360"/>
            <a:lstStyle/>
            <a:p>
              <a:r>
                <a:rPr lang="en-US" sz="2000" b="1">
                  <a:solidFill>
                    <a:schemeClr val="accent5">
                      <a:lumMod val="75000"/>
                    </a:schemeClr>
                  </a:solidFill>
                </a:rPr>
                <a:t>2. Reactivity</a:t>
              </a:r>
              <a:endParaRPr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683019" y="3334749"/>
            <a:ext cx="4382509" cy="1067568"/>
            <a:chOff x="2683019" y="3334749"/>
            <a:chExt cx="4382509" cy="1067568"/>
          </a:xfrm>
        </p:grpSpPr>
        <p:cxnSp>
          <p:nvCxnSpPr>
            <p:cNvPr id="21" name="Line 18"/>
            <p:cNvCxnSpPr>
              <a:stCxn id="34" idx="0"/>
              <a:endCxn id="11" idx="0"/>
            </p:cNvCxnSpPr>
            <p:nvPr/>
          </p:nvCxnSpPr>
          <p:spPr>
            <a:xfrm rot="16200000" flipV="1">
              <a:off x="4976285" y="2230751"/>
              <a:ext cx="552270" cy="3626217"/>
            </a:xfrm>
            <a:prstGeom prst="bentConnector3">
              <a:avLst>
                <a:gd name="adj1" fmla="val 189684"/>
              </a:avLst>
            </a:prstGeom>
            <a:ln w="508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 w="sm" len="med"/>
            </a:ln>
          </p:spPr>
        </p:cxnSp>
        <p:sp>
          <p:nvSpPr>
            <p:cNvPr id="7" name="Freeform 4"/>
            <p:cNvSpPr/>
            <p:nvPr/>
          </p:nvSpPr>
          <p:spPr>
            <a:xfrm>
              <a:off x="5971683" y="4048074"/>
              <a:ext cx="800856" cy="340307"/>
            </a:xfrm>
            <a:custGeom>
              <a:avLst/>
              <a:gdLst/>
              <a:ahLst/>
              <a:cxnLst/>
              <a:rect l="0" t="0" r="r" b="b"/>
              <a:pathLst>
                <a:path w="2471" h="1050">
                  <a:moveTo>
                    <a:pt x="0" y="0"/>
                  </a:moveTo>
                  <a:cubicBezTo>
                    <a:pt x="1553" y="49"/>
                    <a:pt x="2470" y="1049"/>
                    <a:pt x="2470" y="1049"/>
                  </a:cubicBezTo>
                </a:path>
              </a:pathLst>
            </a:custGeom>
            <a:ln w="508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1" name="Ellipse 8"/>
            <p:cNvSpPr/>
            <p:nvPr/>
          </p:nvSpPr>
          <p:spPr>
            <a:xfrm>
              <a:off x="2683019" y="3767725"/>
              <a:ext cx="1512584" cy="63459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rgbClr val="3465AF"/>
              </a:solidFill>
            </a:ln>
          </p:spPr>
          <p:txBody>
            <a:bodyPr wrap="none" lIns="90000" tIns="45000" rIns="90000" bIns="45000" anchor="ctr" anchorCtr="1"/>
            <a:lstStyle/>
            <a:p>
              <a:pPr algn="ctr"/>
              <a:r>
                <a:rPr lang="en-US"/>
                <a:t>Accumulator</a:t>
              </a:r>
              <a:endParaRPr/>
            </a:p>
          </p:txBody>
        </p:sp>
        <p:cxnSp>
          <p:nvCxnSpPr>
            <p:cNvPr id="14" name="Line 11"/>
            <p:cNvCxnSpPr>
              <a:stCxn id="11" idx="6"/>
              <a:endCxn id="11" idx="4"/>
            </p:cNvCxnSpPr>
            <p:nvPr/>
          </p:nvCxnSpPr>
          <p:spPr>
            <a:xfrm flipH="1">
              <a:off x="3439312" y="4085021"/>
              <a:ext cx="756292" cy="317296"/>
            </a:xfrm>
            <a:prstGeom prst="curvedConnector4">
              <a:avLst>
                <a:gd name="adj1" fmla="val -27212"/>
                <a:gd name="adj2" fmla="val 240911"/>
              </a:avLst>
            </a:prstGeom>
            <a:ln w="508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" name="Ellipse 14"/>
            <p:cNvSpPr/>
            <p:nvPr/>
          </p:nvSpPr>
          <p:spPr>
            <a:xfrm>
              <a:off x="4607213" y="3767725"/>
              <a:ext cx="1512584" cy="63459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rgbClr val="3465AF"/>
              </a:solidFill>
            </a:ln>
          </p:spPr>
          <p:txBody>
            <a:bodyPr wrap="none" lIns="90000" tIns="45000" rIns="90000" bIns="45000" anchor="ctr" anchorCtr="1"/>
            <a:lstStyle/>
            <a:p>
              <a:pPr algn="ctr"/>
              <a:r>
                <a:rPr lang="en-US" i="1"/>
                <a:t>value</a:t>
              </a:r>
              <a:r>
                <a:rPr lang="en-US"/>
                <a:t> &gt; 1</a:t>
              </a:r>
              <a:endParaRPr/>
            </a:p>
          </p:txBody>
        </p:sp>
        <p:cxnSp>
          <p:nvCxnSpPr>
            <p:cNvPr id="18" name="Line 15"/>
            <p:cNvCxnSpPr>
              <a:stCxn id="11" idx="6"/>
              <a:endCxn id="17" idx="2"/>
            </p:cNvCxnSpPr>
            <p:nvPr/>
          </p:nvCxnSpPr>
          <p:spPr>
            <a:xfrm>
              <a:off x="4195604" y="4085021"/>
              <a:ext cx="411934" cy="324"/>
            </a:xfrm>
            <a:prstGeom prst="curvedConnector3">
              <a:avLst/>
            </a:prstGeom>
            <a:ln w="508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 w="sm" len="med"/>
            </a:ln>
          </p:spPr>
        </p:cxnSp>
        <p:sp>
          <p:nvSpPr>
            <p:cNvPr id="23" name="TextShape 20"/>
            <p:cNvSpPr txBox="1"/>
            <p:nvPr/>
          </p:nvSpPr>
          <p:spPr>
            <a:xfrm>
              <a:off x="3438489" y="3454667"/>
              <a:ext cx="544167" cy="271922"/>
            </a:xfrm>
            <a:prstGeom prst="rect">
              <a:avLst/>
            </a:prstGeom>
          </p:spPr>
          <p:txBody>
            <a:bodyPr wrap="none" lIns="90000" tIns="45000" rIns="90000" bIns="45000"/>
            <a:lstStyle/>
            <a:p>
              <a:r>
                <a:rPr lang="en-US" sz="1500" b="1" i="1">
                  <a:solidFill>
                    <a:schemeClr val="accent3">
                      <a:lumMod val="50000"/>
                    </a:schemeClr>
                  </a:solidFill>
                </a:rPr>
                <a:t>reset</a:t>
              </a:r>
              <a:endParaRPr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5" name="TextShape 22"/>
            <p:cNvSpPr txBox="1"/>
            <p:nvPr/>
          </p:nvSpPr>
          <p:spPr>
            <a:xfrm>
              <a:off x="4091387" y="3752373"/>
              <a:ext cx="573012" cy="271922"/>
            </a:xfrm>
            <a:prstGeom prst="rect">
              <a:avLst/>
            </a:prstGeom>
          </p:spPr>
          <p:txBody>
            <a:bodyPr wrap="none" lIns="90000" tIns="45000" rIns="90000" bIns="45000"/>
            <a:lstStyle/>
            <a:p>
              <a:r>
                <a:rPr lang="en-US" sz="1500" b="1" i="1">
                  <a:solidFill>
                    <a:schemeClr val="accent3">
                      <a:lumMod val="50000"/>
                    </a:schemeClr>
                  </a:solidFill>
                </a:rPr>
                <a:t>value</a:t>
              </a:r>
              <a:endParaRPr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7" name="TextShape 34"/>
            <p:cNvSpPr txBox="1"/>
            <p:nvPr/>
          </p:nvSpPr>
          <p:spPr>
            <a:xfrm>
              <a:off x="4479697" y="3334749"/>
              <a:ext cx="1767653" cy="401887"/>
            </a:xfrm>
            <a:prstGeom prst="rect">
              <a:avLst/>
            </a:prstGeom>
          </p:spPr>
          <p:txBody>
            <a:bodyPr wrap="none" lIns="126360" tIns="81360" rIns="126360" bIns="81360"/>
            <a:lstStyle/>
            <a:p>
              <a:r>
                <a:rPr lang="en-US" sz="2000" b="1">
                  <a:solidFill>
                    <a:srgbClr val="4F6228"/>
                  </a:solidFill>
                </a:rPr>
                <a:t>3. Persistence</a:t>
              </a:r>
              <a:endParaRPr>
                <a:solidFill>
                  <a:srgbClr val="4F6228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6228" y="2850193"/>
            <a:ext cx="2161437" cy="1906692"/>
            <a:chOff x="106228" y="2850193"/>
            <a:chExt cx="2161437" cy="1906692"/>
          </a:xfrm>
        </p:grpSpPr>
        <p:sp>
          <p:nvSpPr>
            <p:cNvPr id="9" name="Ellipse 6"/>
            <p:cNvSpPr/>
            <p:nvPr/>
          </p:nvSpPr>
          <p:spPr>
            <a:xfrm>
              <a:off x="303222" y="3767725"/>
              <a:ext cx="1512584" cy="63459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3465AF"/>
              </a:solidFill>
            </a:ln>
          </p:spPr>
          <p:txBody>
            <a:bodyPr wrap="none" lIns="90000" tIns="45000" rIns="90000" bIns="45000" anchor="ctr" anchorCtr="1"/>
            <a:lstStyle/>
            <a:p>
              <a:pPr algn="ctr"/>
              <a:r>
                <a:rPr lang="en-US"/>
                <a:t>Uniform</a:t>
              </a:r>
              <a:endParaRPr/>
            </a:p>
            <a:p>
              <a:pPr algn="ctr"/>
              <a:r>
                <a:rPr lang="en-US"/>
                <a:t>Noise</a:t>
              </a:r>
              <a:endParaRPr/>
            </a:p>
          </p:txBody>
        </p:sp>
        <p:cxnSp>
          <p:nvCxnSpPr>
            <p:cNvPr id="16" name="Line 13"/>
            <p:cNvCxnSpPr>
              <a:stCxn id="9" idx="0"/>
              <a:endCxn id="10" idx="2"/>
            </p:cNvCxnSpPr>
            <p:nvPr/>
          </p:nvCxnSpPr>
          <p:spPr>
            <a:xfrm rot="5400000" flipH="1" flipV="1">
              <a:off x="891966" y="3017741"/>
              <a:ext cx="917532" cy="582436"/>
            </a:xfrm>
            <a:prstGeom prst="bentConnector2">
              <a:avLst/>
            </a:prstGeom>
            <a:ln w="50800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triangle" w="sm" len="med"/>
            </a:ln>
          </p:spPr>
        </p:cxnSp>
        <p:sp>
          <p:nvSpPr>
            <p:cNvPr id="38" name="TextShape 35"/>
            <p:cNvSpPr txBox="1"/>
            <p:nvPr/>
          </p:nvSpPr>
          <p:spPr>
            <a:xfrm>
              <a:off x="106228" y="4354998"/>
              <a:ext cx="2161437" cy="401887"/>
            </a:xfrm>
            <a:prstGeom prst="rect">
              <a:avLst/>
            </a:prstGeom>
          </p:spPr>
          <p:txBody>
            <a:bodyPr wrap="none" lIns="126360" tIns="81360" rIns="126360" bIns="81360"/>
            <a:lstStyle/>
            <a:p>
              <a:r>
                <a:rPr lang="en-US" sz="2000" b="1">
                  <a:solidFill>
                    <a:schemeClr val="accent4">
                      <a:lumMod val="75000"/>
                    </a:schemeClr>
                  </a:solidFill>
                </a:rPr>
                <a:t>5. Scale-Freeness</a:t>
              </a:r>
              <a:endParaRPr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156103" y="2064533"/>
            <a:ext cx="5909425" cy="2261561"/>
            <a:chOff x="1156103" y="2064533"/>
            <a:chExt cx="5909425" cy="2261561"/>
          </a:xfrm>
        </p:grpSpPr>
        <p:cxnSp>
          <p:nvCxnSpPr>
            <p:cNvPr id="22" name="Line 19"/>
            <p:cNvCxnSpPr>
              <a:stCxn id="34" idx="0"/>
              <a:endCxn id="10" idx="6"/>
            </p:cNvCxnSpPr>
            <p:nvPr/>
          </p:nvCxnSpPr>
          <p:spPr>
            <a:xfrm rot="16200000" flipV="1">
              <a:off x="4375130" y="1629597"/>
              <a:ext cx="1469802" cy="3910994"/>
            </a:xfrm>
            <a:prstGeom prst="bentConnector2">
              <a:avLst/>
            </a:prstGeom>
            <a:ln w="508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triangle" w="sm" len="med"/>
            </a:ln>
          </p:spPr>
        </p:cxnSp>
        <p:sp>
          <p:nvSpPr>
            <p:cNvPr id="10" name="Ellipse 7"/>
            <p:cNvSpPr/>
            <p:nvPr/>
          </p:nvSpPr>
          <p:spPr>
            <a:xfrm>
              <a:off x="1641950" y="2532897"/>
              <a:ext cx="1512584" cy="63459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rgbClr val="3465AF"/>
              </a:solidFill>
            </a:ln>
          </p:spPr>
          <p:txBody>
            <a:bodyPr wrap="none" lIns="90000" tIns="45000" rIns="90000" bIns="45000" anchor="ctr" anchorCtr="1"/>
            <a:lstStyle/>
            <a:p>
              <a:pPr algn="ctr"/>
              <a:r>
                <a:rPr lang="en-US"/>
                <a:t>Latch</a:t>
              </a:r>
              <a:endParaRPr/>
            </a:p>
          </p:txBody>
        </p:sp>
        <p:cxnSp>
          <p:nvCxnSpPr>
            <p:cNvPr id="15" name="Line 12"/>
            <p:cNvCxnSpPr>
              <a:stCxn id="10" idx="4"/>
              <a:endCxn id="11" idx="2"/>
            </p:cNvCxnSpPr>
            <p:nvPr/>
          </p:nvCxnSpPr>
          <p:spPr>
            <a:xfrm rot="16200000" flipH="1">
              <a:off x="2081864" y="3483866"/>
              <a:ext cx="917532" cy="284777"/>
            </a:xfrm>
            <a:prstGeom prst="bentConnector2">
              <a:avLst/>
            </a:prstGeom>
            <a:ln w="508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" name="TextShape 21"/>
            <p:cNvSpPr txBox="1"/>
            <p:nvPr/>
          </p:nvSpPr>
          <p:spPr>
            <a:xfrm>
              <a:off x="3103332" y="2520785"/>
              <a:ext cx="391839" cy="271922"/>
            </a:xfrm>
            <a:prstGeom prst="rect">
              <a:avLst/>
            </a:prstGeom>
          </p:spPr>
          <p:txBody>
            <a:bodyPr wrap="none" lIns="90000" tIns="45000" rIns="90000" bIns="45000"/>
            <a:lstStyle/>
            <a:p>
              <a:r>
                <a:rPr lang="en-US" sz="1500" b="1" i="1">
                  <a:solidFill>
                    <a:schemeClr val="accent6">
                      <a:lumMod val="75000"/>
                    </a:schemeClr>
                  </a:solidFill>
                </a:rPr>
                <a:t>set</a:t>
              </a:r>
              <a:endParaRPr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0" name="TextShape 27"/>
            <p:cNvSpPr txBox="1"/>
            <p:nvPr/>
          </p:nvSpPr>
          <p:spPr>
            <a:xfrm>
              <a:off x="1156103" y="2524554"/>
              <a:ext cx="534444" cy="271922"/>
            </a:xfrm>
            <a:prstGeom prst="rect">
              <a:avLst/>
            </a:prstGeom>
          </p:spPr>
          <p:txBody>
            <a:bodyPr wrap="none" lIns="90000" tIns="45000" rIns="90000" bIns="45000"/>
            <a:lstStyle/>
            <a:p>
              <a:r>
                <a:rPr lang="en-US" sz="1500" b="1" i="1">
                  <a:solidFill>
                    <a:schemeClr val="accent6">
                      <a:lumMod val="75000"/>
                    </a:schemeClr>
                  </a:solidFill>
                </a:rPr>
                <a:t>input</a:t>
              </a:r>
              <a:endParaRPr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TextShape 28"/>
            <p:cNvSpPr txBox="1"/>
            <p:nvPr/>
          </p:nvSpPr>
          <p:spPr>
            <a:xfrm>
              <a:off x="2375315" y="3075852"/>
              <a:ext cx="781410" cy="271922"/>
            </a:xfrm>
            <a:prstGeom prst="rect">
              <a:avLst/>
            </a:prstGeom>
          </p:spPr>
          <p:txBody>
            <a:bodyPr wrap="none" lIns="90000" tIns="45000" rIns="90000" bIns="45000"/>
            <a:lstStyle/>
            <a:p>
              <a:r>
                <a:rPr lang="en-US" sz="1500" b="1" i="1">
                  <a:solidFill>
                    <a:schemeClr val="accent6">
                      <a:lumMod val="75000"/>
                    </a:schemeClr>
                  </a:solidFill>
                </a:rPr>
                <a:t>memory</a:t>
              </a:r>
              <a:endParaRPr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TextShape 29"/>
            <p:cNvSpPr txBox="1"/>
            <p:nvPr/>
          </p:nvSpPr>
          <p:spPr>
            <a:xfrm>
              <a:off x="2250367" y="4054172"/>
              <a:ext cx="457632" cy="271922"/>
            </a:xfrm>
            <a:prstGeom prst="rect">
              <a:avLst/>
            </a:prstGeom>
          </p:spPr>
          <p:txBody>
            <a:bodyPr wrap="none" lIns="90000" tIns="45000" rIns="90000" bIns="45000"/>
            <a:lstStyle/>
            <a:p>
              <a:r>
                <a:rPr lang="en-US" sz="1500" b="1" i="1">
                  <a:solidFill>
                    <a:schemeClr val="accent6">
                      <a:lumMod val="75000"/>
                    </a:schemeClr>
                  </a:solidFill>
                </a:rPr>
                <a:t>rate</a:t>
              </a:r>
              <a:endParaRPr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9" name="TextShape 36"/>
            <p:cNvSpPr txBox="1"/>
            <p:nvPr/>
          </p:nvSpPr>
          <p:spPr>
            <a:xfrm>
              <a:off x="1598202" y="2064533"/>
              <a:ext cx="1579673" cy="401887"/>
            </a:xfrm>
            <a:prstGeom prst="rect">
              <a:avLst/>
            </a:prstGeom>
          </p:spPr>
          <p:txBody>
            <a:bodyPr wrap="none" lIns="126360" tIns="81360" rIns="126360" bIns="81360"/>
            <a:lstStyle/>
            <a:p>
              <a:r>
                <a:rPr lang="en-US" sz="2000" b="1">
                  <a:solidFill>
                    <a:srgbClr val="CC6633"/>
                  </a:solidFill>
                </a:rPr>
                <a:t>4. Adaptivity</a:t>
              </a:r>
              <a:endParaRPr/>
            </a:p>
          </p:txBody>
        </p:sp>
      </p:grpSp>
      <p:sp>
        <p:nvSpPr>
          <p:cNvPr id="40" name="Freeform 37"/>
          <p:cNvSpPr/>
          <p:nvPr/>
        </p:nvSpPr>
        <p:spPr>
          <a:xfrm>
            <a:off x="1262714" y="2850194"/>
            <a:ext cx="2699686" cy="2089160"/>
          </a:xfrm>
          <a:custGeom>
            <a:avLst/>
            <a:gdLst/>
            <a:ahLst/>
            <a:cxnLst/>
            <a:rect l="0" t="0" r="r" b="b"/>
            <a:pathLst>
              <a:path w="7381" h="5585">
                <a:moveTo>
                  <a:pt x="7380" y="5330"/>
                </a:moveTo>
                <a:cubicBezTo>
                  <a:pt x="6501" y="5584"/>
                  <a:pt x="5931" y="5436"/>
                  <a:pt x="3259" y="4771"/>
                </a:cubicBezTo>
                <a:cubicBezTo>
                  <a:pt x="2368" y="4549"/>
                  <a:pt x="3101" y="4277"/>
                  <a:pt x="2540" y="3596"/>
                </a:cubicBezTo>
                <a:cubicBezTo>
                  <a:pt x="317" y="1056"/>
                  <a:pt x="0" y="1691"/>
                  <a:pt x="1075" y="0"/>
                </a:cubicBezTo>
              </a:path>
            </a:pathLst>
          </a:custGeom>
          <a:ln w="54720">
            <a:solidFill>
              <a:srgbClr val="E46C0A"/>
            </a:solidFill>
            <a:round/>
            <a:tailEnd type="triangle" w="med" len="med"/>
          </a:ln>
        </p:spPr>
      </p:sp>
      <p:sp>
        <p:nvSpPr>
          <p:cNvPr id="42" name="TextBox 41"/>
          <p:cNvSpPr txBox="1"/>
          <p:nvPr/>
        </p:nvSpPr>
        <p:spPr>
          <a:xfrm>
            <a:off x="1584752" y="5858301"/>
            <a:ext cx="5549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Could this explain appearance of Levy statistics in biological organisms?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Random walks and repulsive forces are very poor methods of dispersion.</a:t>
            </a:r>
          </a:p>
          <a:p>
            <a:r>
              <a:rPr lang="en-US"/>
              <a:t>Reactive Levy walks:</a:t>
            </a:r>
          </a:p>
          <a:p>
            <a:pPr lvl="1"/>
            <a:r>
              <a:rPr lang="en-US"/>
              <a:t>produce near-optimal unconstrained dispersion</a:t>
            </a:r>
          </a:p>
          <a:p>
            <a:pPr lvl="1"/>
            <a:r>
              <a:rPr lang="en-US"/>
              <a:t>also good for constrained environments, mixing</a:t>
            </a:r>
          </a:p>
          <a:p>
            <a:pPr lvl="1"/>
            <a:r>
              <a:rPr lang="en-US"/>
              <a:t>hardware implementation is incrementally evolvable</a:t>
            </a:r>
          </a:p>
          <a:p>
            <a:r>
              <a:rPr lang="en-US"/>
              <a:t>With constrained motion, reactivity dominates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Scale-free random walk </a:t>
            </a:r>
            <a:r>
              <a:rPr lang="en-US" sz="2800" dirty="0">
                <a:sym typeface="Wingdings"/>
              </a:rPr>
              <a:t> good dispersion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91200"/>
            <a:ext cx="8229600" cy="698500"/>
          </a:xfrm>
        </p:spPr>
        <p:txBody>
          <a:bodyPr/>
          <a:lstStyle/>
          <a:p>
            <a:pPr algn="ctr">
              <a:buNone/>
            </a:pPr>
            <a:r>
              <a:rPr lang="en-US" sz="1800" i="1" dirty="0" smtClean="0">
                <a:solidFill>
                  <a:schemeClr val="tx2"/>
                </a:solidFill>
              </a:rPr>
              <a:t>Reactive Levy Walk [white] much better than</a:t>
            </a:r>
          </a:p>
          <a:p>
            <a:pPr algn="ctr">
              <a:buNone/>
            </a:pPr>
            <a:r>
              <a:rPr lang="en-US" sz="1800" i="1" dirty="0" smtClean="0">
                <a:solidFill>
                  <a:schemeClr val="tx2"/>
                </a:solidFill>
              </a:rPr>
              <a:t>random walk, repulsive forces or p</a:t>
            </a:r>
            <a:r>
              <a:rPr lang="en-US" sz="1800" i="1" dirty="0" smtClean="0">
                <a:solidFill>
                  <a:schemeClr val="tx2"/>
                </a:solidFill>
              </a:rPr>
              <a:t>ure reactive</a:t>
            </a:r>
          </a:p>
        </p:txBody>
      </p:sp>
      <p:pic>
        <p:nvPicPr>
          <p:cNvPr id="4" name="Picture 3" descr="fourwayrac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938" y="1084263"/>
            <a:ext cx="5882124" cy="4613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Low-Information Dispersion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699000"/>
            <a:ext cx="8445500" cy="2120900"/>
          </a:xfrm>
        </p:spPr>
        <p:txBody>
          <a:bodyPr/>
          <a:lstStyle/>
          <a:p>
            <a:r>
              <a:rPr lang="en-US"/>
              <a:t>Goal: rapidly deploy evenly over unknown space</a:t>
            </a:r>
          </a:p>
          <a:p>
            <a:r>
              <a:rPr lang="en-US"/>
              <a:t>Constraint: local interactions only </a:t>
            </a:r>
          </a:p>
          <a:p>
            <a:pPr lvl="1"/>
            <a:r>
              <a:rPr lang="en-US"/>
              <a:t>poor localization, low bandwidth, high turnover, etc. </a:t>
            </a:r>
          </a:p>
          <a:p>
            <a:r>
              <a:rPr lang="en-US"/>
              <a:t>Use Examples: network provision, field monitoring</a:t>
            </a:r>
          </a:p>
        </p:txBody>
      </p:sp>
      <p:pic>
        <p:nvPicPr>
          <p:cNvPr id="4" name="Picture 3" descr="quadcopter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lum bright="22000"/>
          </a:blip>
          <a:stretch>
            <a:fillRect/>
          </a:stretch>
        </p:blipFill>
        <p:spPr>
          <a:xfrm>
            <a:off x="3568700" y="2349500"/>
            <a:ext cx="1300238" cy="546100"/>
          </a:xfrm>
          <a:prstGeom prst="rect">
            <a:avLst/>
          </a:prstGeom>
        </p:spPr>
      </p:pic>
      <p:pic>
        <p:nvPicPr>
          <p:cNvPr id="5" name="Picture 4" descr="quadcopter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lum bright="22000"/>
          </a:blip>
          <a:stretch>
            <a:fillRect/>
          </a:stretch>
        </p:blipFill>
        <p:spPr>
          <a:xfrm>
            <a:off x="3568700" y="2774950"/>
            <a:ext cx="1300238" cy="546100"/>
          </a:xfrm>
          <a:prstGeom prst="rect">
            <a:avLst/>
          </a:prstGeom>
        </p:spPr>
      </p:pic>
      <p:pic>
        <p:nvPicPr>
          <p:cNvPr id="6" name="Picture 5" descr="quadcopter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lum bright="22000"/>
          </a:blip>
          <a:stretch>
            <a:fillRect/>
          </a:stretch>
        </p:blipFill>
        <p:spPr>
          <a:xfrm>
            <a:off x="4218819" y="3048000"/>
            <a:ext cx="1300238" cy="546100"/>
          </a:xfrm>
          <a:prstGeom prst="rect">
            <a:avLst/>
          </a:prstGeom>
        </p:spPr>
      </p:pic>
      <p:pic>
        <p:nvPicPr>
          <p:cNvPr id="7" name="Picture 6" descr="quadcopter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lum bright="22000"/>
          </a:blip>
          <a:stretch>
            <a:fillRect/>
          </a:stretch>
        </p:blipFill>
        <p:spPr>
          <a:xfrm>
            <a:off x="4676019" y="2622550"/>
            <a:ext cx="1300238" cy="546100"/>
          </a:xfrm>
          <a:prstGeom prst="rect">
            <a:avLst/>
          </a:prstGeom>
        </p:spPr>
      </p:pic>
      <p:pic>
        <p:nvPicPr>
          <p:cNvPr id="8" name="Picture 7" descr="quadcopter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lum bright="22000"/>
          </a:blip>
          <a:stretch>
            <a:fillRect/>
          </a:stretch>
        </p:blipFill>
        <p:spPr>
          <a:xfrm>
            <a:off x="4523619" y="2108200"/>
            <a:ext cx="1300238" cy="546100"/>
          </a:xfrm>
          <a:prstGeom prst="rect">
            <a:avLst/>
          </a:prstGeom>
        </p:spPr>
      </p:pic>
      <p:pic>
        <p:nvPicPr>
          <p:cNvPr id="9" name="Picture 8" descr="quadcopter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lum bright="22000"/>
          </a:blip>
          <a:stretch>
            <a:fillRect/>
          </a:stretch>
        </p:blipFill>
        <p:spPr>
          <a:xfrm>
            <a:off x="2829681" y="2527300"/>
            <a:ext cx="1300238" cy="546100"/>
          </a:xfrm>
          <a:prstGeom prst="rect">
            <a:avLst/>
          </a:prstGeom>
        </p:spPr>
      </p:pic>
      <p:pic>
        <p:nvPicPr>
          <p:cNvPr id="10" name="Picture 9" descr="quadcopter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lum bright="22000"/>
          </a:blip>
          <a:stretch>
            <a:fillRect/>
          </a:stretch>
        </p:blipFill>
        <p:spPr>
          <a:xfrm>
            <a:off x="3568700" y="3321050"/>
            <a:ext cx="1300238" cy="546100"/>
          </a:xfrm>
          <a:prstGeom prst="rect">
            <a:avLst/>
          </a:prstGeom>
        </p:spPr>
      </p:pic>
      <p:pic>
        <p:nvPicPr>
          <p:cNvPr id="11" name="Picture 10" descr="quadcopter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lum bright="22000"/>
          </a:blip>
          <a:stretch>
            <a:fillRect/>
          </a:stretch>
        </p:blipFill>
        <p:spPr>
          <a:xfrm>
            <a:off x="3479800" y="1835150"/>
            <a:ext cx="1300238" cy="546100"/>
          </a:xfrm>
          <a:prstGeom prst="rect">
            <a:avLst/>
          </a:prstGeom>
        </p:spPr>
      </p:pic>
      <p:pic>
        <p:nvPicPr>
          <p:cNvPr id="12" name="Picture 11" descr="quadcopter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lum bright="22000"/>
          </a:blip>
          <a:stretch>
            <a:fillRect/>
          </a:stretch>
        </p:blipFill>
        <p:spPr>
          <a:xfrm>
            <a:off x="2829681" y="3073400"/>
            <a:ext cx="1300238" cy="54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C -0.03264 -0.03426 -0.06459 -0.06828 -0.10487 -0.08194 C -0.14514 -0.09583 -0.20816 -0.06782 -0.24098 -0.08356 C -0.27379 -0.0993 -0.28768 -0.13773 -0.30139 -0.1759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" y="-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44444E-6 C 0.00834 -0.03912 0.01684 -0.07801 0.05 -0.08518 C 0.08316 -0.09236 0.13403 -0.04444 0.19862 -0.04259 C 0.2632 -0.04074 0.35035 -0.05741 0.4375 -0.07407 " pathEditMode="relative" ptsTypes="aa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96296E-6 C -0.03003 -0.00602 -0.0599 -0.01204 -0.08194 -0.03704 C -0.10399 -0.06204 -0.11806 -0.10602 -0.13194 -0.15 " pathEditMode="relative" ptsTypes="a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-1.48148E-6 C -0.05001 -0.0074 -0.10001 -0.01458 -0.14167 0.00926 C -0.18334 0.03311 -0.21667 0.08774 -0.25001 0.1426 " pathEditMode="relative" ptsTypes="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C -0.0125 0.02847 -0.025 0.05718 -0.04444 0.07222 C -0.06389 0.08727 -0.09288 0.11296 -0.11667 0.09074 C -0.14045 0.06852 -0.16406 0.0037 -0.1875 -0.06111 " pathEditMode="relative" ptsTypes="aa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81481E-6 C -0.00417 0.03218 -0.00833 0.06459 0.03472 0.08889 C 0.07778 0.1132 0.20191 0.15209 0.25833 0.1463 C 0.31476 0.14051 0.3441 0.09699 0.37361 0.05371 " pathEditMode="relative" ptsTypes="aa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7.40741E-7 C 0.03628 0.01991 0.07274 0.03982 0.06667 0.07593 C 0.06059 0.11204 0.01215 0.16435 -0.03611 0.21667 " pathEditMode="relative" ptsTypes="a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C 0.06423 -0.00347 0.12847 -0.00672 0.15972 0.0074 C 0.19097 0.02153 0.18923 0.05324 0.1875 0.08518 " pathEditMode="relative" ptsTypes="a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16667E-6 3.7037E-6 C 0.0283 -0.0294 0.05678 -0.05856 0.06806 -0.07037 " pathEditMode="relative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 Methods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/>
              <a:t>Random Walk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/>
              <a:t>Repulsive Force</a:t>
            </a:r>
          </a:p>
        </p:txBody>
      </p:sp>
      <p:sp>
        <p:nvSpPr>
          <p:cNvPr id="8" name="Rectangle 7"/>
          <p:cNvSpPr/>
          <p:nvPr/>
        </p:nvSpPr>
        <p:spPr>
          <a:xfrm>
            <a:off x="2308349" y="5834063"/>
            <a:ext cx="45209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>
                <a:solidFill>
                  <a:schemeClr val="tx2"/>
                </a:solidFill>
              </a:rPr>
              <a:t>Many related variants and hybrids</a:t>
            </a:r>
          </a:p>
          <a:p>
            <a:pPr algn="ctr"/>
            <a:r>
              <a:rPr lang="en-US" sz="2400" i="1">
                <a:solidFill>
                  <a:schemeClr val="tx2"/>
                </a:solidFill>
              </a:rPr>
              <a:t>All scale very badly</a:t>
            </a:r>
          </a:p>
        </p:txBody>
      </p:sp>
      <p:pic>
        <p:nvPicPr>
          <p:cNvPr id="13" name="Picture 12" descr="quadcopter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lum bright="22000"/>
          </a:blip>
          <a:stretch>
            <a:fillRect/>
          </a:stretch>
        </p:blipFill>
        <p:spPr>
          <a:xfrm>
            <a:off x="2308349" y="3168650"/>
            <a:ext cx="1300238" cy="546100"/>
          </a:xfrm>
          <a:prstGeom prst="rect">
            <a:avLst/>
          </a:prstGeom>
        </p:spPr>
      </p:pic>
      <p:pic>
        <p:nvPicPr>
          <p:cNvPr id="14" name="Picture 13" descr="quadcopter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lum bright="22000"/>
          </a:blip>
          <a:stretch>
            <a:fillRect/>
          </a:stretch>
        </p:blipFill>
        <p:spPr>
          <a:xfrm>
            <a:off x="1249411" y="3794125"/>
            <a:ext cx="1300238" cy="546100"/>
          </a:xfrm>
          <a:prstGeom prst="rect">
            <a:avLst/>
          </a:prstGeom>
        </p:spPr>
      </p:pic>
      <p:pic>
        <p:nvPicPr>
          <p:cNvPr id="15" name="Picture 14" descr="quadcopter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lum bright="22000"/>
          </a:blip>
          <a:stretch>
            <a:fillRect/>
          </a:stretch>
        </p:blipFill>
        <p:spPr>
          <a:xfrm>
            <a:off x="6715000" y="3248025"/>
            <a:ext cx="1300238" cy="546100"/>
          </a:xfrm>
          <a:prstGeom prst="rect">
            <a:avLst/>
          </a:prstGeom>
        </p:spPr>
      </p:pic>
      <p:pic>
        <p:nvPicPr>
          <p:cNvPr id="16" name="Picture 15" descr="quadcopter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lum bright="22000"/>
          </a:blip>
          <a:stretch>
            <a:fillRect/>
          </a:stretch>
        </p:blipFill>
        <p:spPr>
          <a:xfrm>
            <a:off x="5884689" y="3987800"/>
            <a:ext cx="1300238" cy="5461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711721" y="1147763"/>
            <a:ext cx="3866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>
                <a:solidFill>
                  <a:schemeClr val="tx2"/>
                </a:solidFill>
              </a:rPr>
              <a:t>Mostly physics-based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93 -0.0206 C 0.00712 -0.00995 0.02518 0.0007 0.02448 0.00787 C 0.02362 0.01528 -0.01475 0.01459 -0.01562 0.02246 C -0.01649 0.03033 0.00868 0.04607 0.0191 0.05486 C 0.02969 0.06389 0.03351 0.07361 0.0474 0.07662 C 0.06112 0.0794 0.08594 0.0713 0.10226 0.07269 C 0.11841 0.07431 0.13872 0.09352 0.14462 0.08542 C 0.1507 0.07755 0.13299 0.03843 0.13803 0.025 C 0.14289 0.01181 0.16407 0.01435 0.17431 0.00533 C 0.18455 -0.00347 0.18785 -0.02523 0.19914 -0.02824 C 0.21025 -0.03125 0.22587 -0.02222 0.24167 -0.01296 " pathEditMode="relative" rAng="0" ptsTypes="aaaaaa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85185E-6 C -0.01371 0.02732 -0.02725 0.05463 -0.02361 0.05741 C -0.01996 0.06019 0.01268 0.01412 0.02222 0.01667 C 0.03177 0.01922 0.03698 0.07153 0.03334 0.07223 C 0.02969 0.07292 -0.00208 0.02986 -4.72222E-6 0.02037 C 0.00209 0.01088 0.04636 0.01482 0.04584 0.01482 C 0.04531 0.01482 0.00712 0.02871 -0.00278 0.02037 C -0.01267 0.01204 -0.00434 -0.02847 -0.01389 -0.03518 C -0.02344 -0.04189 -0.04913 -0.01203 -0.05972 -0.02037 C -0.07031 -0.0287 -0.07795 -0.0831 -0.07778 -0.08518 C -0.0776 -0.08726 -0.06805 -0.06041 -0.05833 -0.03333 " pathEditMode="relative" ptsTypes="aaaaaaaaa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07407E-6 L 0.09549 -0.14676 " pathEditMode="relative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7778E-6 -5.92593E-6 L -0.10138 0.15184 " pathEditMode="relative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400" y="46038"/>
            <a:ext cx="8229600" cy="835025"/>
          </a:xfrm>
        </p:spPr>
        <p:txBody>
          <a:bodyPr/>
          <a:lstStyle/>
          <a:p>
            <a:r>
              <a:rPr lang="en-US"/>
              <a:t>Levy flights / walks:</a:t>
            </a:r>
            <a:br>
              <a:rPr lang="en-US"/>
            </a:br>
            <a:r>
              <a:rPr lang="en-US"/>
              <a:t>scale-free balance of explore vs. exploit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41300" y="5301092"/>
            <a:ext cx="6196676" cy="1403663"/>
          </a:xfrm>
        </p:spPr>
        <p:txBody>
          <a:bodyPr/>
          <a:lstStyle/>
          <a:p>
            <a:r>
              <a:rPr lang="en-US" sz="2000"/>
              <a:t>Levy flight </a:t>
            </a:r>
            <a:r>
              <a:rPr lang="en-US" sz="2000">
                <a:sym typeface="Wingdings"/>
              </a:rPr>
              <a:t> scale-free (1/f) random steps</a:t>
            </a:r>
          </a:p>
          <a:p>
            <a:r>
              <a:rPr lang="en-US" sz="2000">
                <a:sym typeface="Wingdings"/>
              </a:rPr>
              <a:t>Levy walk  same, with bounded velocity</a:t>
            </a:r>
          </a:p>
          <a:p>
            <a:r>
              <a:rPr lang="en-US" sz="2000">
                <a:sym typeface="Wingdings"/>
              </a:rPr>
              <a:t>Models many type of animal foraging, motion, turbulent diffusion, plasma optics, etc.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21375" r="5625"/>
          <a:stretch>
            <a:fillRect/>
          </a:stretch>
        </p:blipFill>
        <p:spPr>
          <a:xfrm>
            <a:off x="6921500" y="3064668"/>
            <a:ext cx="2051050" cy="18613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886" y="1765300"/>
            <a:ext cx="1892190" cy="28360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38" y="1033463"/>
            <a:ext cx="4408962" cy="42878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300" y="5034392"/>
            <a:ext cx="2510108" cy="16703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rcRect t="9505" b="9505"/>
          <a:stretch>
            <a:fillRect/>
          </a:stretch>
        </p:blipFill>
        <p:spPr>
          <a:xfrm>
            <a:off x="6921500" y="1200331"/>
            <a:ext cx="2051050" cy="1661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Levy Walk: Algorithm</a:t>
            </a:r>
          </a:p>
        </p:txBody>
      </p:sp>
      <p:pic>
        <p:nvPicPr>
          <p:cNvPr id="5" name="Picture 4" descr="algorithm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651118"/>
            <a:ext cx="6900540" cy="4216282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76200" y="2743200"/>
            <a:ext cx="4495800" cy="2057400"/>
            <a:chOff x="76200" y="2743200"/>
            <a:chExt cx="4495800" cy="2057400"/>
          </a:xfrm>
        </p:grpSpPr>
        <p:sp>
          <p:nvSpPr>
            <p:cNvPr id="10" name="Rounded Rectangle 9"/>
            <p:cNvSpPr/>
            <p:nvPr/>
          </p:nvSpPr>
          <p:spPr>
            <a:xfrm>
              <a:off x="2108200" y="4419600"/>
              <a:ext cx="1244600" cy="381000"/>
            </a:xfrm>
            <a:prstGeom prst="roundRect">
              <a:avLst/>
            </a:prstGeom>
            <a:noFill/>
            <a:ln w="762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701800" y="2743200"/>
              <a:ext cx="2870200" cy="381000"/>
            </a:xfrm>
            <a:prstGeom prst="roundRect">
              <a:avLst/>
            </a:prstGeom>
            <a:noFill/>
            <a:ln w="762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" y="3698845"/>
              <a:ext cx="11302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b="1">
                  <a:solidFill>
                    <a:schemeClr val="accent6">
                      <a:lumMod val="75000"/>
                    </a:schemeClr>
                  </a:solidFill>
                </a:rPr>
                <a:t>Random</a:t>
              </a:r>
              <a:endParaRPr lang="en-US" sz="20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4" name="Shape 13"/>
            <p:cNvCxnSpPr>
              <a:stCxn id="12" idx="3"/>
              <a:endCxn id="11" idx="1"/>
            </p:cNvCxnSpPr>
            <p:nvPr/>
          </p:nvCxnSpPr>
          <p:spPr>
            <a:xfrm flipV="1">
              <a:off x="1206499" y="2933700"/>
              <a:ext cx="495301" cy="949811"/>
            </a:xfrm>
            <a:prstGeom prst="bentConnector3">
              <a:avLst>
                <a:gd name="adj1" fmla="val 37180"/>
              </a:avLst>
            </a:prstGeom>
            <a:ln w="57150" cap="flat" cmpd="sng" algn="ctr">
              <a:solidFill>
                <a:srgbClr val="E46C0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3"/>
            <p:cNvCxnSpPr>
              <a:stCxn id="12" idx="3"/>
              <a:endCxn id="10" idx="1"/>
            </p:cNvCxnSpPr>
            <p:nvPr/>
          </p:nvCxnSpPr>
          <p:spPr>
            <a:xfrm>
              <a:off x="1206499" y="3883511"/>
              <a:ext cx="901701" cy="726589"/>
            </a:xfrm>
            <a:prstGeom prst="bentConnector3">
              <a:avLst>
                <a:gd name="adj1" fmla="val 20423"/>
              </a:avLst>
            </a:prstGeom>
            <a:ln w="57150" cap="flat" cmpd="sng" algn="ctr">
              <a:solidFill>
                <a:srgbClr val="E46C0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4711700" y="5067300"/>
            <a:ext cx="2324100" cy="737632"/>
            <a:chOff x="4711700" y="5067300"/>
            <a:chExt cx="2324100" cy="737632"/>
          </a:xfrm>
        </p:grpSpPr>
        <p:sp>
          <p:nvSpPr>
            <p:cNvPr id="7" name="Rounded Rectangle 6"/>
            <p:cNvSpPr/>
            <p:nvPr/>
          </p:nvSpPr>
          <p:spPr>
            <a:xfrm>
              <a:off x="4711700" y="5067300"/>
              <a:ext cx="2324100" cy="381000"/>
            </a:xfrm>
            <a:prstGeom prst="roundRect">
              <a:avLst/>
            </a:prstGeom>
            <a:noFill/>
            <a:ln w="76200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92701" y="5435600"/>
              <a:ext cx="1396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accent2"/>
                  </a:solidFill>
                </a:rPr>
                <a:t>Reactive</a:t>
              </a:r>
              <a:endParaRPr lang="en-US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01800" y="3111500"/>
            <a:ext cx="6007099" cy="1955800"/>
            <a:chOff x="1701800" y="3111500"/>
            <a:chExt cx="6007099" cy="1955800"/>
          </a:xfrm>
        </p:grpSpPr>
        <p:sp>
          <p:nvSpPr>
            <p:cNvPr id="9" name="Rounded Rectangle 8"/>
            <p:cNvSpPr/>
            <p:nvPr/>
          </p:nvSpPr>
          <p:spPr>
            <a:xfrm>
              <a:off x="5638800" y="4686300"/>
              <a:ext cx="812800" cy="381000"/>
            </a:xfrm>
            <a:prstGeom prst="roundRect">
              <a:avLst/>
            </a:prstGeom>
            <a:noFill/>
            <a:ln w="762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01800" y="3111500"/>
              <a:ext cx="1549400" cy="381000"/>
            </a:xfrm>
            <a:prstGeom prst="roundRect">
              <a:avLst/>
            </a:prstGeom>
            <a:noFill/>
            <a:ln w="762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11900" y="3756511"/>
              <a:ext cx="1396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1">
                  <a:solidFill>
                    <a:schemeClr val="accent3">
                      <a:lumMod val="75000"/>
                    </a:schemeClr>
                  </a:solidFill>
                </a:rPr>
                <a:t>Scale-Free</a:t>
              </a:r>
              <a:endParaRPr lang="en-US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33" name="Shape 32"/>
            <p:cNvCxnSpPr>
              <a:stCxn id="8" idx="3"/>
            </p:cNvCxnSpPr>
            <p:nvPr/>
          </p:nvCxnSpPr>
          <p:spPr>
            <a:xfrm>
              <a:off x="3251200" y="3302000"/>
              <a:ext cx="2997200" cy="660400"/>
            </a:xfrm>
            <a:prstGeom prst="straightConnector1">
              <a:avLst/>
            </a:prstGeom>
            <a:ln w="5715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hape 32"/>
            <p:cNvCxnSpPr>
              <a:endCxn id="9" idx="0"/>
            </p:cNvCxnSpPr>
            <p:nvPr/>
          </p:nvCxnSpPr>
          <p:spPr>
            <a:xfrm rot="5400000">
              <a:off x="5784850" y="4222750"/>
              <a:ext cx="723900" cy="203200"/>
            </a:xfrm>
            <a:prstGeom prst="straightConnector1">
              <a:avLst/>
            </a:prstGeom>
            <a:ln w="5715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Levy Walk: Hardware</a:t>
            </a:r>
          </a:p>
        </p:txBody>
      </p:sp>
      <p:pic>
        <p:nvPicPr>
          <p:cNvPr id="6" name="Picture 5" descr="hardwar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23544" y="2158526"/>
            <a:ext cx="8222760" cy="2984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Dynamics: Exterior vs. Interior</a:t>
            </a:r>
          </a:p>
        </p:txBody>
      </p:sp>
      <p:sp>
        <p:nvSpPr>
          <p:cNvPr id="4" name="Oval 3"/>
          <p:cNvSpPr/>
          <p:nvPr/>
        </p:nvSpPr>
        <p:spPr>
          <a:xfrm>
            <a:off x="2070100" y="1371600"/>
            <a:ext cx="4914900" cy="4914900"/>
          </a:xfrm>
          <a:prstGeom prst="ellipse">
            <a:avLst/>
          </a:prstGeom>
          <a:gradFill flip="none" rotWithShape="1">
            <a:gsLst>
              <a:gs pos="55000">
                <a:schemeClr val="accent2">
                  <a:lumMod val="60000"/>
                  <a:lumOff val="40000"/>
                </a:schemeClr>
              </a:gs>
              <a:gs pos="79000">
                <a:srgbClr val="008000">
                  <a:alpha val="5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738033" y="3225800"/>
            <a:ext cx="1297517" cy="1255183"/>
          </a:xfrm>
          <a:custGeom>
            <a:avLst/>
            <a:gdLst>
              <a:gd name="connsiteX0" fmla="*/ 110067 w 1297517"/>
              <a:gd name="connsiteY0" fmla="*/ 673100 h 1255183"/>
              <a:gd name="connsiteX1" fmla="*/ 59267 w 1297517"/>
              <a:gd name="connsiteY1" fmla="*/ 1117600 h 1255183"/>
              <a:gd name="connsiteX2" fmla="*/ 465667 w 1297517"/>
              <a:gd name="connsiteY2" fmla="*/ 927100 h 1255183"/>
              <a:gd name="connsiteX3" fmla="*/ 618067 w 1297517"/>
              <a:gd name="connsiteY3" fmla="*/ 1244600 h 1255183"/>
              <a:gd name="connsiteX4" fmla="*/ 1278467 w 1297517"/>
              <a:gd name="connsiteY4" fmla="*/ 863600 h 1255183"/>
              <a:gd name="connsiteX5" fmla="*/ 503767 w 1297517"/>
              <a:gd name="connsiteY5" fmla="*/ 0 h 1255183"/>
              <a:gd name="connsiteX6" fmla="*/ 503767 w 1297517"/>
              <a:gd name="connsiteY6" fmla="*/ 0 h 125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7517" h="1255183">
                <a:moveTo>
                  <a:pt x="110067" y="673100"/>
                </a:moveTo>
                <a:cubicBezTo>
                  <a:pt x="55033" y="874183"/>
                  <a:pt x="0" y="1075267"/>
                  <a:pt x="59267" y="1117600"/>
                </a:cubicBezTo>
                <a:cubicBezTo>
                  <a:pt x="118534" y="1159933"/>
                  <a:pt x="372534" y="905933"/>
                  <a:pt x="465667" y="927100"/>
                </a:cubicBezTo>
                <a:cubicBezTo>
                  <a:pt x="558800" y="948267"/>
                  <a:pt x="482600" y="1255183"/>
                  <a:pt x="618067" y="1244600"/>
                </a:cubicBezTo>
                <a:cubicBezTo>
                  <a:pt x="753534" y="1234017"/>
                  <a:pt x="1297517" y="1071033"/>
                  <a:pt x="1278467" y="863600"/>
                </a:cubicBezTo>
                <a:cubicBezTo>
                  <a:pt x="1259417" y="656167"/>
                  <a:pt x="503767" y="0"/>
                  <a:pt x="503767" y="0"/>
                </a:cubicBezTo>
                <a:lnTo>
                  <a:pt x="503767" y="0"/>
                </a:lnTo>
              </a:path>
            </a:pathLst>
          </a:cu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363383" y="2983706"/>
            <a:ext cx="2118784" cy="1821127"/>
          </a:xfrm>
          <a:custGeom>
            <a:avLst/>
            <a:gdLst>
              <a:gd name="connsiteX0" fmla="*/ 1640417 w 2118784"/>
              <a:gd name="connsiteY0" fmla="*/ 795867 h 1866900"/>
              <a:gd name="connsiteX1" fmla="*/ 2072217 w 2118784"/>
              <a:gd name="connsiteY1" fmla="*/ 364067 h 1866900"/>
              <a:gd name="connsiteX2" fmla="*/ 1424517 w 2118784"/>
              <a:gd name="connsiteY2" fmla="*/ 122767 h 1866900"/>
              <a:gd name="connsiteX3" fmla="*/ 2110317 w 2118784"/>
              <a:gd name="connsiteY3" fmla="*/ 1100667 h 1866900"/>
              <a:gd name="connsiteX4" fmla="*/ 1373717 w 2118784"/>
              <a:gd name="connsiteY4" fmla="*/ 1811867 h 1866900"/>
              <a:gd name="connsiteX5" fmla="*/ 65617 w 2118784"/>
              <a:gd name="connsiteY5" fmla="*/ 1430867 h 1866900"/>
              <a:gd name="connsiteX6" fmla="*/ 980017 w 2118784"/>
              <a:gd name="connsiteY6" fmla="*/ 1011767 h 1866900"/>
              <a:gd name="connsiteX7" fmla="*/ 980017 w 2118784"/>
              <a:gd name="connsiteY7" fmla="*/ 1011767 h 1866900"/>
              <a:gd name="connsiteX0" fmla="*/ 2072217 w 2118784"/>
              <a:gd name="connsiteY0" fmla="*/ 364067 h 1866900"/>
              <a:gd name="connsiteX1" fmla="*/ 1424517 w 2118784"/>
              <a:gd name="connsiteY1" fmla="*/ 122767 h 1866900"/>
              <a:gd name="connsiteX2" fmla="*/ 2110317 w 2118784"/>
              <a:gd name="connsiteY2" fmla="*/ 1100667 h 1866900"/>
              <a:gd name="connsiteX3" fmla="*/ 1373717 w 2118784"/>
              <a:gd name="connsiteY3" fmla="*/ 1811867 h 1866900"/>
              <a:gd name="connsiteX4" fmla="*/ 65617 w 2118784"/>
              <a:gd name="connsiteY4" fmla="*/ 1430867 h 1866900"/>
              <a:gd name="connsiteX5" fmla="*/ 980017 w 2118784"/>
              <a:gd name="connsiteY5" fmla="*/ 1011767 h 1866900"/>
              <a:gd name="connsiteX6" fmla="*/ 980017 w 2118784"/>
              <a:gd name="connsiteY6" fmla="*/ 1011767 h 1866900"/>
              <a:gd name="connsiteX0" fmla="*/ 2072217 w 2118784"/>
              <a:gd name="connsiteY0" fmla="*/ 592932 h 1821127"/>
              <a:gd name="connsiteX1" fmla="*/ 1424517 w 2118784"/>
              <a:gd name="connsiteY1" fmla="*/ 76994 h 1821127"/>
              <a:gd name="connsiteX2" fmla="*/ 2110317 w 2118784"/>
              <a:gd name="connsiteY2" fmla="*/ 1054894 h 1821127"/>
              <a:gd name="connsiteX3" fmla="*/ 1373717 w 2118784"/>
              <a:gd name="connsiteY3" fmla="*/ 1766094 h 1821127"/>
              <a:gd name="connsiteX4" fmla="*/ 65617 w 2118784"/>
              <a:gd name="connsiteY4" fmla="*/ 1385094 h 1821127"/>
              <a:gd name="connsiteX5" fmla="*/ 980017 w 2118784"/>
              <a:gd name="connsiteY5" fmla="*/ 965994 h 1821127"/>
              <a:gd name="connsiteX6" fmla="*/ 980017 w 2118784"/>
              <a:gd name="connsiteY6" fmla="*/ 965994 h 182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8784" h="1821127">
                <a:moveTo>
                  <a:pt x="2072217" y="592932"/>
                </a:moveTo>
                <a:cubicBezTo>
                  <a:pt x="2036234" y="480749"/>
                  <a:pt x="1418167" y="0"/>
                  <a:pt x="1424517" y="76994"/>
                </a:cubicBezTo>
                <a:cubicBezTo>
                  <a:pt x="1430867" y="153988"/>
                  <a:pt x="2118784" y="773377"/>
                  <a:pt x="2110317" y="1054894"/>
                </a:cubicBezTo>
                <a:cubicBezTo>
                  <a:pt x="2101850" y="1336411"/>
                  <a:pt x="1714500" y="1711061"/>
                  <a:pt x="1373717" y="1766094"/>
                </a:cubicBezTo>
                <a:cubicBezTo>
                  <a:pt x="1032934" y="1821127"/>
                  <a:pt x="131234" y="1518444"/>
                  <a:pt x="65617" y="1385094"/>
                </a:cubicBezTo>
                <a:cubicBezTo>
                  <a:pt x="0" y="1251744"/>
                  <a:pt x="980017" y="965994"/>
                  <a:pt x="980017" y="965994"/>
                </a:cubicBezTo>
                <a:lnTo>
                  <a:pt x="980017" y="965994"/>
                </a:lnTo>
              </a:path>
            </a:pathLst>
          </a:custGeom>
          <a:ln w="57150" cap="flat" cmpd="sng" algn="ctr">
            <a:solidFill>
              <a:srgbClr val="C0504D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quadcop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019" y="3454400"/>
            <a:ext cx="1300238" cy="546100"/>
          </a:xfrm>
          <a:prstGeom prst="rect">
            <a:avLst/>
          </a:prstGeom>
        </p:spPr>
      </p:pic>
      <p:pic>
        <p:nvPicPr>
          <p:cNvPr id="6" name="Picture 5" descr="quadcop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262" y="3390900"/>
            <a:ext cx="1300238" cy="546100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6807200" y="1727200"/>
            <a:ext cx="1447800" cy="1515533"/>
          </a:xfrm>
          <a:custGeom>
            <a:avLst/>
            <a:gdLst>
              <a:gd name="connsiteX0" fmla="*/ 0 w 990600"/>
              <a:gd name="connsiteY0" fmla="*/ 863600 h 863600"/>
              <a:gd name="connsiteX1" fmla="*/ 469900 w 990600"/>
              <a:gd name="connsiteY1" fmla="*/ 660400 h 863600"/>
              <a:gd name="connsiteX2" fmla="*/ 990600 w 990600"/>
              <a:gd name="connsiteY2" fmla="*/ 0 h 863600"/>
              <a:gd name="connsiteX0" fmla="*/ 0 w 1447800"/>
              <a:gd name="connsiteY0" fmla="*/ 1473200 h 1515533"/>
              <a:gd name="connsiteX1" fmla="*/ 469900 w 1447800"/>
              <a:gd name="connsiteY1" fmla="*/ 1270000 h 1515533"/>
              <a:gd name="connsiteX2" fmla="*/ 1447800 w 1447800"/>
              <a:gd name="connsiteY2" fmla="*/ 0 h 151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0" h="1515533">
                <a:moveTo>
                  <a:pt x="0" y="1473200"/>
                </a:moveTo>
                <a:cubicBezTo>
                  <a:pt x="152400" y="1443566"/>
                  <a:pt x="228600" y="1515533"/>
                  <a:pt x="469900" y="1270000"/>
                </a:cubicBezTo>
                <a:cubicBezTo>
                  <a:pt x="711200" y="1024467"/>
                  <a:pt x="1447800" y="0"/>
                  <a:pt x="1447800" y="0"/>
                </a:cubicBezTo>
              </a:path>
            </a:pathLst>
          </a:cu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90500" y="1841500"/>
            <a:ext cx="2806700" cy="469900"/>
          </a:xfrm>
          <a:custGeom>
            <a:avLst/>
            <a:gdLst>
              <a:gd name="connsiteX0" fmla="*/ 2806700 w 2806700"/>
              <a:gd name="connsiteY0" fmla="*/ 469900 h 469900"/>
              <a:gd name="connsiteX1" fmla="*/ 0 w 2806700"/>
              <a:gd name="connsiteY1" fmla="*/ 0 h 469900"/>
              <a:gd name="connsiteX2" fmla="*/ 0 w 2806700"/>
              <a:gd name="connsiteY2" fmla="*/ 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6700" h="469900">
                <a:moveTo>
                  <a:pt x="2806700" y="46990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638300" y="3865033"/>
            <a:ext cx="1003300" cy="2523067"/>
          </a:xfrm>
          <a:custGeom>
            <a:avLst/>
            <a:gdLst>
              <a:gd name="connsiteX0" fmla="*/ 776817 w 776817"/>
              <a:gd name="connsiteY0" fmla="*/ 880533 h 880533"/>
              <a:gd name="connsiteX1" fmla="*/ 116417 w 776817"/>
              <a:gd name="connsiteY1" fmla="*/ 16933 h 880533"/>
              <a:gd name="connsiteX2" fmla="*/ 78317 w 776817"/>
              <a:gd name="connsiteY2" fmla="*/ 778933 h 880533"/>
              <a:gd name="connsiteX0" fmla="*/ 1003300 w 1003300"/>
              <a:gd name="connsiteY0" fmla="*/ 1100667 h 2523067"/>
              <a:gd name="connsiteX1" fmla="*/ 342900 w 1003300"/>
              <a:gd name="connsiteY1" fmla="*/ 237067 h 2523067"/>
              <a:gd name="connsiteX2" fmla="*/ 0 w 1003300"/>
              <a:gd name="connsiteY2" fmla="*/ 2523067 h 252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3300" h="2523067">
                <a:moveTo>
                  <a:pt x="1003300" y="1100667"/>
                </a:moveTo>
                <a:cubicBezTo>
                  <a:pt x="731308" y="677333"/>
                  <a:pt x="510117" y="0"/>
                  <a:pt x="342900" y="237067"/>
                </a:cubicBezTo>
                <a:cubicBezTo>
                  <a:pt x="175683" y="474134"/>
                  <a:pt x="0" y="2523067"/>
                  <a:pt x="0" y="2523067"/>
                </a:cubicBezTo>
              </a:path>
            </a:pathLst>
          </a:cu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816600" y="5829300"/>
            <a:ext cx="2209800" cy="787400"/>
          </a:xfrm>
          <a:custGeom>
            <a:avLst/>
            <a:gdLst>
              <a:gd name="connsiteX0" fmla="*/ 0 w 2209800"/>
              <a:gd name="connsiteY0" fmla="*/ 0 h 787400"/>
              <a:gd name="connsiteX1" fmla="*/ 444500 w 2209800"/>
              <a:gd name="connsiteY1" fmla="*/ 647700 h 787400"/>
              <a:gd name="connsiteX2" fmla="*/ 1244600 w 2209800"/>
              <a:gd name="connsiteY2" fmla="*/ 279400 h 787400"/>
              <a:gd name="connsiteX3" fmla="*/ 2209800 w 2209800"/>
              <a:gd name="connsiteY3" fmla="*/ 78740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0" h="787400">
                <a:moveTo>
                  <a:pt x="0" y="0"/>
                </a:moveTo>
                <a:cubicBezTo>
                  <a:pt x="118533" y="300566"/>
                  <a:pt x="237067" y="601133"/>
                  <a:pt x="444500" y="647700"/>
                </a:cubicBezTo>
                <a:cubicBezTo>
                  <a:pt x="651933" y="694267"/>
                  <a:pt x="950383" y="256117"/>
                  <a:pt x="1244600" y="279400"/>
                </a:cubicBezTo>
                <a:cubicBezTo>
                  <a:pt x="1538817" y="302683"/>
                  <a:pt x="1874308" y="545041"/>
                  <a:pt x="2209800" y="787400"/>
                </a:cubicBezTo>
              </a:path>
            </a:pathLst>
          </a:cu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quadcop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0" y="2076450"/>
            <a:ext cx="1300238" cy="546100"/>
          </a:xfrm>
          <a:prstGeom prst="rect">
            <a:avLst/>
          </a:prstGeom>
        </p:spPr>
      </p:pic>
      <p:pic>
        <p:nvPicPr>
          <p:cNvPr id="8" name="Picture 7" descr="quadcop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908300"/>
            <a:ext cx="1300238" cy="546100"/>
          </a:xfrm>
          <a:prstGeom prst="rect">
            <a:avLst/>
          </a:prstGeom>
        </p:spPr>
      </p:pic>
      <p:pic>
        <p:nvPicPr>
          <p:cNvPr id="9" name="Picture 8" descr="quadcop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5473700"/>
            <a:ext cx="1300238" cy="546100"/>
          </a:xfrm>
          <a:prstGeom prst="rect">
            <a:avLst/>
          </a:prstGeom>
        </p:spPr>
      </p:pic>
      <p:pic>
        <p:nvPicPr>
          <p:cNvPr id="10" name="Picture 9" descr="quadcop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4775200"/>
            <a:ext cx="1300238" cy="5461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670679" y="4715014"/>
            <a:ext cx="1740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>
                <a:solidFill>
                  <a:schemeClr val="accent2"/>
                </a:solidFill>
              </a:rPr>
              <a:t>Constrained</a:t>
            </a:r>
          </a:p>
          <a:p>
            <a:pPr algn="ctr"/>
            <a:r>
              <a:rPr lang="en-US" sz="2000" b="1" i="1">
                <a:solidFill>
                  <a:schemeClr val="accent2"/>
                </a:solidFill>
              </a:rPr>
              <a:t>Random Walk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1300" y="2871857"/>
            <a:ext cx="1750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>
                <a:solidFill>
                  <a:srgbClr val="008000"/>
                </a:solidFill>
              </a:rPr>
              <a:t>Superdiffusive</a:t>
            </a:r>
          </a:p>
          <a:p>
            <a:pPr algn="ctr"/>
            <a:r>
              <a:rPr lang="en-US" sz="2000" b="1" i="1">
                <a:solidFill>
                  <a:srgbClr val="008000"/>
                </a:solidFill>
              </a:rPr>
              <a:t>Dispersion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in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Four algorithms</a:t>
            </a:r>
          </a:p>
          <a:p>
            <a:r>
              <a:rPr lang="en-US"/>
              <a:t>Reactive Levy Walk</a:t>
            </a:r>
          </a:p>
          <a:p>
            <a:r>
              <a:rPr lang="en-US"/>
              <a:t>Random Walk 				  </a:t>
            </a:r>
            <a:r>
              <a:rPr lang="en-US" sz="2400" i="1">
                <a:solidFill>
                  <a:schemeClr val="accent1"/>
                </a:solidFill>
              </a:rPr>
              <a:t>random direction every Δt</a:t>
            </a:r>
            <a:endParaRPr lang="en-US" i="1">
              <a:solidFill>
                <a:schemeClr val="accent1"/>
              </a:solidFill>
            </a:endParaRPr>
          </a:p>
          <a:p>
            <a:r>
              <a:rPr lang="en-US"/>
              <a:t>Repulsive Forces </a:t>
            </a:r>
          </a:p>
          <a:p>
            <a:r>
              <a:rPr lang="en-US"/>
              <a:t>Turn-on-Contact    	   </a:t>
            </a:r>
            <a:r>
              <a:rPr lang="en-US" sz="2400" i="1">
                <a:solidFill>
                  <a:srgbClr val="4F81BD"/>
                </a:solidFill>
              </a:rPr>
              <a:t>random direction on proximity</a:t>
            </a:r>
            <a:endParaRPr lang="en-US" i="1">
              <a:solidFill>
                <a:srgbClr val="4F81BD"/>
              </a:solidFill>
            </a:endParaRPr>
          </a:p>
          <a:p>
            <a:pPr algn="ctr">
              <a:buNone/>
            </a:pPr>
            <a:endParaRPr lang="en-US" sz="2400" i="1"/>
          </a:p>
          <a:p>
            <a:pPr>
              <a:buNone/>
            </a:pPr>
            <a:r>
              <a:rPr lang="en-US" sz="2400" i="1">
                <a:solidFill>
                  <a:schemeClr val="tx1">
                    <a:lumMod val="65000"/>
                    <a:lumOff val="35000"/>
                  </a:schemeClr>
                </a:solidFill>
              </a:rPr>
              <a:t>Parameters:</a:t>
            </a:r>
          </a:p>
          <a:p>
            <a:pPr algn="ctr">
              <a:buNone/>
            </a:pPr>
            <a:r>
              <a:rPr lang="en-US" sz="2400" i="1">
                <a:solidFill>
                  <a:schemeClr val="tx1">
                    <a:lumMod val="65000"/>
                    <a:lumOff val="35000"/>
                  </a:schemeClr>
                </a:solidFill>
              </a:rPr>
              <a:t> |v| = 1 m/s, Δt = 1 s, k = 0.05, r = 10 m</a:t>
            </a:r>
          </a:p>
          <a:p>
            <a:pPr algn="ctr">
              <a:buNone/>
            </a:pPr>
            <a:r>
              <a:rPr lang="en-US" sz="2400" i="1">
                <a:solidFill>
                  <a:schemeClr val="tx1">
                    <a:lumMod val="65000"/>
                    <a:lumOff val="35000"/>
                  </a:schemeClr>
                </a:solidFill>
              </a:rPr>
              <a:t>1000 individuals, initial 10x10 m uniform random</a:t>
            </a:r>
          </a:p>
        </p:txBody>
      </p:sp>
      <p:pic>
        <p:nvPicPr>
          <p:cNvPr id="5" name="Picture 4" descr="repulsive-equation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0" y="3111498"/>
            <a:ext cx="2159000" cy="719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bbn_template.potx</Template>
  <TotalTime>1185</TotalTime>
  <Words>479</Words>
  <Application>Microsoft Macintosh PowerPoint</Application>
  <PresentationFormat>On-screen Show (4:3)</PresentationFormat>
  <Paragraphs>100</Paragraphs>
  <Slides>18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bbn_template</vt:lpstr>
      <vt:lpstr>Slide 1</vt:lpstr>
      <vt:lpstr>Scale-free random walk  good dispersion</vt:lpstr>
      <vt:lpstr>Problem: Low-Information Dispersion</vt:lpstr>
      <vt:lpstr>Prior Methods</vt:lpstr>
      <vt:lpstr>Levy flights / walks: scale-free balance of explore vs. exploit</vt:lpstr>
      <vt:lpstr>Reactive Levy Walk: Algorithm</vt:lpstr>
      <vt:lpstr>Reactive Levy Walk: Hardware</vt:lpstr>
      <vt:lpstr>Dynamics: Exterior vs. Interior</vt:lpstr>
      <vt:lpstr>Evaluation in Simulation</vt:lpstr>
      <vt:lpstr>1D Dispersion (1/2)</vt:lpstr>
      <vt:lpstr>1D Dispersion (2/2)</vt:lpstr>
      <vt:lpstr>2D Dispersion</vt:lpstr>
      <vt:lpstr>2D Dispersion: Method Comparison</vt:lpstr>
      <vt:lpstr>Constrained Dispersion</vt:lpstr>
      <vt:lpstr>Constrained Dispersion</vt:lpstr>
      <vt:lpstr>Dispersion  Mixing</vt:lpstr>
      <vt:lpstr>Evolvability of Reactive Levy Walks</vt:lpstr>
      <vt:lpstr>Contributions</vt:lpstr>
    </vt:vector>
  </TitlesOfParts>
  <Company>BBN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Jake Beal</cp:lastModifiedBy>
  <cp:revision>112</cp:revision>
  <dcterms:created xsi:type="dcterms:W3CDTF">2013-09-09T20:49:52Z</dcterms:created>
  <dcterms:modified xsi:type="dcterms:W3CDTF">2013-09-10T11:38:14Z</dcterms:modified>
</cp:coreProperties>
</file>