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Default Extension="tiff" ContentType="image/tiff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Default Extension="pdf" ContentType="application/pdf"/>
  <Override PartName="/ppt/notesMasters/notesMaster1.xml" ContentType="application/vnd.openxmlformats-officedocument.presentationml.notesMaster+xml"/>
  <Default Extension="gif" ContentType="image/gi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16"/>
  </p:notesMasterIdLst>
  <p:sldIdLst>
    <p:sldId id="257" r:id="rId2"/>
    <p:sldId id="324" r:id="rId3"/>
    <p:sldId id="325" r:id="rId4"/>
    <p:sldId id="327" r:id="rId5"/>
    <p:sldId id="326" r:id="rId6"/>
    <p:sldId id="330" r:id="rId7"/>
    <p:sldId id="332" r:id="rId8"/>
    <p:sldId id="333" r:id="rId9"/>
    <p:sldId id="334" r:id="rId10"/>
    <p:sldId id="335" r:id="rId11"/>
    <p:sldId id="336" r:id="rId12"/>
    <p:sldId id="337" r:id="rId13"/>
    <p:sldId id="331" r:id="rId14"/>
    <p:sldId id="32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scaleToFitPaper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477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992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120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468E1-02D2-4C4B-B9A7-6C361D2976BF}" type="datetimeFigureOut">
              <a:rPr lang="en-US" smtClean="0"/>
              <a:pPr/>
              <a:t>5/5/13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EBDFA-F686-8442-832D-72D2A1F29B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ACB30-19B6-3F48-ADBB-B350F9840069}" type="datetime1">
              <a:rPr lang="en-US"/>
              <a:pPr>
                <a:defRPr/>
              </a:pPr>
              <a:t>5/5/13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A2600-637B-7D4B-8C94-E25C84E282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320670-CD0C-F749-BECA-A83B619A63FD}" type="datetime1">
              <a:rPr lang="en-US"/>
              <a:pPr>
                <a:defRPr/>
              </a:pPr>
              <a:t>5/5/13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3B4F9-6F41-A64A-9416-DCD45D9584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C223D9-3465-9D43-9377-BE913ED4716F}" type="datetime1">
              <a:rPr lang="en-US"/>
              <a:pPr>
                <a:defRPr/>
              </a:pPr>
              <a:t>5/5/13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C6235-F8F4-A440-A97E-46A9CB7095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9C951-2EAA-1F48-ACA0-E0A1383A40D4}" type="datetime1">
              <a:rPr lang="en-US"/>
              <a:pPr>
                <a:defRPr/>
              </a:pPr>
              <a:t>5/5/13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6FA37-ABBC-1843-8D6A-5317100EE7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A0DF9-CC32-9C44-AC2F-E6A7F6CC2ECF}" type="datetime1">
              <a:rPr lang="en-US"/>
              <a:pPr>
                <a:defRPr/>
              </a:pPr>
              <a:t>5/5/13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371E6E-8D70-F442-961A-4716F14FDD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7D4E1F-CA3B-3646-BE62-C588800C2472}" type="datetime1">
              <a:rPr lang="en-US"/>
              <a:pPr>
                <a:defRPr/>
              </a:pPr>
              <a:t>5/5/13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E7D22-707F-6C41-820E-4EC1F3E19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C140F-752C-1949-8601-060C513457BA}" type="datetime1">
              <a:rPr lang="en-US"/>
              <a:pPr>
                <a:defRPr/>
              </a:pPr>
              <a:t>5/5/13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26085-EF18-244A-B06A-D6865D40FE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67002-8995-CF43-A133-30C69AB8CC05}" type="datetime1">
              <a:rPr lang="en-US"/>
              <a:pPr>
                <a:defRPr/>
              </a:pPr>
              <a:t>5/5/13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BEF24-7E62-F54E-9774-9584E25F5A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A8ADE-2153-364A-A071-A3B0FDB1732C}" type="datetime1">
              <a:rPr lang="en-US"/>
              <a:pPr>
                <a:defRPr/>
              </a:pPr>
              <a:t>5/5/13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38C7A-2DCD-A348-B123-C9BDC6E513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488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0488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36800"/>
            <a:ext cx="3008313" cy="37893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CB8CED-311F-9245-8F7A-721CEA827B33}" type="datetime1">
              <a:rPr lang="en-US"/>
              <a:pPr>
                <a:defRPr/>
              </a:pPr>
              <a:t>5/5/13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999032-05DE-C243-9C9E-BC26BDAB26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92B432-CAEC-8B43-8513-489BF6A13CF0}" type="datetime1">
              <a:rPr lang="en-US"/>
              <a:pPr>
                <a:defRPr/>
              </a:pPr>
              <a:t>5/5/13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89CAE-1B8B-9943-A09B-BDA91252F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41300" y="274638"/>
            <a:ext cx="82296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AB45D94-4174-694B-84D6-9CA23898200E}" type="datetime1">
              <a:rPr lang="en-US"/>
              <a:pPr>
                <a:defRPr/>
              </a:pPr>
              <a:t>5/5/13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64CC4FB-8D41-3B4D-8E07-DC97EDCC28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0" y="957263"/>
            <a:ext cx="9137650" cy="0"/>
          </a:xfrm>
          <a:prstGeom prst="line">
            <a:avLst/>
          </a:prstGeom>
          <a:noFill/>
          <a:ln w="12700">
            <a:solidFill>
              <a:srgbClr val="CE112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  <a:ea typeface="+mn-ea"/>
              <a:cs typeface="+mn-cs"/>
            </a:endParaRPr>
          </a:p>
        </p:txBody>
      </p:sp>
      <p:pic>
        <p:nvPicPr>
          <p:cNvPr id="1032" name="Picture 9" descr="BBn Technologies_RGB_RB.jp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454900" y="220130"/>
            <a:ext cx="1591428" cy="516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Arial"/>
          <a:ea typeface="ＭＳ Ｐゴシック" charset="-128"/>
          <a:cs typeface="ＭＳ Ｐゴシック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Arial" charset="0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/>
          <a:ea typeface="Arial" charset="0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/>
          <a:ea typeface="Arial" charset="0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/>
          <a:ea typeface="Arial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df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d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df"/><Relationship Id="rId3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df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d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  <a:cs typeface="+mn-cs"/>
            </a:endParaRPr>
          </a:p>
        </p:txBody>
      </p:sp>
      <p:pic>
        <p:nvPicPr>
          <p:cNvPr id="18435" name="Picture 18" descr="screene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3" y="158750"/>
            <a:ext cx="4394200" cy="659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0" y="2311400"/>
            <a:ext cx="9144000" cy="1092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pic>
        <p:nvPicPr>
          <p:cNvPr id="18437" name="Picture 4" descr="RTN_BBNtech_primary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61238" y="5988050"/>
            <a:ext cx="15144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57163" y="152400"/>
            <a:ext cx="8820150" cy="659606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77313" y="2311400"/>
            <a:ext cx="166687" cy="1092200"/>
          </a:xfrm>
          <a:prstGeom prst="rect">
            <a:avLst/>
          </a:prstGeom>
          <a:solidFill>
            <a:srgbClr val="D7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-1798638" y="3449638"/>
            <a:ext cx="6596063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58750" y="2311400"/>
            <a:ext cx="1341438" cy="1092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sp>
        <p:nvSpPr>
          <p:cNvPr id="18442" name="TextBox 15"/>
          <p:cNvSpPr txBox="1">
            <a:spLocks noChangeArrowheads="1"/>
          </p:cNvSpPr>
          <p:nvPr/>
        </p:nvSpPr>
        <p:spPr bwMode="auto">
          <a:xfrm>
            <a:off x="1500188" y="1141352"/>
            <a:ext cx="747712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600" b="1" dirty="0"/>
              <a:t>Accelerating Approximate Consensus with Self-Organizing Overlays</a:t>
            </a:r>
          </a:p>
        </p:txBody>
      </p:sp>
      <p:sp>
        <p:nvSpPr>
          <p:cNvPr id="18443" name="TextBox 16"/>
          <p:cNvSpPr txBox="1">
            <a:spLocks noChangeArrowheads="1"/>
          </p:cNvSpPr>
          <p:nvPr/>
        </p:nvSpPr>
        <p:spPr bwMode="auto">
          <a:xfrm>
            <a:off x="1511300" y="2321344"/>
            <a:ext cx="736441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200" b="1" i="1" dirty="0" smtClean="0">
                <a:solidFill>
                  <a:schemeClr val="bg1"/>
                </a:solidFill>
              </a:rPr>
              <a:t>Jacob Beal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8444" name="TextBox 17"/>
          <p:cNvSpPr txBox="1">
            <a:spLocks noChangeArrowheads="1"/>
          </p:cNvSpPr>
          <p:nvPr/>
        </p:nvSpPr>
        <p:spPr bwMode="auto">
          <a:xfrm>
            <a:off x="5969000" y="3746500"/>
            <a:ext cx="27432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2013 Spatial Computing Workshop @ AAMAS</a:t>
            </a:r>
          </a:p>
          <a:p>
            <a:r>
              <a:rPr lang="en-US" dirty="0" smtClean="0"/>
              <a:t>May, 2013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Simulation Results: Convergence</a:t>
            </a:r>
          </a:p>
        </p:txBody>
      </p:sp>
      <p:pic>
        <p:nvPicPr>
          <p:cNvPr id="8" name="Content Placeholder 7" descr="convergerate.pdf"/>
          <p:cNvPicPr>
            <a:picLocks noGrp="1" noChangeAspect="1"/>
          </p:cNvPicPr>
          <p:nvPr>
            <p:ph sz="half" idx="1"/>
          </p:nvPr>
        </p:nvPicPr>
        <mc:AlternateContent>
          <mc:Choice xmlns:ma="http://schemas.microsoft.com/office/mac/drawingml/2008/main" Requires="ma">
            <p:blipFill>
              <a:blip r:embed="rId2"/>
              <a:srcRect t="-28447" b="-28447"/>
              <a:stretch>
                <a:fillRect/>
              </a:stretch>
            </p:blipFill>
          </mc:Choice>
          <mc:Fallback>
            <p:blipFill>
              <a:blip r:embed="rId3"/>
              <a:srcRect t="-28447" b="-28447"/>
              <a:stretch>
                <a:fillRect/>
              </a:stretch>
            </p:blipFill>
          </mc:Fallback>
        </mc:AlternateContent>
        <p:spPr>
          <a:xfrm>
            <a:off x="53727" y="1076874"/>
            <a:ext cx="4505573" cy="5049289"/>
          </a:xfrm>
        </p:spPr>
      </p:pic>
      <p:pic>
        <p:nvPicPr>
          <p:cNvPr id="7" name="Content Placeholder 6" descr="width_converge_time.pdf"/>
          <p:cNvPicPr>
            <a:picLocks noGrp="1" noChangeAspect="1"/>
          </p:cNvPicPr>
          <p:nvPr>
            <p:ph sz="half" idx="2"/>
          </p:nvPr>
        </p:nvPicPr>
        <mc:AlternateContent>
          <mc:Choice xmlns:ma="http://schemas.microsoft.com/office/mac/drawingml/2008/main" Requires="ma">
            <p:blipFill>
              <a:blip r:embed="rId4"/>
              <a:srcRect t="-28447" b="-28447"/>
              <a:stretch>
                <a:fillRect/>
              </a:stretch>
            </p:blipFill>
          </mc:Choice>
          <mc:Fallback>
            <p:blipFill>
              <a:blip r:embed="rId5"/>
              <a:srcRect t="-28447" b="-28447"/>
              <a:stretch>
                <a:fillRect/>
              </a:stretch>
            </p:blipFill>
          </mc:Fallback>
        </mc:AlternateContent>
        <p:spPr>
          <a:xfrm>
            <a:off x="4622800" y="1087828"/>
            <a:ext cx="4495800" cy="5038336"/>
          </a:xfrm>
        </p:spPr>
      </p:pic>
      <p:sp>
        <p:nvSpPr>
          <p:cNvPr id="11" name="TextBox 10"/>
          <p:cNvSpPr txBox="1"/>
          <p:nvPr/>
        </p:nvSpPr>
        <p:spPr>
          <a:xfrm>
            <a:off x="298442" y="5383768"/>
            <a:ext cx="43452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i="1">
                <a:solidFill>
                  <a:schemeClr val="tx2"/>
                </a:solidFill>
              </a:rPr>
              <a:t>Much faster than Laplacian consensus,</a:t>
            </a:r>
          </a:p>
          <a:p>
            <a:pPr algn="ctr"/>
            <a:r>
              <a:rPr lang="en-US" sz="2000" b="1" i="1">
                <a:solidFill>
                  <a:schemeClr val="tx2"/>
                </a:solidFill>
              </a:rPr>
              <a:t>even without spatial correlations!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4382" y="1435100"/>
            <a:ext cx="753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1000 devices randomly on square, 15 expected neighbors; α=0.01, β=0, ε=0.01]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08378" y="5519878"/>
            <a:ext cx="4326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i="1">
                <a:solidFill>
                  <a:schemeClr val="tx2"/>
                </a:solidFill>
              </a:rPr>
              <a:t>O(diameter), but with a high constant.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Simulation Results: Mobility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42202"/>
            <a:ext cx="8229600" cy="910961"/>
          </a:xfrm>
        </p:spPr>
        <p:txBody>
          <a:bodyPr/>
          <a:lstStyle/>
          <a:p>
            <a:pPr algn="ctr">
              <a:buNone/>
            </a:pPr>
            <a:r>
              <a:rPr lang="en-US" i="1">
                <a:solidFill>
                  <a:schemeClr val="tx2"/>
                </a:solidFill>
              </a:rPr>
              <a:t>No impact even from relatively high mobility</a:t>
            </a:r>
          </a:p>
          <a:p>
            <a:pPr algn="ctr">
              <a:buNone/>
            </a:pPr>
            <a:r>
              <a:rPr lang="en-US" i="1">
                <a:solidFill>
                  <a:schemeClr val="tx2"/>
                </a:solidFill>
              </a:rPr>
              <a:t>(possible acceleration when </a:t>
            </a:r>
            <a:r>
              <a:rPr lang="en-US" b="1" i="1">
                <a:solidFill>
                  <a:schemeClr val="tx2"/>
                </a:solidFill>
              </a:rPr>
              <a:t>very</a:t>
            </a:r>
            <a:r>
              <a:rPr lang="en-US" i="1">
                <a:solidFill>
                  <a:schemeClr val="tx2"/>
                </a:solidFill>
              </a:rPr>
              <a:t> fast)</a:t>
            </a:r>
          </a:p>
        </p:txBody>
      </p:sp>
      <p:pic>
        <p:nvPicPr>
          <p:cNvPr id="4" name="Picture 3" descr="mobility_converge_tim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854200" y="1206500"/>
            <a:ext cx="5537200" cy="400870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274638"/>
            <a:ext cx="8229600" cy="682625"/>
          </a:xfrm>
        </p:spPr>
        <p:txBody>
          <a:bodyPr/>
          <a:lstStyle/>
          <a:p>
            <a:r>
              <a:rPr lang="en-US"/>
              <a:t>Simulation Results: Blend Rates</a:t>
            </a:r>
          </a:p>
        </p:txBody>
      </p:sp>
      <p:pic>
        <p:nvPicPr>
          <p:cNvPr id="7" name="Content Placeholder 6" descr="blend_converge_times.pdf"/>
          <p:cNvPicPr>
            <a:picLocks noGrp="1" noChangeAspect="1"/>
          </p:cNvPicPr>
          <p:nvPr>
            <p:ph sz="half" idx="1"/>
          </p:nvPr>
        </p:nvPicPr>
        <mc:AlternateContent>
          <mc:Choice xmlns:ma="http://schemas.microsoft.com/office/mac/drawingml/2008/main" Requires="ma">
            <p:blipFill>
              <a:blip r:embed="rId2"/>
              <a:srcRect t="-28609" b="-28609"/>
              <a:stretch>
                <a:fillRect/>
              </a:stretch>
            </p:blipFill>
          </mc:Choice>
          <mc:Fallback>
            <p:blipFill>
              <a:blip r:embed="rId3"/>
              <a:srcRect t="-28609" b="-28609"/>
              <a:stretch>
                <a:fillRect/>
              </a:stretch>
            </p:blipFill>
          </mc:Fallback>
        </mc:AlternateContent>
        <p:spPr>
          <a:xfrm>
            <a:off x="71897" y="711200"/>
            <a:ext cx="4423903" cy="4957763"/>
          </a:xfrm>
        </p:spPr>
      </p:pic>
      <p:pic>
        <p:nvPicPr>
          <p:cNvPr id="6" name="Content Placeholder 5" descr="blend_frac_converged.pdf"/>
          <p:cNvPicPr>
            <a:picLocks noGrp="1" noChangeAspect="1"/>
          </p:cNvPicPr>
          <p:nvPr>
            <p:ph sz="half" idx="2"/>
          </p:nvPr>
        </p:nvPicPr>
        <mc:AlternateContent>
          <mc:Choice xmlns:ma="http://schemas.microsoft.com/office/mac/drawingml/2008/main" Requires="ma">
            <p:blipFill>
              <a:blip r:embed="rId4"/>
              <a:srcRect t="-26795" b="-26795"/>
              <a:stretch>
                <a:fillRect/>
              </a:stretch>
            </p:blipFill>
          </mc:Choice>
          <mc:Fallback>
            <p:blipFill>
              <a:blip r:embed="rId5"/>
              <a:srcRect t="-26795" b="-26795"/>
              <a:stretch>
                <a:fillRect/>
              </a:stretch>
            </p:blipFill>
          </mc:Fallback>
        </mc:AlternateContent>
        <p:spPr>
          <a:xfrm>
            <a:off x="4495799" y="723900"/>
            <a:ext cx="4423903" cy="4957763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749300" y="5139002"/>
            <a:ext cx="7556500" cy="910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β irrelevant: Laplacian term simply cannot mov</a:t>
            </a:r>
            <a:r>
              <a:rPr lang="en-US" sz="2800" i="1">
                <a:solidFill>
                  <a:schemeClr val="tx2"/>
                </a:solidFill>
                <a:latin typeface="Arial"/>
                <a:ea typeface="ＭＳ Ｐゴシック" charset="-128"/>
                <a:cs typeface="ＭＳ Ｐゴシック" charset="-128"/>
              </a:rPr>
              <a:t>e information fast enough to affect result</a:t>
            </a:r>
            <a:endParaRPr kumimoji="0" lang="en-US" sz="2800" b="0" i="1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Current Weaknesses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Variability of consensus value:</a:t>
            </a:r>
          </a:p>
          <a:p>
            <a:pPr marL="914400" lvl="1" indent="-514350"/>
            <a:r>
              <a:rPr lang="en-US"/>
              <a:t>OK for collective choice, not for error-rejection</a:t>
            </a:r>
          </a:p>
          <a:p>
            <a:pPr marL="914400" lvl="1" indent="-514350"/>
            <a:r>
              <a:rPr lang="en-US"/>
              <a:t>Possible mitigations:</a:t>
            </a:r>
          </a:p>
          <a:p>
            <a:pPr marL="1314450" lvl="2" indent="-514350"/>
            <a:r>
              <a:rPr lang="en-US"/>
              <a:t>Feedback “up” dominance gradient</a:t>
            </a:r>
          </a:p>
          <a:p>
            <a:pPr marL="1314450" lvl="2" indent="-514350"/>
            <a:r>
              <a:rPr lang="en-US"/>
              <a:t>Hierarchical consensus</a:t>
            </a:r>
          </a:p>
          <a:p>
            <a:pPr marL="1314450" lvl="2" indent="-514350"/>
            <a:r>
              <a:rPr lang="en-US"/>
              <a:t>Fundamental robustness / speed / variance tradeoff?</a:t>
            </a:r>
          </a:p>
          <a:p>
            <a:pPr marL="514350" indent="-514350">
              <a:buFont typeface="+mj-lt"/>
              <a:buAutoNum type="arabicPeriod"/>
            </a:pP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Leader Locking:</a:t>
            </a:r>
          </a:p>
          <a:p>
            <a:pPr marL="914400" lvl="1" indent="-514350"/>
            <a:r>
              <a:rPr lang="en-US"/>
              <a:t>OK for 1-shot consensus, not for long-term</a:t>
            </a:r>
          </a:p>
          <a:p>
            <a:pPr marL="914400" lvl="1" indent="-514350"/>
            <a:r>
              <a:rPr lang="en-US"/>
              <a:t>Possible mitigations:</a:t>
            </a:r>
          </a:p>
          <a:p>
            <a:pPr marL="1314450" lvl="2" indent="-514350"/>
            <a:r>
              <a:rPr lang="en-US"/>
              <a:t>Assuming network dimension (elongated distributions?)</a:t>
            </a:r>
          </a:p>
          <a:p>
            <a:pPr marL="1314450" lvl="2" indent="-514350"/>
            <a:r>
              <a:rPr lang="en-US"/>
              <a:t>Upper bound from diameter estimation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PLD-Consensus converges to approximate consensus in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diam</a:t>
            </a:r>
            <a:r>
              <a:rPr lang="en-US"/>
              <a:t>) rather than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diam</a:t>
            </a:r>
            <a:r>
              <a:rPr lang="en-US" baseline="30000"/>
              <a:t>2</a:t>
            </a:r>
            <a:r>
              <a:rPr lang="en-US"/>
              <a:t>)</a:t>
            </a:r>
          </a:p>
          <a:p>
            <a:r>
              <a:rPr lang="en-US"/>
              <a:t>Convergence is robust to mobility, parameters</a:t>
            </a:r>
          </a:p>
          <a:p>
            <a:pPr>
              <a:buNone/>
            </a:pPr>
            <a:endParaRPr lang="en-US"/>
          </a:p>
          <a:p>
            <a:r>
              <a:rPr lang="en-US"/>
              <a:t>Future directions:</a:t>
            </a:r>
          </a:p>
          <a:p>
            <a:pPr lvl="1"/>
            <a:r>
              <a:rPr lang="en-US"/>
              <a:t>Formal proofs</a:t>
            </a:r>
          </a:p>
          <a:p>
            <a:pPr lvl="1"/>
            <a:r>
              <a:rPr lang="en-US"/>
              <a:t>Mitigating variability, leader locking</a:t>
            </a:r>
          </a:p>
          <a:p>
            <a:pPr lvl="1"/>
            <a:r>
              <a:rPr lang="en-US"/>
              <a:t>Putting fast consensus to use…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PLD-Consensus: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5113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b="1" i="1" dirty="0" smtClean="0">
                <a:solidFill>
                  <a:schemeClr val="tx2"/>
                </a:solidFill>
              </a:rPr>
              <a:t>With asymmetry from a self-organizing overlay…</a:t>
            </a:r>
          </a:p>
          <a:p>
            <a:endParaRPr lang="en-US" b="1" i="1" dirty="0" smtClean="0">
              <a:solidFill>
                <a:schemeClr val="tx2"/>
              </a:solidFill>
            </a:endParaRPr>
          </a:p>
          <a:p>
            <a:endParaRPr lang="en-US" b="1" i="1" dirty="0" smtClean="0">
              <a:solidFill>
                <a:schemeClr val="tx2"/>
              </a:solidFill>
            </a:endParaRPr>
          </a:p>
          <a:p>
            <a:endParaRPr lang="en-US" b="1" i="1" dirty="0" smtClean="0">
              <a:solidFill>
                <a:schemeClr val="tx2"/>
              </a:solidFill>
            </a:endParaRPr>
          </a:p>
          <a:p>
            <a:endParaRPr lang="en-US" b="1" i="1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en-US" b="1" i="1" dirty="0" smtClean="0">
              <a:solidFill>
                <a:schemeClr val="tx2"/>
              </a:solidFill>
            </a:endParaRPr>
          </a:p>
          <a:p>
            <a:endParaRPr lang="en-US" b="1" i="1" dirty="0" smtClean="0">
              <a:solidFill>
                <a:schemeClr val="tx2"/>
              </a:solidFill>
            </a:endParaRPr>
          </a:p>
          <a:p>
            <a:pPr algn="r">
              <a:buNone/>
            </a:pPr>
            <a:r>
              <a:rPr lang="en-US" b="1" i="1" dirty="0" smtClean="0">
                <a:solidFill>
                  <a:schemeClr val="tx2"/>
                </a:solidFill>
              </a:rPr>
              <a:t>… we can cheaply trade precision for speed.</a:t>
            </a:r>
            <a:endParaRPr lang="en-US" b="1" i="1" dirty="0" smtClean="0">
              <a:solidFill>
                <a:schemeClr val="tx2"/>
              </a:solidFill>
            </a:endParaRPr>
          </a:p>
        </p:txBody>
      </p:sp>
      <p:pic>
        <p:nvPicPr>
          <p:cNvPr id="4" name="Picture 3" descr="speed-vs-preci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2420170"/>
            <a:ext cx="8661400" cy="235190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Motivation: approximate consensus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6501"/>
            <a:ext cx="6299200" cy="3606800"/>
          </a:xfrm>
        </p:spPr>
        <p:txBody>
          <a:bodyPr/>
          <a:lstStyle/>
          <a:p>
            <a:pPr>
              <a:buNone/>
            </a:pPr>
            <a:r>
              <a:rPr lang="en-US"/>
              <a:t>Many spatial computing applications:</a:t>
            </a:r>
          </a:p>
          <a:p>
            <a:r>
              <a:rPr lang="en-US"/>
              <a:t>Flocking &amp; swarming</a:t>
            </a:r>
          </a:p>
          <a:p>
            <a:r>
              <a:rPr lang="en-US"/>
              <a:t>Localization</a:t>
            </a:r>
          </a:p>
          <a:p>
            <a:r>
              <a:rPr lang="en-US"/>
              <a:t>Collective decision</a:t>
            </a:r>
          </a:p>
          <a:p>
            <a:r>
              <a:rPr lang="en-US"/>
              <a:t>etc …</a:t>
            </a:r>
          </a:p>
          <a:p>
            <a:endParaRPr lang="en-US" sz="1800"/>
          </a:p>
          <a:p>
            <a:pPr>
              <a:buNone/>
            </a:pPr>
            <a:r>
              <a:rPr lang="en-US"/>
              <a:t>Current Laplacian-based approach: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6500"/>
            <a:ext cx="4038600" cy="4525963"/>
          </a:xfrm>
        </p:spPr>
        <p:txBody>
          <a:bodyPr/>
          <a:lstStyle/>
          <a:p>
            <a:endParaRPr lang="en-US"/>
          </a:p>
          <a:p>
            <a:r>
              <a:rPr lang="en-US"/>
              <a:t>Sensor fusion</a:t>
            </a:r>
          </a:p>
          <a:p>
            <a:r>
              <a:rPr lang="en-US"/>
              <a:t>Modular robotics</a:t>
            </a:r>
          </a:p>
          <a:p>
            <a:r>
              <a:rPr lang="en-US"/>
              <a:t>DMIMO</a:t>
            </a:r>
          </a:p>
        </p:txBody>
      </p:sp>
      <p:pic>
        <p:nvPicPr>
          <p:cNvPr id="6" name="Picture 5" descr="laplacian-upd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473" y="4724400"/>
            <a:ext cx="4875454" cy="7772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0469" y="5466834"/>
            <a:ext cx="8411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Many nice properties: exponential convergence, highly robust, etc.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43537" y="6004699"/>
            <a:ext cx="3656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>
                <a:solidFill>
                  <a:schemeClr val="accent2"/>
                </a:solidFill>
              </a:rPr>
              <a:t>But there is a catch…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229600" cy="682625"/>
          </a:xfrm>
        </p:spPr>
        <p:txBody>
          <a:bodyPr/>
          <a:lstStyle/>
          <a:p>
            <a:r>
              <a:rPr lang="en-US"/>
              <a:t>Problem: Laplacian consensus too slow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9400" y="1600200"/>
            <a:ext cx="4038600" cy="4525963"/>
          </a:xfrm>
        </p:spPr>
        <p:txBody>
          <a:bodyPr/>
          <a:lstStyle/>
          <a:p>
            <a:pPr>
              <a:buNone/>
            </a:pPr>
            <a:r>
              <a:rPr lang="en-US"/>
              <a:t>On spatial computers:</a:t>
            </a:r>
          </a:p>
          <a:p>
            <a:r>
              <a:rPr lang="en-US"/>
              <a:t>Converge O(diam</a:t>
            </a:r>
            <a:r>
              <a:rPr lang="en-US" baseline="30000"/>
              <a:t>2</a:t>
            </a:r>
            <a:r>
              <a:rPr lang="en-US"/>
              <a:t>)</a:t>
            </a:r>
          </a:p>
          <a:p>
            <a:r>
              <a:rPr lang="en-US"/>
              <a:t>Stability constraint     </a:t>
            </a:r>
            <a:r>
              <a:rPr lang="en-US">
                <a:sym typeface="Wingdings"/>
              </a:rPr>
              <a:t> very bad constant</a:t>
            </a:r>
          </a:p>
          <a:p>
            <a:endParaRPr lang="en-US">
              <a:sym typeface="Wingdings"/>
            </a:endParaRPr>
          </a:p>
          <a:p>
            <a:pPr algn="ctr">
              <a:buNone/>
            </a:pPr>
            <a:r>
              <a:rPr lang="en-US" b="1" i="1">
                <a:solidFill>
                  <a:schemeClr val="accent2"/>
                </a:solidFill>
                <a:sym typeface="Wingdings"/>
              </a:rPr>
              <a:t>Root issue: symmetry</a:t>
            </a:r>
          </a:p>
          <a:p>
            <a:pPr>
              <a:buNone/>
            </a:pPr>
            <a:endParaRPr lang="en-US">
              <a:sym typeface="Wingdings"/>
            </a:endParaRPr>
          </a:p>
        </p:txBody>
      </p:sp>
      <p:pic>
        <p:nvPicPr>
          <p:cNvPr id="6" name="Content Placeholder 5" descr="ic.gif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292600" y="1259681"/>
            <a:ext cx="4622800" cy="4622800"/>
          </a:xfrm>
        </p:spPr>
      </p:pic>
      <p:sp>
        <p:nvSpPr>
          <p:cNvPr id="5" name="Rectangle 4"/>
          <p:cNvSpPr/>
          <p:nvPr/>
        </p:nvSpPr>
        <p:spPr>
          <a:xfrm>
            <a:off x="6437985" y="5776397"/>
            <a:ext cx="22313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i="1"/>
              <a:t>[Elhage &amp; Beal ‘10]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Approach: shrink effective diameter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Self-organize an overlay network, linking all devices to a random regional “leaders”</a:t>
            </a:r>
          </a:p>
          <a:p>
            <a:r>
              <a:rPr lang="en-US"/>
              <a:t>Regions grow, until one covers whole network</a:t>
            </a:r>
          </a:p>
          <a:p>
            <a:r>
              <a:rPr lang="en-US"/>
              <a:t>Every device blends values with “leader” as well as neighbors</a:t>
            </a:r>
          </a:p>
          <a:p>
            <a:endParaRPr lang="en-US"/>
          </a:p>
          <a:p>
            <a:pPr algn="ctr">
              <a:buNone/>
            </a:pPr>
            <a:r>
              <a:rPr lang="en-US" i="1">
                <a:solidFill>
                  <a:srgbClr val="1F497D"/>
                </a:solidFill>
              </a:rPr>
              <a:t>In effect, randomly biasing consensus</a:t>
            </a:r>
          </a:p>
          <a:p>
            <a:pPr algn="ctr">
              <a:buNone/>
            </a:pPr>
            <a:r>
              <a:rPr lang="en-US" i="1">
                <a:solidFill>
                  <a:srgbClr val="1F497D"/>
                </a:solidFill>
              </a:rPr>
              <a:t>Cost: variation in converged value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Self-organizing overlay</a:t>
            </a:r>
          </a:p>
        </p:txBody>
      </p:sp>
      <p:pic>
        <p:nvPicPr>
          <p:cNvPr id="5" name="Content Placeholder 4" descr="dominanceT30.png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1755023"/>
            <a:ext cx="4038600" cy="4216317"/>
          </a:xfrm>
          <a:ln>
            <a:solidFill>
              <a:schemeClr val="tx1"/>
            </a:solidFill>
          </a:ln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/>
              <a:t>Creating one overlay neighbor per device:</a:t>
            </a:r>
          </a:p>
          <a:p>
            <a:pPr lvl="1"/>
            <a:r>
              <a:rPr lang="en-US"/>
              <a:t>Random “dominance” from 1/</a:t>
            </a:r>
            <a:r>
              <a:rPr lang="en-US" i="1"/>
              <a:t>f</a:t>
            </a:r>
            <a:r>
              <a:rPr lang="en-US"/>
              <a:t> noise</a:t>
            </a:r>
          </a:p>
          <a:p>
            <a:pPr lvl="1"/>
            <a:r>
              <a:rPr lang="en-US"/>
              <a:t>Decrease dominance over space and time</a:t>
            </a:r>
          </a:p>
          <a:p>
            <a:pPr lvl="1"/>
            <a:r>
              <a:rPr lang="en-US"/>
              <a:t>Values flow down  dominance gradient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Power-Law-Driven Consensus</a:t>
            </a:r>
          </a:p>
        </p:txBody>
      </p:sp>
      <p:pic>
        <p:nvPicPr>
          <p:cNvPr id="7" name="Picture 6" descr="hybrid-upd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36" y="2654300"/>
            <a:ext cx="7249364" cy="15539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27300" y="2298700"/>
            <a:ext cx="3080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chemeClr val="accent4"/>
                </a:solidFill>
              </a:rPr>
              <a:t>Asymmetric overlay update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55800" y="2717800"/>
            <a:ext cx="4102100" cy="50800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527300" y="3301999"/>
            <a:ext cx="5537200" cy="800101"/>
          </a:xfrm>
          <a:prstGeom prst="rect">
            <a:avLst/>
          </a:prstGeom>
          <a:solidFill>
            <a:schemeClr val="accent5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99111" y="4030483"/>
            <a:ext cx="2028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chemeClr val="accent5">
                    <a:lumMod val="75000"/>
                  </a:schemeClr>
                </a:solidFill>
              </a:rPr>
              <a:t>Laplacian update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Race: PLD-Consensus vs. Laplacian</a:t>
            </a:r>
          </a:p>
        </p:txBody>
      </p:sp>
      <p:pic>
        <p:nvPicPr>
          <p:cNvPr id="4" name="Content Placeholder 3" descr="race_T50.tiff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16440" y="1859079"/>
            <a:ext cx="8775160" cy="3978042"/>
          </a:xfr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Analytic Sketch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/>
              <a:t>O</a:t>
            </a:r>
            <a:r>
              <a:rPr lang="en-US"/>
              <a:t>(1) time for 1/</a:t>
            </a:r>
            <a:r>
              <a:rPr lang="en-US" i="1"/>
              <a:t>f</a:t>
            </a:r>
            <a:r>
              <a:rPr lang="en-US"/>
              <a:t> noise to generate a dominating value at some device </a:t>
            </a:r>
            <a:r>
              <a:rPr lang="en-US" i="1"/>
              <a:t>D			</a:t>
            </a:r>
            <a:r>
              <a:rPr lang="en-US" i="1">
                <a:solidFill>
                  <a:schemeClr val="accent2"/>
                </a:solidFill>
              </a:rPr>
              <a:t>[probably]</a:t>
            </a:r>
          </a:p>
          <a:p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diam</a:t>
            </a:r>
            <a:r>
              <a:rPr lang="en-US"/>
              <a:t>) for a dominance to cover network</a:t>
            </a:r>
          </a:p>
          <a:p>
            <a:r>
              <a:rPr lang="en-US"/>
              <a:t>Then </a:t>
            </a:r>
            <a:r>
              <a:rPr lang="en-US" i="1"/>
              <a:t>O</a:t>
            </a:r>
            <a:r>
              <a:rPr lang="en-US"/>
              <a:t>(1) to converge to </a:t>
            </a:r>
            <a:r>
              <a:rPr lang="en-US" i="1"/>
              <a:t>D±</a:t>
            </a:r>
            <a:r>
              <a:rPr lang="en-US"/>
              <a:t>δ, for any given α</a:t>
            </a:r>
          </a:p>
          <a:p>
            <a:pPr lvl="1" algn="ctr">
              <a:buNone/>
            </a:pPr>
            <a:r>
              <a:rPr lang="en-US"/>
              <a:t>(blending converges exponentially)</a:t>
            </a:r>
          </a:p>
          <a:p>
            <a:endParaRPr lang="en-US"/>
          </a:p>
          <a:p>
            <a:pPr algn="ctr">
              <a:buNone/>
            </a:pPr>
            <a:r>
              <a:rPr lang="en-US">
                <a:solidFill>
                  <a:schemeClr val="tx2"/>
                </a:solidFill>
              </a:rPr>
              <a:t>Thus: O(</a:t>
            </a:r>
            <a:r>
              <a:rPr lang="en-US" i="1">
                <a:solidFill>
                  <a:schemeClr val="tx2"/>
                </a:solidFill>
              </a:rPr>
              <a:t>diam</a:t>
            </a:r>
            <a:r>
              <a:rPr lang="en-US">
                <a:solidFill>
                  <a:schemeClr val="tx2"/>
                </a:solidFill>
              </a:rPr>
              <a:t>) convergence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bn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bbn_template.potx</Template>
  <TotalTime>1010</TotalTime>
  <Words>482</Words>
  <Application>Microsoft Macintosh PowerPoint</Application>
  <PresentationFormat>On-screen Show (4:3)</PresentationFormat>
  <Paragraphs>88</Paragraphs>
  <Slides>14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bbn_template</vt:lpstr>
      <vt:lpstr>Slide 1</vt:lpstr>
      <vt:lpstr>PLD-Consensus:</vt:lpstr>
      <vt:lpstr>Motivation: approximate consensus</vt:lpstr>
      <vt:lpstr>Problem: Laplacian consensus too slow</vt:lpstr>
      <vt:lpstr>Approach: shrink effective diameter</vt:lpstr>
      <vt:lpstr>Self-organizing overlay</vt:lpstr>
      <vt:lpstr>Power-Law-Driven Consensus</vt:lpstr>
      <vt:lpstr>Race: PLD-Consensus vs. Laplacian</vt:lpstr>
      <vt:lpstr>Analytic Sketch</vt:lpstr>
      <vt:lpstr>Simulation Results: Convergence</vt:lpstr>
      <vt:lpstr>Simulation Results: Mobility</vt:lpstr>
      <vt:lpstr>Simulation Results: Blend Rates</vt:lpstr>
      <vt:lpstr>Current Weaknesses</vt:lpstr>
      <vt:lpstr>Contributions</vt:lpstr>
    </vt:vector>
  </TitlesOfParts>
  <Company>BBN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Jake Beal</dc:creator>
  <cp:lastModifiedBy>Jake Beal</cp:lastModifiedBy>
  <cp:revision>84</cp:revision>
  <dcterms:created xsi:type="dcterms:W3CDTF">2013-05-05T10:15:54Z</dcterms:created>
  <dcterms:modified xsi:type="dcterms:W3CDTF">2013-05-06T03:06:20Z</dcterms:modified>
</cp:coreProperties>
</file>