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7"/>
  </p:notesMasterIdLst>
  <p:sldIdLst>
    <p:sldId id="393" r:id="rId2"/>
    <p:sldId id="394" r:id="rId3"/>
    <p:sldId id="395" r:id="rId4"/>
    <p:sldId id="407" r:id="rId5"/>
    <p:sldId id="396" r:id="rId6"/>
    <p:sldId id="378" r:id="rId7"/>
    <p:sldId id="406" r:id="rId8"/>
    <p:sldId id="398" r:id="rId9"/>
    <p:sldId id="402" r:id="rId10"/>
    <p:sldId id="397" r:id="rId11"/>
    <p:sldId id="400" r:id="rId12"/>
    <p:sldId id="401" r:id="rId13"/>
    <p:sldId id="403" r:id="rId14"/>
    <p:sldId id="404" r:id="rId15"/>
    <p:sldId id="40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477" autoAdjust="0"/>
    <p:restoredTop sz="94118" autoAdjust="0"/>
  </p:normalViewPr>
  <p:slideViewPr>
    <p:cSldViewPr snapToGrid="0" snapToObjects="1">
      <p:cViewPr>
        <p:scale>
          <a:sx n="100" d="100"/>
          <a:sy n="100" d="100"/>
        </p:scale>
        <p:origin x="-992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5/5/14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BC4FF6-B55C-A24D-82D6-3892A4B5D4A5}" type="slidenum">
              <a:rPr lang="en-US"/>
              <a:pPr/>
              <a:t>8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5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52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CB30-19B6-3F48-ADBB-B350F9840069}" type="datetime1">
              <a:rPr lang="en-US"/>
              <a:pPr>
                <a:defRPr/>
              </a:pPr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0670-CD0C-F749-BECA-A83B619A63FD}" type="datetime1">
              <a:rPr lang="en-US"/>
              <a:pPr>
                <a:defRPr/>
              </a:pPr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223D9-3465-9D43-9377-BE913ED4716F}" type="datetime1">
              <a:rPr lang="en-US"/>
              <a:pPr>
                <a:defRPr/>
              </a:pPr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C951-2EAA-1F48-ACA0-E0A1383A40D4}" type="datetime1">
              <a:rPr lang="en-US"/>
              <a:pPr>
                <a:defRPr/>
              </a:pPr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0DF9-CC32-9C44-AC2F-E6A7F6CC2ECF}" type="datetime1">
              <a:rPr lang="en-US"/>
              <a:pPr>
                <a:defRPr/>
              </a:pPr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E1F-CA3B-3646-BE62-C588800C2472}" type="datetime1">
              <a:rPr lang="en-US"/>
              <a:pPr>
                <a:defRPr/>
              </a:pPr>
              <a:t>5/5/14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140F-752C-1949-8601-060C513457BA}" type="datetime1">
              <a:rPr lang="en-US"/>
              <a:pPr>
                <a:defRPr/>
              </a:pPr>
              <a:t>5/5/14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67002-8995-CF43-A133-30C69AB8CC05}" type="datetime1">
              <a:rPr lang="en-US"/>
              <a:pPr>
                <a:defRPr/>
              </a:pPr>
              <a:t>5/5/14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8ADE-2153-364A-A071-A3B0FDB1732C}" type="datetime1">
              <a:rPr lang="en-US"/>
              <a:pPr>
                <a:defRPr/>
              </a:pPr>
              <a:t>5/5/14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8CED-311F-9245-8F7A-721CEA827B33}" type="datetime1">
              <a:rPr lang="en-US"/>
              <a:pPr>
                <a:defRPr/>
              </a:pPr>
              <a:t>5/5/14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32-CAEC-8B43-8513-489BF6A13CF0}" type="datetime1">
              <a:rPr lang="en-US"/>
              <a:pPr>
                <a:defRPr/>
              </a:pPr>
              <a:t>5/5/14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B45D94-4174-694B-84D6-9CA23898200E}" type="datetime1">
              <a:rPr lang="en-US"/>
              <a:pPr>
                <a:defRPr/>
              </a:pPr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220130"/>
            <a:ext cx="1591428" cy="51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df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d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df"/><Relationship Id="rId3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df"/><Relationship Id="rId3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gif"/><Relationship Id="rId7" Type="http://schemas.openxmlformats.org/officeDocument/2006/relationships/image" Target="../media/image9.png"/><Relationship Id="rId8" Type="http://schemas.openxmlformats.org/officeDocument/2006/relationships/image" Target="../media/image10.jpeg"/><Relationship Id="rId9" Type="http://schemas.openxmlformats.org/officeDocument/2006/relationships/image" Target="../media/image11.gif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df"/><Relationship Id="rId5" Type="http://schemas.openxmlformats.org/officeDocument/2006/relationships/image" Target="../media/image17.png"/><Relationship Id="rId6" Type="http://schemas.openxmlformats.org/officeDocument/2006/relationships/image" Target="../media/image18.pdf"/><Relationship Id="rId7" Type="http://schemas.openxmlformats.org/officeDocument/2006/relationships/image" Target="../media/image19.png"/><Relationship Id="rId8" Type="http://schemas.openxmlformats.org/officeDocument/2006/relationships/image" Target="../media/image20.pdf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df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8435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8437" name="Picture 4" descr="RTN_BBNtech_primar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1238" y="5988050"/>
            <a:ext cx="151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7163" y="152400"/>
            <a:ext cx="8820150" cy="65960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-1798638" y="3449638"/>
            <a:ext cx="659606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18442" name="TextBox 15"/>
          <p:cNvSpPr txBox="1">
            <a:spLocks noChangeArrowheads="1"/>
          </p:cNvSpPr>
          <p:nvPr/>
        </p:nvSpPr>
        <p:spPr bwMode="auto">
          <a:xfrm>
            <a:off x="1500188" y="1141352"/>
            <a:ext cx="74771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Towards a Unified Model of Spatial Computing</a:t>
            </a:r>
          </a:p>
        </p:txBody>
      </p:sp>
      <p:sp>
        <p:nvSpPr>
          <p:cNvPr id="18443" name="TextBox 16"/>
          <p:cNvSpPr txBox="1">
            <a:spLocks noChangeArrowheads="1"/>
          </p:cNvSpPr>
          <p:nvPr/>
        </p:nvSpPr>
        <p:spPr bwMode="auto">
          <a:xfrm>
            <a:off x="1511300" y="2321344"/>
            <a:ext cx="73644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b="1" i="1" dirty="0" smtClean="0">
                <a:solidFill>
                  <a:schemeClr val="bg1"/>
                </a:solidFill>
              </a:rPr>
              <a:t>Jacob Beal, </a:t>
            </a:r>
            <a:r>
              <a:rPr lang="en-US" sz="2200" i="1" dirty="0" smtClean="0">
                <a:solidFill>
                  <a:schemeClr val="bg1"/>
                </a:solidFill>
              </a:rPr>
              <a:t>Mirko Viroli, Ferruccio Damiani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5969000" y="3746500"/>
            <a:ext cx="2743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Spatial Computing Workshop @ </a:t>
            </a:r>
            <a:r>
              <a:rPr lang="en-US" dirty="0" smtClean="0"/>
              <a:t>AAMAS '14</a:t>
            </a:r>
          </a:p>
          <a:p>
            <a:r>
              <a:rPr lang="en-US" dirty="0" smtClean="0"/>
              <a:t>May,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sketch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8636" y="1854200"/>
            <a:ext cx="2779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Field Calculus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254" y="4874280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Space-Time Universality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8115" y="3364240"/>
            <a:ext cx="124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Proto</a:t>
            </a:r>
          </a:p>
        </p:txBody>
      </p:sp>
      <p:sp>
        <p:nvSpPr>
          <p:cNvPr id="8" name="Down Arrow 7"/>
          <p:cNvSpPr/>
          <p:nvPr/>
        </p:nvSpPr>
        <p:spPr>
          <a:xfrm>
            <a:off x="4334838" y="2551331"/>
            <a:ext cx="342900" cy="8637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334838" y="4010571"/>
            <a:ext cx="342900" cy="8637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1315" y="3376940"/>
            <a:ext cx="26736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i="1">
                <a:solidFill>
                  <a:schemeClr val="accent2"/>
                </a:solidFill>
              </a:rPr>
              <a:t>1. Some Proto programs</a:t>
            </a:r>
          </a:p>
          <a:p>
            <a:pPr marL="342900" indent="-342900"/>
            <a:r>
              <a:rPr lang="en-US" i="1">
                <a:solidFill>
                  <a:schemeClr val="accent2"/>
                </a:solidFill>
              </a:rPr>
              <a:t>are finitely approximable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7138" y="2475131"/>
            <a:ext cx="22123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i="1">
                <a:solidFill>
                  <a:schemeClr val="accent2"/>
                </a:solidFill>
              </a:rPr>
              <a:t>2. Field calculus can </a:t>
            </a:r>
          </a:p>
          <a:p>
            <a:pPr marL="342900" indent="-342900"/>
            <a:r>
              <a:rPr lang="en-US" i="1">
                <a:solidFill>
                  <a:schemeClr val="accent2"/>
                </a:solidFill>
              </a:rPr>
              <a:t>approximate those </a:t>
            </a:r>
          </a:p>
          <a:p>
            <a:pPr marL="342900" indent="-342900"/>
            <a:r>
              <a:rPr lang="en-US" i="1">
                <a:solidFill>
                  <a:schemeClr val="accent2"/>
                </a:solidFill>
              </a:rPr>
              <a:t>Proto programs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44438" y="4075549"/>
            <a:ext cx="295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i="1">
                <a:solidFill>
                  <a:schemeClr val="accent2"/>
                </a:solidFill>
              </a:rPr>
              <a:t>3. This subset is enough </a:t>
            </a:r>
          </a:p>
          <a:p>
            <a:pPr marL="342900" indent="-342900"/>
            <a:r>
              <a:rPr lang="en-US" i="1">
                <a:solidFill>
                  <a:schemeClr val="accent2"/>
                </a:solidFill>
              </a:rPr>
              <a:t>to get  universality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 1: Proto approximability</a:t>
            </a:r>
          </a:p>
        </p:txBody>
      </p:sp>
      <p:pic>
        <p:nvPicPr>
          <p:cNvPr id="4" name="Picture 3" descr="delay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730063" y="2976097"/>
            <a:ext cx="3220137" cy="26754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1213008"/>
            <a:ext cx="80137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smtClean="0">
                <a:solidFill>
                  <a:schemeClr val="accent1"/>
                </a:solidFill>
              </a:rPr>
              <a:t>Any well-defined Proto program P = (M, F, O, R, D) composed only of finitely approximable operator instances is finitely approximable.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5803900"/>
            <a:ext cx="8229600" cy="614363"/>
          </a:xfrm>
        </p:spPr>
        <p:txBody>
          <a:bodyPr lIns="0" rIns="0"/>
          <a:lstStyle/>
          <a:p>
            <a:pPr algn="ctr">
              <a:buNone/>
            </a:pPr>
            <a:r>
              <a:rPr lang="en-US" i="1"/>
              <a:t>Intuition: feed-forward composition + special forms</a:t>
            </a:r>
          </a:p>
          <a:p>
            <a:pPr algn="ctr">
              <a:buNone/>
            </a:pPr>
            <a:r>
              <a:rPr lang="en-US" sz="2000" i="1">
                <a:solidFill>
                  <a:schemeClr val="accent2"/>
                </a:solidFill>
              </a:rPr>
              <a:t>Note: some surprising things (e.g., '</a:t>
            </a:r>
            <a:r>
              <a:rPr lang="en-US" sz="2000" b="1" i="1">
                <a:solidFill>
                  <a:schemeClr val="accent2"/>
                </a:solidFill>
              </a:rPr>
              <a:t>=</a:t>
            </a:r>
            <a:r>
              <a:rPr lang="en-US" sz="2000" i="1">
                <a:solidFill>
                  <a:schemeClr val="accent2"/>
                </a:solidFill>
              </a:rPr>
              <a:t>') aren't approximable!</a:t>
            </a:r>
          </a:p>
        </p:txBody>
      </p:sp>
      <p:pic>
        <p:nvPicPr>
          <p:cNvPr id="9" name="Picture 8" descr="function-substituted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325498" y="3187700"/>
            <a:ext cx="2117201" cy="26138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2554069"/>
            <a:ext cx="2337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If inputs converge,</a:t>
            </a:r>
          </a:p>
          <a:p>
            <a:r>
              <a:rPr lang="en-US" i="1"/>
              <a:t>then output converges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Neighborhood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763117"/>
            <a:ext cx="4660900" cy="2504083"/>
          </a:xfrm>
        </p:spPr>
        <p:txBody>
          <a:bodyPr/>
          <a:lstStyle/>
          <a:p>
            <a:r>
              <a:rPr lang="en-US" sz="2400"/>
              <a:t>For consistent communication speed, neighborhood must shrink with time-step.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Neighborhood-independent programs aren't affected by this problem</a:t>
            </a:r>
          </a:p>
        </p:txBody>
      </p:sp>
      <p:pic>
        <p:nvPicPr>
          <p:cNvPr id="5" name="Picture 4" descr="spacetime-approx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r="8889"/>
              <a:stretch>
                <a:fillRect/>
              </a:stretch>
            </p:blipFill>
          </mc:Choice>
          <mc:Fallback>
            <p:blipFill>
              <a:blip r:embed="rId3"/>
              <a:srcRect r="8889"/>
              <a:stretch>
                <a:fillRect/>
              </a:stretch>
            </p:blipFill>
          </mc:Fallback>
        </mc:AlternateContent>
        <p:spPr>
          <a:xfrm>
            <a:off x="5016500" y="1549400"/>
            <a:ext cx="4016817" cy="4286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5300" y="3188494"/>
            <a:ext cx="56261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smtClean="0">
                <a:latin typeface="Arial"/>
                <a:cs typeface="Arial"/>
              </a:rPr>
              <a:t>A problem program:</a:t>
            </a:r>
          </a:p>
          <a:p>
            <a:r>
              <a:rPr lang="en-US" b="1" smtClean="0">
                <a:solidFill>
                  <a:schemeClr val="accent2"/>
                </a:solidFill>
                <a:latin typeface="Courier"/>
                <a:cs typeface="Courier"/>
              </a:rPr>
              <a:t>(def use-speed-and-radius (bool)</a:t>
            </a:r>
          </a:p>
          <a:p>
            <a:r>
              <a:rPr lang="en-US" b="1" smtClean="0">
                <a:solidFill>
                  <a:schemeClr val="accent2"/>
                </a:solidFill>
                <a:latin typeface="Courier"/>
                <a:cs typeface="Courier"/>
              </a:rPr>
              <a:t>  (* (any-hood (nbr bool))</a:t>
            </a:r>
          </a:p>
          <a:p>
            <a:r>
              <a:rPr lang="en-US" b="1" smtClean="0">
                <a:solidFill>
                  <a:schemeClr val="accent2"/>
                </a:solidFill>
                <a:latin typeface="Courier"/>
                <a:cs typeface="Courier"/>
              </a:rPr>
              <a:t>     (distance-to bool)))</a:t>
            </a:r>
            <a:endParaRPr lang="en-US" b="1">
              <a:solidFill>
                <a:schemeClr val="accent2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 2: Field Calculus </a:t>
            </a:r>
            <a:r>
              <a:rPr lang="en-US">
                <a:sym typeface="Wingdings"/>
              </a:rPr>
              <a:t> Proto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54700"/>
            <a:ext cx="8229600" cy="614363"/>
          </a:xfrm>
        </p:spPr>
        <p:txBody>
          <a:bodyPr lIns="0" rIns="0"/>
          <a:lstStyle/>
          <a:p>
            <a:pPr algn="ctr">
              <a:buNone/>
            </a:pPr>
            <a:r>
              <a:rPr lang="en-US" i="1"/>
              <a:t>Intuition: construct equivalent graph in field calculus</a:t>
            </a:r>
          </a:p>
        </p:txBody>
      </p:sp>
      <p:pic>
        <p:nvPicPr>
          <p:cNvPr id="4" name="Picture 3" descr="fun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00802" y="2844799"/>
            <a:ext cx="1778947" cy="29294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213008"/>
            <a:ext cx="80137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smtClean="0">
                <a:solidFill>
                  <a:schemeClr val="accent1"/>
                </a:solidFill>
              </a:rPr>
              <a:t>Any well-defined neighborhood-independent Proto program P = (M, F, O, R, D) composed only of finitely approximable operator instances can be approximated using field calculus.</a:t>
            </a:r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2200" y="3035300"/>
            <a:ext cx="47558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Courier"/>
                <a:cs typeface="Courier"/>
              </a:rPr>
              <a:t>(def function_1 (p_1)</a:t>
            </a:r>
          </a:p>
          <a:p>
            <a:r>
              <a:rPr lang="en-US" b="1" smtClean="0">
                <a:latin typeface="Courier"/>
                <a:cs typeface="Courier"/>
              </a:rPr>
              <a:t>  (function_1_1 p_1))</a:t>
            </a:r>
          </a:p>
          <a:p>
            <a:endParaRPr lang="en-US" b="1" smtClean="0">
              <a:latin typeface="Courier"/>
              <a:cs typeface="Courier"/>
            </a:endParaRPr>
          </a:p>
          <a:p>
            <a:r>
              <a:rPr lang="en-US" b="1" smtClean="0">
                <a:latin typeface="Courier"/>
                <a:cs typeface="Courier"/>
              </a:rPr>
              <a:t>(def function_1_1 (p_1)</a:t>
            </a:r>
          </a:p>
          <a:p>
            <a:r>
              <a:rPr lang="en-US" b="1" smtClean="0">
                <a:latin typeface="Courier"/>
                <a:cs typeface="Courier"/>
              </a:rPr>
              <a:t>  (function_1_2 p_1 (* p_1 p_1)))</a:t>
            </a:r>
          </a:p>
          <a:p>
            <a:endParaRPr lang="en-US" b="1" smtClean="0">
              <a:latin typeface="Courier"/>
              <a:cs typeface="Courier"/>
            </a:endParaRPr>
          </a:p>
          <a:p>
            <a:r>
              <a:rPr lang="en-US" b="1" smtClean="0">
                <a:latin typeface="Courier"/>
                <a:cs typeface="Courier"/>
              </a:rPr>
              <a:t>(def function_1_2 (p_1 v_1) v_1)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 3: Field Calculus Universality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35656"/>
            <a:ext cx="8229600" cy="579443"/>
          </a:xfrm>
        </p:spPr>
        <p:txBody>
          <a:bodyPr/>
          <a:lstStyle/>
          <a:p>
            <a:pPr>
              <a:buNone/>
            </a:pPr>
            <a:r>
              <a:rPr lang="en-US" i="1"/>
              <a:t>Intuition: Proto is nearly space-time universal.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13008"/>
            <a:ext cx="80137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500" smtClean="0">
                <a:solidFill>
                  <a:schemeClr val="accent1"/>
                </a:solidFill>
              </a:rPr>
              <a:t>Field Calculus is Space-Time Universal</a:t>
            </a:r>
          </a:p>
          <a:p>
            <a:r>
              <a:rPr lang="en-US" sz="2500">
                <a:solidFill>
                  <a:schemeClr val="accent1"/>
                </a:solidFill>
              </a:rPr>
              <a:t>Corollary: Any well-defined finitely approximable Proto program can be approximated by field calculus.</a:t>
            </a:r>
          </a:p>
          <a:p>
            <a:endParaRPr lang="en-US" sz="250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22222" b="8889"/>
          <a:stretch>
            <a:fillRect/>
          </a:stretch>
        </p:blipFill>
        <p:spPr>
          <a:xfrm>
            <a:off x="558800" y="2992935"/>
            <a:ext cx="5334000" cy="27903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59399" y="4621430"/>
            <a:ext cx="177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>
                <a:solidFill>
                  <a:srgbClr val="FF0000"/>
                </a:solidFill>
              </a:rPr>
              <a:t>Metric tensor </a:t>
            </a:r>
          </a:p>
          <a:p>
            <a:pPr>
              <a:buNone/>
            </a:pPr>
            <a:r>
              <a:rPr lang="en-US" b="1">
                <a:solidFill>
                  <a:srgbClr val="FF0000"/>
                </a:solidFill>
              </a:rPr>
              <a:t>can be a built-in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2992935"/>
            <a:ext cx="2209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Approximable subset</a:t>
            </a:r>
          </a:p>
          <a:p>
            <a:r>
              <a:rPr lang="en-US" b="1">
                <a:solidFill>
                  <a:srgbClr val="0000FF"/>
                </a:solidFill>
              </a:rPr>
              <a:t>of Proto covers these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10800000" flipV="1">
            <a:off x="5715000" y="3530600"/>
            <a:ext cx="838200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4267201" y="3390900"/>
            <a:ext cx="2285999" cy="1143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1"/>
          </p:cNvCxnSpPr>
          <p:nvPr/>
        </p:nvCxnSpPr>
        <p:spPr>
          <a:xfrm>
            <a:off x="5867398" y="3228944"/>
            <a:ext cx="685802" cy="8715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5448298" y="3479800"/>
            <a:ext cx="1104902" cy="5334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 flipV="1">
            <a:off x="5054600" y="3429000"/>
            <a:ext cx="1498600" cy="6096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4531766" y="3806499"/>
            <a:ext cx="931365" cy="850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Field calculus is space-time universal</a:t>
            </a:r>
          </a:p>
          <a:p>
            <a:r>
              <a:rPr lang="en-US"/>
              <a:t>Minimal computational calculus can serve as a unifying point for understanding relationships of spatial computing approaches</a:t>
            </a:r>
          </a:p>
          <a:p>
            <a:pPr>
              <a:buNone/>
            </a:pPr>
            <a:endParaRPr lang="en-US"/>
          </a:p>
          <a:p>
            <a:pPr algn="ctr">
              <a:buNone/>
            </a:pPr>
            <a:r>
              <a:rPr lang="en-US" i="1">
                <a:solidFill>
                  <a:srgbClr val="4F81BD"/>
                </a:solidFill>
              </a:rPr>
              <a:t>Next steps: generating field calculus from space-time programs; showing coherent execution; extension to dynamically changing 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gs-torus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058" y="3351916"/>
            <a:ext cx="1574483" cy="1104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Need a Unified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13400"/>
            <a:ext cx="8229600" cy="588963"/>
          </a:xfrm>
        </p:spPr>
        <p:txBody>
          <a:bodyPr/>
          <a:lstStyle/>
          <a:p>
            <a:pPr algn="ctr">
              <a:buNone/>
            </a:pPr>
            <a:r>
              <a:rPr lang="en-US" i="1">
                <a:solidFill>
                  <a:srgbClr val="4F81BD"/>
                </a:solidFill>
              </a:rPr>
              <a:t>Many models; no clear means of comparison</a:t>
            </a:r>
          </a:p>
        </p:txBody>
      </p:sp>
      <p:pic>
        <p:nvPicPr>
          <p:cNvPr id="4" name="Picture 3" descr="example3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52724" y="1565829"/>
            <a:ext cx="1903365" cy="1490522"/>
          </a:xfrm>
          <a:prstGeom prst="rect">
            <a:avLst/>
          </a:prstGeom>
        </p:spPr>
      </p:pic>
      <p:pic>
        <p:nvPicPr>
          <p:cNvPr id="5" name="Picture 4" descr="yamins5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180" y="2588451"/>
            <a:ext cx="1460500" cy="1020349"/>
          </a:xfrm>
          <a:prstGeom prst="rect">
            <a:avLst/>
          </a:prstGeom>
        </p:spPr>
      </p:pic>
      <p:pic>
        <p:nvPicPr>
          <p:cNvPr id="6" name="Picture 5" descr="logo-MGS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9942" y="2511649"/>
            <a:ext cx="1384300" cy="1303817"/>
          </a:xfrm>
          <a:prstGeom prst="rect">
            <a:avLst/>
          </a:prstGeom>
        </p:spPr>
      </p:pic>
      <p:pic>
        <p:nvPicPr>
          <p:cNvPr id="7" name="Picture 6" descr="ProtoLogo-Fina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4863" y="2320877"/>
            <a:ext cx="887623" cy="1287923"/>
          </a:xfrm>
          <a:prstGeom prst="rect">
            <a:avLst/>
          </a:prstGeom>
        </p:spPr>
      </p:pic>
      <p:pic>
        <p:nvPicPr>
          <p:cNvPr id="11" name="Picture 10" descr="co-fields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2612" y="3777093"/>
            <a:ext cx="2143900" cy="1755704"/>
          </a:xfrm>
          <a:prstGeom prst="rect">
            <a:avLst/>
          </a:prstGeom>
        </p:spPr>
      </p:pic>
      <p:pic>
        <p:nvPicPr>
          <p:cNvPr id="12" name="Picture 11" descr="gabriel-graph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8526" y="1565829"/>
            <a:ext cx="1864028" cy="1583489"/>
          </a:xfrm>
          <a:prstGeom prst="rect">
            <a:avLst/>
          </a:prstGeom>
        </p:spPr>
      </p:pic>
      <p:pic>
        <p:nvPicPr>
          <p:cNvPr id="13" name="Picture 12" descr="sapere-logo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1680" y="4083502"/>
            <a:ext cx="1583280" cy="1213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Search for Minimal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1471" y="1065936"/>
            <a:ext cx="11234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</a:rPr>
              <a:t>Proto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456" y="2578100"/>
            <a:ext cx="22158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rgbClr val="4F81BD"/>
                </a:solidFill>
              </a:rPr>
              <a:t>Space-Time</a:t>
            </a:r>
          </a:p>
          <a:p>
            <a:pPr algn="ctr"/>
            <a:r>
              <a:rPr lang="en-US" sz="3200" b="1">
                <a:solidFill>
                  <a:srgbClr val="4F81BD"/>
                </a:solidFill>
              </a:rPr>
              <a:t>Universality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3506" y="2743201"/>
            <a:ext cx="25999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</a:rPr>
              <a:t>Discrete Proto</a:t>
            </a:r>
          </a:p>
          <a:p>
            <a:pPr algn="ctr"/>
            <a:r>
              <a:rPr lang="en-US" sz="3200" b="1">
                <a:solidFill>
                  <a:schemeClr val="accent1"/>
                </a:solidFill>
              </a:rPr>
              <a:t>Semantics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0627" y="4076700"/>
            <a:ext cx="31594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rgbClr val="4F81BD"/>
                </a:solidFill>
              </a:rPr>
              <a:t>Continuous Proto</a:t>
            </a:r>
          </a:p>
          <a:p>
            <a:pPr algn="ctr"/>
            <a:r>
              <a:rPr lang="en-US" sz="3200" b="1">
                <a:solidFill>
                  <a:srgbClr val="4F81BD"/>
                </a:solidFill>
              </a:rPr>
              <a:t>Semantics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2065" y="2811909"/>
            <a:ext cx="1885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</a:rPr>
              <a:t>Spreading</a:t>
            </a:r>
          </a:p>
          <a:p>
            <a:pPr algn="ctr"/>
            <a:r>
              <a:rPr lang="en-US" sz="3200" b="1">
                <a:solidFill>
                  <a:schemeClr val="accent1"/>
                </a:solidFill>
              </a:rPr>
              <a:t>Calculus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8196" y="1765012"/>
            <a:ext cx="1592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</a:rPr>
              <a:t>ST-Linda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63378" y="4368800"/>
            <a:ext cx="20569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</a:rPr>
              <a:t>DSL Survey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15145" y="5828724"/>
            <a:ext cx="22406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>
                <a:solidFill>
                  <a:schemeClr val="accent2"/>
                </a:solidFill>
              </a:rPr>
              <a:t>[This Work]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6600" y="4914661"/>
            <a:ext cx="2580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</a:rPr>
              <a:t>Field Calculus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2222500" y="1650999"/>
            <a:ext cx="1409700" cy="1054102"/>
          </a:xfrm>
          <a:prstGeom prst="straightConnector1">
            <a:avLst/>
          </a:prstGeom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4076700" y="2019300"/>
            <a:ext cx="1143000" cy="609600"/>
          </a:xfrm>
          <a:prstGeom prst="straightConnector1">
            <a:avLst/>
          </a:prstGeom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7061201" y="4876800"/>
            <a:ext cx="533401" cy="304800"/>
          </a:xfrm>
          <a:prstGeom prst="straightConnector1">
            <a:avLst/>
          </a:prstGeom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4787900" y="4279900"/>
            <a:ext cx="1358900" cy="266700"/>
          </a:xfrm>
          <a:prstGeom prst="straightConnector1">
            <a:avLst/>
          </a:prstGeom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1466850" y="3829050"/>
            <a:ext cx="685800" cy="190500"/>
          </a:xfrm>
          <a:prstGeom prst="straightConnector1">
            <a:avLst/>
          </a:prstGeom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6110588" y="3909711"/>
            <a:ext cx="1257302" cy="1134077"/>
          </a:xfrm>
          <a:prstGeom prst="straightConnector1">
            <a:avLst/>
          </a:prstGeom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</p:cNvCxnSpPr>
          <p:nvPr/>
        </p:nvCxnSpPr>
        <p:spPr>
          <a:xfrm rot="5400000">
            <a:off x="7407992" y="2616344"/>
            <a:ext cx="533112" cy="1588"/>
          </a:xfrm>
          <a:prstGeom prst="straightConnector1">
            <a:avLst/>
          </a:prstGeom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2247900" y="2552700"/>
            <a:ext cx="2514600" cy="914400"/>
          </a:xfrm>
          <a:prstGeom prst="straightConnector1">
            <a:avLst/>
          </a:prstGeom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4724400" y="5435024"/>
            <a:ext cx="781050" cy="508576"/>
          </a:xfrm>
          <a:prstGeom prst="straightConnector1">
            <a:avLst/>
          </a:prstGeom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2899285" y="5241414"/>
            <a:ext cx="850901" cy="553471"/>
          </a:xfrm>
          <a:prstGeom prst="straightConnector1">
            <a:avLst/>
          </a:prstGeom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2" idx="1"/>
          </p:cNvCxnSpPr>
          <p:nvPr/>
        </p:nvCxnSpPr>
        <p:spPr>
          <a:xfrm rot="16200000" flipH="1">
            <a:off x="776666" y="3782633"/>
            <a:ext cx="2488912" cy="2188045"/>
          </a:xfrm>
          <a:prstGeom prst="curvedConnector2">
            <a:avLst/>
          </a:prstGeom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76071" y="1525199"/>
            <a:ext cx="152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[Beal &amp; Bachrach '06]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306278" y="2143897"/>
            <a:ext cx="1174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[Viroli et al. '12]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65081" y="3725227"/>
            <a:ext cx="829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[Viroli '13]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30126" y="3681919"/>
            <a:ext cx="1437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[Viroli et al. '11, '13]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94416" y="5348237"/>
            <a:ext cx="1212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[Viroli et al. '13]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71335" y="4851161"/>
            <a:ext cx="111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[Beal et al. '12]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05000" y="3491418"/>
            <a:ext cx="773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[Beal '10]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14924" y="5043101"/>
            <a:ext cx="111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[Beal et al. '13]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sketch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8636" y="1854200"/>
            <a:ext cx="2779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Field Calculus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254" y="4874280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Space-Time Universality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8115" y="3364240"/>
            <a:ext cx="124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Proto</a:t>
            </a:r>
          </a:p>
        </p:txBody>
      </p:sp>
      <p:sp>
        <p:nvSpPr>
          <p:cNvPr id="8" name="Down Arrow 7"/>
          <p:cNvSpPr/>
          <p:nvPr/>
        </p:nvSpPr>
        <p:spPr>
          <a:xfrm>
            <a:off x="4334838" y="2551331"/>
            <a:ext cx="342900" cy="8637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334838" y="4010571"/>
            <a:ext cx="342900" cy="86370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1315" y="3376940"/>
            <a:ext cx="26736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i="1">
                <a:solidFill>
                  <a:schemeClr val="accent2"/>
                </a:solidFill>
              </a:rPr>
              <a:t>1. Some Proto programs</a:t>
            </a:r>
          </a:p>
          <a:p>
            <a:pPr marL="342900" indent="-342900"/>
            <a:r>
              <a:rPr lang="en-US" i="1">
                <a:solidFill>
                  <a:schemeClr val="accent2"/>
                </a:solidFill>
              </a:rPr>
              <a:t>are finitely approximable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7138" y="2475131"/>
            <a:ext cx="22123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i="1">
                <a:solidFill>
                  <a:schemeClr val="accent2"/>
                </a:solidFill>
              </a:rPr>
              <a:t>2. Field calculus can </a:t>
            </a:r>
          </a:p>
          <a:p>
            <a:pPr marL="342900" indent="-342900"/>
            <a:r>
              <a:rPr lang="en-US" i="1">
                <a:solidFill>
                  <a:schemeClr val="accent2"/>
                </a:solidFill>
              </a:rPr>
              <a:t>approximate those </a:t>
            </a:r>
          </a:p>
          <a:p>
            <a:pPr marL="342900" indent="-342900"/>
            <a:r>
              <a:rPr lang="en-US" i="1">
                <a:solidFill>
                  <a:schemeClr val="accent2"/>
                </a:solidFill>
              </a:rPr>
              <a:t>Proto programs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44438" y="4075549"/>
            <a:ext cx="295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i="1">
                <a:solidFill>
                  <a:schemeClr val="accent2"/>
                </a:solidFill>
              </a:rPr>
              <a:t>3. This subset is enough </a:t>
            </a:r>
          </a:p>
          <a:p>
            <a:pPr marL="342900" indent="-342900"/>
            <a:r>
              <a:rPr lang="en-US" i="1">
                <a:solidFill>
                  <a:schemeClr val="accent2"/>
                </a:solidFill>
              </a:rPr>
              <a:t>to get  universality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 Calculus</a:t>
            </a:r>
          </a:p>
        </p:txBody>
      </p:sp>
      <p:pic>
        <p:nvPicPr>
          <p:cNvPr id="7" name="Picture 6" descr="calculu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802158"/>
            <a:ext cx="7086600" cy="1766554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127000" y="1803399"/>
            <a:ext cx="4779386" cy="3713898"/>
            <a:chOff x="127000" y="1803399"/>
            <a:chExt cx="4779386" cy="3713898"/>
          </a:xfrm>
        </p:grpSpPr>
        <p:sp>
          <p:nvSpPr>
            <p:cNvPr id="8" name="TextBox 7"/>
            <p:cNvSpPr txBox="1"/>
            <p:nvPr/>
          </p:nvSpPr>
          <p:spPr>
            <a:xfrm>
              <a:off x="127000" y="1803399"/>
              <a:ext cx="1234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0000FF"/>
                  </a:solidFill>
                </a:rPr>
                <a:t>Variable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33433" y="4686300"/>
              <a:ext cx="20729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>
                  <a:solidFill>
                    <a:srgbClr val="0000FF"/>
                  </a:solidFill>
                </a:rPr>
                <a:t>Abstract &amp; Call</a:t>
              </a:r>
            </a:p>
            <a:p>
              <a:pPr algn="ctr"/>
              <a:r>
                <a:rPr lang="en-US" sz="2400" b="1">
                  <a:solidFill>
                    <a:srgbClr val="0000FF"/>
                  </a:solidFill>
                </a:rPr>
                <a:t>Functions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6668" y="1803399"/>
              <a:ext cx="13989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0000FF"/>
                  </a:solidFill>
                </a:rPr>
                <a:t>Local Ops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07150" y="1803399"/>
              <a:ext cx="1760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0000FF"/>
                  </a:solidFill>
                </a:rPr>
                <a:t>Literal Value</a:t>
              </a:r>
            </a:p>
          </p:txBody>
        </p:sp>
        <p:cxnSp>
          <p:nvCxnSpPr>
            <p:cNvPr id="17" name="Straight Connector 16"/>
            <p:cNvCxnSpPr>
              <a:stCxn id="8" idx="2"/>
            </p:cNvCxnSpPr>
            <p:nvPr/>
          </p:nvCxnSpPr>
          <p:spPr>
            <a:xfrm rot="16200000" flipH="1">
              <a:off x="1060090" y="1949090"/>
              <a:ext cx="757536" cy="1389484"/>
            </a:xfrm>
            <a:prstGeom prst="line">
              <a:avLst/>
            </a:prstGeom>
            <a:ln w="1905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2"/>
            </p:cNvCxnSpPr>
            <p:nvPr/>
          </p:nvCxnSpPr>
          <p:spPr>
            <a:xfrm rot="16200000" flipH="1">
              <a:off x="767990" y="2241189"/>
              <a:ext cx="1341736" cy="1389485"/>
            </a:xfrm>
            <a:prstGeom prst="line">
              <a:avLst/>
            </a:prstGeom>
            <a:ln w="1905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" idx="2"/>
            </p:cNvCxnSpPr>
            <p:nvPr/>
          </p:nvCxnSpPr>
          <p:spPr>
            <a:xfrm rot="16200000" flipH="1">
              <a:off x="1926224" y="2726324"/>
              <a:ext cx="1341736" cy="419216"/>
            </a:xfrm>
            <a:prstGeom prst="line">
              <a:avLst/>
            </a:prstGeom>
            <a:ln w="1905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2"/>
            </p:cNvCxnSpPr>
            <p:nvPr/>
          </p:nvCxnSpPr>
          <p:spPr>
            <a:xfrm rot="5400000">
              <a:off x="3462302" y="2307963"/>
              <a:ext cx="706736" cy="620939"/>
            </a:xfrm>
            <a:prstGeom prst="line">
              <a:avLst/>
            </a:prstGeom>
            <a:ln w="1905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2"/>
            </p:cNvCxnSpPr>
            <p:nvPr/>
          </p:nvCxnSpPr>
          <p:spPr>
            <a:xfrm rot="16200000" flipH="1">
              <a:off x="2211974" y="2440574"/>
              <a:ext cx="706736" cy="355716"/>
            </a:xfrm>
            <a:prstGeom prst="line">
              <a:avLst/>
            </a:prstGeom>
            <a:ln w="1905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3679956" y="3946655"/>
              <a:ext cx="1587501" cy="94992"/>
            </a:xfrm>
            <a:prstGeom prst="line">
              <a:avLst/>
            </a:prstGeom>
            <a:ln w="1905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2918659" y="4279893"/>
              <a:ext cx="600676" cy="415342"/>
            </a:xfrm>
            <a:prstGeom prst="line">
              <a:avLst/>
            </a:prstGeom>
            <a:ln w="1905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505200" y="1572566"/>
            <a:ext cx="4353377" cy="2648299"/>
            <a:chOff x="3505200" y="1572566"/>
            <a:chExt cx="4353377" cy="2648299"/>
          </a:xfrm>
        </p:grpSpPr>
        <p:sp>
          <p:nvSpPr>
            <p:cNvPr id="11" name="TextBox 10"/>
            <p:cNvSpPr txBox="1"/>
            <p:nvPr/>
          </p:nvSpPr>
          <p:spPr>
            <a:xfrm>
              <a:off x="5649168" y="2340493"/>
              <a:ext cx="22094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</a:rPr>
                <a:t>Communication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6568" y="3759200"/>
              <a:ext cx="21994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</a:rPr>
                <a:t>Domain Change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49168" y="1572566"/>
              <a:ext cx="840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</a:rPr>
                <a:t>State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16200000" flipH="1">
              <a:off x="5712033" y="3617269"/>
              <a:ext cx="295871" cy="165789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0800000" flipV="1">
              <a:off x="3505200" y="2034232"/>
              <a:ext cx="2271876" cy="1318567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 flipV="1">
              <a:off x="4724400" y="2743200"/>
              <a:ext cx="990600" cy="53340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 Box 132"/>
          <p:cNvSpPr txBox="1">
            <a:spLocks noChangeArrowheads="1"/>
          </p:cNvSpPr>
          <p:nvPr/>
        </p:nvSpPr>
        <p:spPr bwMode="auto">
          <a:xfrm>
            <a:off x="7283000" y="6420205"/>
            <a:ext cx="1720460" cy="313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55221" rIns="81639" bIns="40820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000000"/>
                </a:solidFill>
                <a:ea typeface="MS Gothic" charset="0"/>
                <a:cs typeface="MS Gothic" charset="0"/>
              </a:rPr>
              <a:t>[Viroli et al., ’13]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 Calculus is Space-Time Universal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028700"/>
          </a:xfrm>
        </p:spPr>
        <p:txBody>
          <a:bodyPr/>
          <a:lstStyle/>
          <a:p>
            <a:pPr algn="ctr">
              <a:buNone/>
            </a:pPr>
            <a:r>
              <a:rPr lang="en-US" sz="2400" i="1">
                <a:solidFill>
                  <a:schemeClr val="tx2"/>
                </a:solidFill>
              </a:rPr>
              <a:t>Space-time Universal = arbitrarily good approximation of any causal, finitely-approximable computation </a:t>
            </a:r>
          </a:p>
        </p:txBody>
      </p:sp>
      <p:sp>
        <p:nvSpPr>
          <p:cNvPr id="4" name="Text Box 132"/>
          <p:cNvSpPr txBox="1">
            <a:spLocks noChangeArrowheads="1"/>
          </p:cNvSpPr>
          <p:nvPr/>
        </p:nvSpPr>
        <p:spPr bwMode="auto">
          <a:xfrm>
            <a:off x="7899400" y="6454758"/>
            <a:ext cx="1168400" cy="313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55221" rIns="81639" bIns="40820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000000"/>
                </a:solidFill>
                <a:ea typeface="MS Gothic" charset="0"/>
                <a:cs typeface="MS Gothic" charset="0"/>
              </a:rPr>
              <a:t>[Beal, ’10]</a:t>
            </a:r>
          </a:p>
        </p:txBody>
      </p:sp>
      <p:pic>
        <p:nvPicPr>
          <p:cNvPr id="5" name="Picture 4" descr="approximability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51100" y="2159000"/>
            <a:ext cx="6146800" cy="3518234"/>
          </a:xfrm>
          <a:prstGeom prst="rect">
            <a:avLst/>
          </a:prstGeom>
        </p:spPr>
      </p:pic>
      <p:pic>
        <p:nvPicPr>
          <p:cNvPr id="6" name="Picture 5" descr="acausa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3500" y="4947994"/>
            <a:ext cx="1409700" cy="1913164"/>
          </a:xfrm>
          <a:prstGeom prst="rect">
            <a:avLst/>
          </a:prstGeom>
        </p:spPr>
      </p:pic>
      <p:pic>
        <p:nvPicPr>
          <p:cNvPr id="7" name="Picture 6" descr="causal-approximab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28650" y="2499716"/>
            <a:ext cx="1746250" cy="2359378"/>
          </a:xfrm>
          <a:prstGeom prst="rect">
            <a:avLst/>
          </a:prstGeom>
        </p:spPr>
      </p:pic>
      <p:pic>
        <p:nvPicPr>
          <p:cNvPr id="8" name="Picture 7" descr="nonapproximab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358900" y="4986094"/>
            <a:ext cx="1381626" cy="18750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5762" y="2355335"/>
            <a:ext cx="147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Specification: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445" y="4854917"/>
            <a:ext cx="793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/>
              <a:t>Acausal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4600" y="4833694"/>
            <a:ext cx="1582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/>
              <a:t>Non-approximable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Universal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22222" b="8889"/>
          <a:stretch>
            <a:fillRect/>
          </a:stretch>
        </p:blipFill>
        <p:spPr>
          <a:xfrm>
            <a:off x="355600" y="1287469"/>
            <a:ext cx="8788400" cy="45973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</a:t>
            </a:r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19201" y="1725301"/>
            <a:ext cx="1604160" cy="1084434"/>
            <a:chOff x="3555" y="1198"/>
            <a:chExt cx="1114" cy="753"/>
          </a:xfrm>
        </p:grpSpPr>
        <p:sp>
          <p:nvSpPr>
            <p:cNvPr id="35843" name="AutoShape 3"/>
            <p:cNvSpPr>
              <a:spLocks noChangeArrowheads="1"/>
            </p:cNvSpPr>
            <p:nvPr/>
          </p:nvSpPr>
          <p:spPr bwMode="auto">
            <a:xfrm>
              <a:off x="3555" y="1198"/>
              <a:ext cx="197" cy="66"/>
            </a:xfrm>
            <a:prstGeom prst="roundRect">
              <a:avLst>
                <a:gd name="adj" fmla="val 1514"/>
              </a:avLst>
            </a:prstGeom>
            <a:noFill/>
            <a:ln w="3672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4" name="AutoShape 4"/>
            <p:cNvSpPr>
              <a:spLocks noChangeArrowheads="1"/>
            </p:cNvSpPr>
            <p:nvPr/>
          </p:nvSpPr>
          <p:spPr bwMode="auto">
            <a:xfrm>
              <a:off x="4014" y="1198"/>
              <a:ext cx="262" cy="66"/>
            </a:xfrm>
            <a:prstGeom prst="roundRect">
              <a:avLst>
                <a:gd name="adj" fmla="val 1514"/>
              </a:avLst>
            </a:prstGeom>
            <a:noFill/>
            <a:ln w="3672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5" name="AutoShape 5"/>
            <p:cNvSpPr>
              <a:spLocks noChangeArrowheads="1"/>
            </p:cNvSpPr>
            <p:nvPr/>
          </p:nvSpPr>
          <p:spPr bwMode="auto">
            <a:xfrm>
              <a:off x="3817" y="1427"/>
              <a:ext cx="197" cy="66"/>
            </a:xfrm>
            <a:prstGeom prst="roundRect">
              <a:avLst>
                <a:gd name="adj" fmla="val 1514"/>
              </a:avLst>
            </a:prstGeom>
            <a:noFill/>
            <a:ln w="3672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6" name="AutoShape 6"/>
            <p:cNvSpPr>
              <a:spLocks noChangeArrowheads="1"/>
            </p:cNvSpPr>
            <p:nvPr/>
          </p:nvSpPr>
          <p:spPr bwMode="auto">
            <a:xfrm>
              <a:off x="4079" y="1427"/>
              <a:ext cx="197" cy="66"/>
            </a:xfrm>
            <a:prstGeom prst="roundRect">
              <a:avLst>
                <a:gd name="adj" fmla="val 1514"/>
              </a:avLst>
            </a:prstGeom>
            <a:noFill/>
            <a:ln w="3672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7" name="AutoShape 7"/>
            <p:cNvSpPr>
              <a:spLocks noChangeArrowheads="1"/>
            </p:cNvSpPr>
            <p:nvPr/>
          </p:nvSpPr>
          <p:spPr bwMode="auto">
            <a:xfrm>
              <a:off x="3555" y="1427"/>
              <a:ext cx="197" cy="66"/>
            </a:xfrm>
            <a:prstGeom prst="roundRect">
              <a:avLst>
                <a:gd name="adj" fmla="val 1514"/>
              </a:avLst>
            </a:prstGeom>
            <a:noFill/>
            <a:ln w="3672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8" name="AutoShape 8"/>
            <p:cNvSpPr>
              <a:spLocks noChangeArrowheads="1"/>
            </p:cNvSpPr>
            <p:nvPr/>
          </p:nvSpPr>
          <p:spPr bwMode="auto">
            <a:xfrm>
              <a:off x="3981" y="1755"/>
              <a:ext cx="66" cy="66"/>
            </a:xfrm>
            <a:prstGeom prst="roundRect">
              <a:avLst>
                <a:gd name="adj" fmla="val 1514"/>
              </a:avLst>
            </a:prstGeom>
            <a:noFill/>
            <a:ln w="3672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9" name="AutoShape 9"/>
            <p:cNvSpPr>
              <a:spLocks noChangeArrowheads="1"/>
            </p:cNvSpPr>
            <p:nvPr/>
          </p:nvSpPr>
          <p:spPr bwMode="auto">
            <a:xfrm>
              <a:off x="3751" y="1657"/>
              <a:ext cx="66" cy="66"/>
            </a:xfrm>
            <a:prstGeom prst="roundRect">
              <a:avLst>
                <a:gd name="adj" fmla="val 1514"/>
              </a:avLst>
            </a:prstGeom>
            <a:noFill/>
            <a:ln w="3672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0" name="AutoShape 10"/>
            <p:cNvSpPr>
              <a:spLocks noChangeArrowheads="1"/>
            </p:cNvSpPr>
            <p:nvPr/>
          </p:nvSpPr>
          <p:spPr bwMode="auto">
            <a:xfrm>
              <a:off x="4342" y="1722"/>
              <a:ext cx="197" cy="66"/>
            </a:xfrm>
            <a:prstGeom prst="roundRect">
              <a:avLst>
                <a:gd name="adj" fmla="val 1514"/>
              </a:avLst>
            </a:prstGeom>
            <a:noFill/>
            <a:ln w="3672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1" name="AutoShape 11"/>
            <p:cNvSpPr>
              <a:spLocks noChangeArrowheads="1"/>
            </p:cNvSpPr>
            <p:nvPr/>
          </p:nvSpPr>
          <p:spPr bwMode="auto">
            <a:xfrm>
              <a:off x="4473" y="1198"/>
              <a:ext cx="197" cy="66"/>
            </a:xfrm>
            <a:prstGeom prst="roundRect">
              <a:avLst>
                <a:gd name="adj" fmla="val 1514"/>
              </a:avLst>
            </a:prstGeom>
            <a:noFill/>
            <a:ln w="3672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3653" y="1263"/>
              <a:ext cx="1" cy="164"/>
            </a:xfrm>
            <a:prstGeom prst="line">
              <a:avLst/>
            </a:pr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3" name="Freeform 13"/>
            <p:cNvSpPr>
              <a:spLocks/>
            </p:cNvSpPr>
            <p:nvPr/>
          </p:nvSpPr>
          <p:spPr bwMode="auto">
            <a:xfrm>
              <a:off x="4145" y="1263"/>
              <a:ext cx="66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7"/>
                </a:cxn>
                <a:cxn ang="0">
                  <a:pos x="290" y="287"/>
                </a:cxn>
                <a:cxn ang="0">
                  <a:pos x="291" y="723"/>
                </a:cxn>
              </a:cxnLst>
              <a:rect l="0" t="0" r="r" b="b"/>
              <a:pathLst>
                <a:path w="292" h="724">
                  <a:moveTo>
                    <a:pt x="0" y="0"/>
                  </a:moveTo>
                  <a:lnTo>
                    <a:pt x="0" y="287"/>
                  </a:lnTo>
                  <a:lnTo>
                    <a:pt x="290" y="287"/>
                  </a:lnTo>
                  <a:lnTo>
                    <a:pt x="291" y="723"/>
                  </a:lnTo>
                </a:path>
              </a:pathLst>
            </a:cu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4" name="Freeform 14"/>
            <p:cNvSpPr>
              <a:spLocks/>
            </p:cNvSpPr>
            <p:nvPr/>
          </p:nvSpPr>
          <p:spPr bwMode="auto">
            <a:xfrm>
              <a:off x="3653" y="1343"/>
              <a:ext cx="492" cy="84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1085" y="83"/>
                </a:cxn>
                <a:cxn ang="0">
                  <a:pos x="1087" y="0"/>
                </a:cxn>
                <a:cxn ang="0">
                  <a:pos x="1224" y="0"/>
                </a:cxn>
                <a:cxn ang="0">
                  <a:pos x="1222" y="86"/>
                </a:cxn>
                <a:cxn ang="0">
                  <a:pos x="1735" y="81"/>
                </a:cxn>
                <a:cxn ang="0">
                  <a:pos x="2169" y="370"/>
                </a:cxn>
              </a:cxnLst>
              <a:rect l="0" t="0" r="r" b="b"/>
              <a:pathLst>
                <a:path w="2170" h="371">
                  <a:moveTo>
                    <a:pt x="0" y="81"/>
                  </a:moveTo>
                  <a:lnTo>
                    <a:pt x="1085" y="83"/>
                  </a:lnTo>
                  <a:lnTo>
                    <a:pt x="1087" y="0"/>
                  </a:lnTo>
                  <a:lnTo>
                    <a:pt x="1224" y="0"/>
                  </a:lnTo>
                  <a:lnTo>
                    <a:pt x="1222" y="86"/>
                  </a:lnTo>
                  <a:lnTo>
                    <a:pt x="1735" y="81"/>
                  </a:lnTo>
                  <a:lnTo>
                    <a:pt x="2169" y="370"/>
                  </a:lnTo>
                </a:path>
              </a:pathLst>
            </a:cu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5" name="Freeform 15"/>
            <p:cNvSpPr>
              <a:spLocks/>
            </p:cNvSpPr>
            <p:nvPr/>
          </p:nvSpPr>
          <p:spPr bwMode="auto">
            <a:xfrm>
              <a:off x="3915" y="1329"/>
              <a:ext cx="230" cy="99"/>
            </a:xfrm>
            <a:custGeom>
              <a:avLst/>
              <a:gdLst/>
              <a:ahLst/>
              <a:cxnLst>
                <a:cxn ang="0">
                  <a:pos x="1012" y="0"/>
                </a:cxn>
                <a:cxn ang="0">
                  <a:pos x="0" y="0"/>
                </a:cxn>
                <a:cxn ang="0">
                  <a:pos x="0" y="434"/>
                </a:cxn>
              </a:cxnLst>
              <a:rect l="0" t="0" r="r" b="b"/>
              <a:pathLst>
                <a:path w="1013" h="435">
                  <a:moveTo>
                    <a:pt x="1012" y="0"/>
                  </a:moveTo>
                  <a:lnTo>
                    <a:pt x="0" y="0"/>
                  </a:lnTo>
                  <a:lnTo>
                    <a:pt x="0" y="434"/>
                  </a:lnTo>
                </a:path>
              </a:pathLst>
            </a:cu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3653" y="1493"/>
              <a:ext cx="121" cy="164"/>
            </a:xfrm>
            <a:prstGeom prst="line">
              <a:avLst/>
            </a:pr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H="1">
              <a:off x="3792" y="1493"/>
              <a:ext cx="125" cy="164"/>
            </a:xfrm>
            <a:prstGeom prst="line">
              <a:avLst/>
            </a:pr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flipH="1">
              <a:off x="4022" y="1493"/>
              <a:ext cx="158" cy="262"/>
            </a:xfrm>
            <a:prstGeom prst="line">
              <a:avLst/>
            </a:pr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9" name="Freeform 19"/>
            <p:cNvSpPr>
              <a:spLocks/>
            </p:cNvSpPr>
            <p:nvPr/>
          </p:nvSpPr>
          <p:spPr bwMode="auto">
            <a:xfrm>
              <a:off x="3784" y="1685"/>
              <a:ext cx="230" cy="106"/>
            </a:xfrm>
            <a:custGeom>
              <a:avLst/>
              <a:gdLst/>
              <a:ahLst/>
              <a:cxnLst>
                <a:cxn ang="0">
                  <a:pos x="0" y="164"/>
                </a:cxn>
                <a:cxn ang="0">
                  <a:pos x="145" y="453"/>
                </a:cxn>
                <a:cxn ang="0">
                  <a:pos x="723" y="19"/>
                </a:cxn>
                <a:cxn ang="0">
                  <a:pos x="1013" y="308"/>
                </a:cxn>
              </a:cxnLst>
              <a:rect l="0" t="0" r="r" b="b"/>
              <a:pathLst>
                <a:path w="1014" h="469">
                  <a:moveTo>
                    <a:pt x="0" y="164"/>
                  </a:moveTo>
                  <a:cubicBezTo>
                    <a:pt x="0" y="261"/>
                    <a:pt x="67" y="468"/>
                    <a:pt x="145" y="453"/>
                  </a:cubicBezTo>
                  <a:cubicBezTo>
                    <a:pt x="310" y="422"/>
                    <a:pt x="445" y="59"/>
                    <a:pt x="723" y="19"/>
                  </a:cubicBezTo>
                  <a:cubicBezTo>
                    <a:pt x="858" y="0"/>
                    <a:pt x="916" y="212"/>
                    <a:pt x="1013" y="308"/>
                  </a:cubicBezTo>
                </a:path>
              </a:pathLst>
            </a:cu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0" name="Freeform 20"/>
            <p:cNvSpPr>
              <a:spLocks/>
            </p:cNvSpPr>
            <p:nvPr/>
          </p:nvSpPr>
          <p:spPr bwMode="auto">
            <a:xfrm>
              <a:off x="4013" y="1642"/>
              <a:ext cx="394" cy="260"/>
            </a:xfrm>
            <a:custGeom>
              <a:avLst/>
              <a:gdLst/>
              <a:ahLst/>
              <a:cxnLst>
                <a:cxn ang="0">
                  <a:pos x="0" y="788"/>
                </a:cxn>
                <a:cxn ang="0">
                  <a:pos x="289" y="1080"/>
                </a:cxn>
                <a:cxn ang="0">
                  <a:pos x="1304" y="65"/>
                </a:cxn>
                <a:cxn ang="0">
                  <a:pos x="1738" y="355"/>
                </a:cxn>
              </a:cxnLst>
              <a:rect l="0" t="0" r="r" b="b"/>
              <a:pathLst>
                <a:path w="1739" h="1147">
                  <a:moveTo>
                    <a:pt x="0" y="788"/>
                  </a:moveTo>
                  <a:cubicBezTo>
                    <a:pt x="51" y="932"/>
                    <a:pt x="151" y="1146"/>
                    <a:pt x="289" y="1080"/>
                  </a:cubicBezTo>
                  <a:cubicBezTo>
                    <a:pt x="811" y="818"/>
                    <a:pt x="792" y="346"/>
                    <a:pt x="1304" y="65"/>
                  </a:cubicBezTo>
                  <a:cubicBezTo>
                    <a:pt x="1420" y="0"/>
                    <a:pt x="1637" y="258"/>
                    <a:pt x="1738" y="355"/>
                  </a:cubicBezTo>
                </a:path>
              </a:pathLst>
            </a:cu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H="1">
              <a:off x="4471" y="1263"/>
              <a:ext cx="102" cy="459"/>
            </a:xfrm>
            <a:prstGeom prst="line">
              <a:avLst/>
            </a:pr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>
              <a:off x="4440" y="1788"/>
              <a:ext cx="1" cy="164"/>
            </a:xfrm>
            <a:prstGeom prst="line">
              <a:avLst/>
            </a:pr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228960" y="1340782"/>
            <a:ext cx="2400480" cy="22538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40820" rIns="81639" bIns="40820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(def gradient (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src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) ...)</a:t>
            </a:r>
          </a:p>
          <a:p>
            <a:pPr>
              <a:lnSpc>
                <a:spcPct val="12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(def distance (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src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dst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) ...)</a:t>
            </a:r>
          </a:p>
          <a:p>
            <a:pPr>
              <a:lnSpc>
                <a:spcPct val="12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(def dilate (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src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n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)</a:t>
            </a:r>
          </a:p>
          <a:p>
            <a:pPr>
              <a:lnSpc>
                <a:spcPct val="12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  (&lt;= (gradient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src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)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n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))</a:t>
            </a:r>
          </a:p>
          <a:p>
            <a:pPr>
              <a:lnSpc>
                <a:spcPct val="12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(def channel (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src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dst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 width)</a:t>
            </a:r>
          </a:p>
          <a:p>
            <a:pPr>
              <a:lnSpc>
                <a:spcPct val="12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  (let* ((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d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 (distance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src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dst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))</a:t>
            </a:r>
          </a:p>
          <a:p>
            <a:pPr>
              <a:lnSpc>
                <a:spcPct val="12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         (trail (&lt;= (+ (gradient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src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) </a:t>
            </a:r>
          </a:p>
          <a:p>
            <a:pPr>
              <a:lnSpc>
                <a:spcPct val="12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                       (gradient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dst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)) </a:t>
            </a:r>
          </a:p>
          <a:p>
            <a:pPr>
              <a:lnSpc>
                <a:spcPct val="12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                   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d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)))</a:t>
            </a:r>
          </a:p>
          <a:p>
            <a:pPr>
              <a:lnSpc>
                <a:spcPct val="125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10 Pitch" pitchFamily="1" charset="0"/>
                <a:ea typeface="MS Gothic" charset="0"/>
                <a:cs typeface="MS Gothic" charset="0"/>
              </a:rPr>
              <a:t>    (dilate trail width)))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119201" y="3423241"/>
            <a:ext cx="1604160" cy="1084433"/>
            <a:chOff x="3555" y="2377"/>
            <a:chExt cx="1114" cy="753"/>
          </a:xfrm>
        </p:grpSpPr>
        <p:sp>
          <p:nvSpPr>
            <p:cNvPr id="35865" name="AutoShape 25"/>
            <p:cNvSpPr>
              <a:spLocks noChangeArrowheads="1"/>
            </p:cNvSpPr>
            <p:nvPr/>
          </p:nvSpPr>
          <p:spPr bwMode="auto">
            <a:xfrm>
              <a:off x="3555" y="2377"/>
              <a:ext cx="197" cy="66"/>
            </a:xfrm>
            <a:prstGeom prst="roundRect">
              <a:avLst>
                <a:gd name="adj" fmla="val 1514"/>
              </a:avLst>
            </a:prstGeom>
            <a:noFill/>
            <a:ln w="3672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6" name="AutoShape 26"/>
            <p:cNvSpPr>
              <a:spLocks noChangeArrowheads="1"/>
            </p:cNvSpPr>
            <p:nvPr/>
          </p:nvSpPr>
          <p:spPr bwMode="auto">
            <a:xfrm>
              <a:off x="4014" y="2377"/>
              <a:ext cx="262" cy="66"/>
            </a:xfrm>
            <a:prstGeom prst="roundRect">
              <a:avLst>
                <a:gd name="adj" fmla="val 1514"/>
              </a:avLst>
            </a:prstGeom>
            <a:noFill/>
            <a:ln w="3672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7" name="AutoShape 27"/>
            <p:cNvSpPr>
              <a:spLocks noChangeArrowheads="1"/>
            </p:cNvSpPr>
            <p:nvPr/>
          </p:nvSpPr>
          <p:spPr bwMode="auto">
            <a:xfrm>
              <a:off x="3817" y="2606"/>
              <a:ext cx="197" cy="66"/>
            </a:xfrm>
            <a:prstGeom prst="roundRect">
              <a:avLst>
                <a:gd name="adj" fmla="val 1514"/>
              </a:avLst>
            </a:prstGeom>
            <a:noFill/>
            <a:ln w="3672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8" name="AutoShape 28"/>
            <p:cNvSpPr>
              <a:spLocks noChangeArrowheads="1"/>
            </p:cNvSpPr>
            <p:nvPr/>
          </p:nvSpPr>
          <p:spPr bwMode="auto">
            <a:xfrm>
              <a:off x="4080" y="2606"/>
              <a:ext cx="197" cy="66"/>
            </a:xfrm>
            <a:prstGeom prst="roundRect">
              <a:avLst>
                <a:gd name="adj" fmla="val 1514"/>
              </a:avLst>
            </a:prstGeom>
            <a:noFill/>
            <a:ln w="3672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9" name="AutoShape 29"/>
            <p:cNvSpPr>
              <a:spLocks noChangeArrowheads="1"/>
            </p:cNvSpPr>
            <p:nvPr/>
          </p:nvSpPr>
          <p:spPr bwMode="auto">
            <a:xfrm>
              <a:off x="3555" y="2606"/>
              <a:ext cx="197" cy="66"/>
            </a:xfrm>
            <a:prstGeom prst="roundRect">
              <a:avLst>
                <a:gd name="adj" fmla="val 1514"/>
              </a:avLst>
            </a:prstGeom>
            <a:noFill/>
            <a:ln w="3672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0" name="AutoShape 30"/>
            <p:cNvSpPr>
              <a:spLocks noChangeArrowheads="1"/>
            </p:cNvSpPr>
            <p:nvPr/>
          </p:nvSpPr>
          <p:spPr bwMode="auto">
            <a:xfrm>
              <a:off x="3981" y="2934"/>
              <a:ext cx="66" cy="66"/>
            </a:xfrm>
            <a:prstGeom prst="roundRect">
              <a:avLst>
                <a:gd name="adj" fmla="val 1514"/>
              </a:avLst>
            </a:prstGeom>
            <a:noFill/>
            <a:ln w="3672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1" name="AutoShape 31"/>
            <p:cNvSpPr>
              <a:spLocks noChangeArrowheads="1"/>
            </p:cNvSpPr>
            <p:nvPr/>
          </p:nvSpPr>
          <p:spPr bwMode="auto">
            <a:xfrm>
              <a:off x="3752" y="2836"/>
              <a:ext cx="66" cy="66"/>
            </a:xfrm>
            <a:prstGeom prst="roundRect">
              <a:avLst>
                <a:gd name="adj" fmla="val 1514"/>
              </a:avLst>
            </a:prstGeom>
            <a:noFill/>
            <a:ln w="3672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2" name="AutoShape 32"/>
            <p:cNvSpPr>
              <a:spLocks noChangeArrowheads="1"/>
            </p:cNvSpPr>
            <p:nvPr/>
          </p:nvSpPr>
          <p:spPr bwMode="auto">
            <a:xfrm>
              <a:off x="4342" y="2902"/>
              <a:ext cx="197" cy="66"/>
            </a:xfrm>
            <a:prstGeom prst="roundRect">
              <a:avLst>
                <a:gd name="adj" fmla="val 1514"/>
              </a:avLst>
            </a:prstGeom>
            <a:noFill/>
            <a:ln w="3672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3" name="AutoShape 33"/>
            <p:cNvSpPr>
              <a:spLocks noChangeArrowheads="1"/>
            </p:cNvSpPr>
            <p:nvPr/>
          </p:nvSpPr>
          <p:spPr bwMode="auto">
            <a:xfrm>
              <a:off x="4473" y="2377"/>
              <a:ext cx="197" cy="66"/>
            </a:xfrm>
            <a:prstGeom prst="roundRect">
              <a:avLst>
                <a:gd name="adj" fmla="val 1514"/>
              </a:avLst>
            </a:prstGeom>
            <a:noFill/>
            <a:ln w="3672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3653" y="2442"/>
              <a:ext cx="1" cy="164"/>
            </a:xfrm>
            <a:prstGeom prst="line">
              <a:avLst/>
            </a:pr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5" name="Freeform 35"/>
            <p:cNvSpPr>
              <a:spLocks/>
            </p:cNvSpPr>
            <p:nvPr/>
          </p:nvSpPr>
          <p:spPr bwMode="auto">
            <a:xfrm>
              <a:off x="4145" y="2442"/>
              <a:ext cx="66" cy="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89"/>
                </a:cxn>
                <a:cxn ang="0">
                  <a:pos x="290" y="288"/>
                </a:cxn>
                <a:cxn ang="0">
                  <a:pos x="292" y="722"/>
                </a:cxn>
              </a:cxnLst>
              <a:rect l="0" t="0" r="r" b="b"/>
              <a:pathLst>
                <a:path w="293" h="723">
                  <a:moveTo>
                    <a:pt x="0" y="0"/>
                  </a:moveTo>
                  <a:lnTo>
                    <a:pt x="2" y="289"/>
                  </a:lnTo>
                  <a:lnTo>
                    <a:pt x="290" y="288"/>
                  </a:lnTo>
                  <a:lnTo>
                    <a:pt x="292" y="722"/>
                  </a:lnTo>
                </a:path>
              </a:pathLst>
            </a:cu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6" name="Freeform 36"/>
            <p:cNvSpPr>
              <a:spLocks/>
            </p:cNvSpPr>
            <p:nvPr/>
          </p:nvSpPr>
          <p:spPr bwMode="auto">
            <a:xfrm>
              <a:off x="3653" y="2522"/>
              <a:ext cx="493" cy="84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1087" y="80"/>
                </a:cxn>
                <a:cxn ang="0">
                  <a:pos x="1087" y="0"/>
                </a:cxn>
                <a:cxn ang="0">
                  <a:pos x="1224" y="0"/>
                </a:cxn>
                <a:cxn ang="0">
                  <a:pos x="1226" y="82"/>
                </a:cxn>
                <a:cxn ang="0">
                  <a:pos x="1735" y="81"/>
                </a:cxn>
                <a:cxn ang="0">
                  <a:pos x="2172" y="371"/>
                </a:cxn>
              </a:cxnLst>
              <a:rect l="0" t="0" r="r" b="b"/>
              <a:pathLst>
                <a:path w="2173" h="372">
                  <a:moveTo>
                    <a:pt x="0" y="81"/>
                  </a:moveTo>
                  <a:lnTo>
                    <a:pt x="1087" y="80"/>
                  </a:lnTo>
                  <a:lnTo>
                    <a:pt x="1087" y="0"/>
                  </a:lnTo>
                  <a:lnTo>
                    <a:pt x="1224" y="0"/>
                  </a:lnTo>
                  <a:lnTo>
                    <a:pt x="1226" y="82"/>
                  </a:lnTo>
                  <a:lnTo>
                    <a:pt x="1735" y="81"/>
                  </a:lnTo>
                  <a:lnTo>
                    <a:pt x="2172" y="371"/>
                  </a:lnTo>
                </a:path>
              </a:pathLst>
            </a:cu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7" name="Freeform 37"/>
            <p:cNvSpPr>
              <a:spLocks/>
            </p:cNvSpPr>
            <p:nvPr/>
          </p:nvSpPr>
          <p:spPr bwMode="auto">
            <a:xfrm>
              <a:off x="3916" y="2508"/>
              <a:ext cx="230" cy="99"/>
            </a:xfrm>
            <a:custGeom>
              <a:avLst/>
              <a:gdLst/>
              <a:ahLst/>
              <a:cxnLst>
                <a:cxn ang="0">
                  <a:pos x="1012" y="1"/>
                </a:cxn>
                <a:cxn ang="0">
                  <a:pos x="0" y="0"/>
                </a:cxn>
                <a:cxn ang="0">
                  <a:pos x="0" y="435"/>
                </a:cxn>
              </a:cxnLst>
              <a:rect l="0" t="0" r="r" b="b"/>
              <a:pathLst>
                <a:path w="1013" h="436">
                  <a:moveTo>
                    <a:pt x="1012" y="1"/>
                  </a:moveTo>
                  <a:lnTo>
                    <a:pt x="0" y="0"/>
                  </a:lnTo>
                  <a:lnTo>
                    <a:pt x="0" y="435"/>
                  </a:lnTo>
                </a:path>
              </a:pathLst>
            </a:cu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653" y="2672"/>
              <a:ext cx="121" cy="164"/>
            </a:xfrm>
            <a:prstGeom prst="line">
              <a:avLst/>
            </a:pr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flipH="1">
              <a:off x="3793" y="2672"/>
              <a:ext cx="125" cy="164"/>
            </a:xfrm>
            <a:prstGeom prst="line">
              <a:avLst/>
            </a:pr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H="1">
              <a:off x="4022" y="2672"/>
              <a:ext cx="158" cy="262"/>
            </a:xfrm>
            <a:prstGeom prst="line">
              <a:avLst/>
            </a:pr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1" name="Freeform 41"/>
            <p:cNvSpPr>
              <a:spLocks/>
            </p:cNvSpPr>
            <p:nvPr/>
          </p:nvSpPr>
          <p:spPr bwMode="auto">
            <a:xfrm>
              <a:off x="3784" y="2864"/>
              <a:ext cx="229" cy="107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141" y="455"/>
                </a:cxn>
                <a:cxn ang="0">
                  <a:pos x="719" y="19"/>
                </a:cxn>
                <a:cxn ang="0">
                  <a:pos x="1010" y="308"/>
                </a:cxn>
              </a:cxnLst>
              <a:rect l="0" t="0" r="r" b="b"/>
              <a:pathLst>
                <a:path w="1011" h="470">
                  <a:moveTo>
                    <a:pt x="0" y="165"/>
                  </a:moveTo>
                  <a:cubicBezTo>
                    <a:pt x="0" y="262"/>
                    <a:pt x="63" y="469"/>
                    <a:pt x="141" y="455"/>
                  </a:cubicBezTo>
                  <a:cubicBezTo>
                    <a:pt x="310" y="420"/>
                    <a:pt x="445" y="60"/>
                    <a:pt x="719" y="19"/>
                  </a:cubicBezTo>
                  <a:cubicBezTo>
                    <a:pt x="854" y="0"/>
                    <a:pt x="916" y="213"/>
                    <a:pt x="1010" y="308"/>
                  </a:cubicBezTo>
                </a:path>
              </a:pathLst>
            </a:cu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2" name="Freeform 42"/>
            <p:cNvSpPr>
              <a:spLocks/>
            </p:cNvSpPr>
            <p:nvPr/>
          </p:nvSpPr>
          <p:spPr bwMode="auto">
            <a:xfrm>
              <a:off x="4014" y="2821"/>
              <a:ext cx="394" cy="260"/>
            </a:xfrm>
            <a:custGeom>
              <a:avLst/>
              <a:gdLst/>
              <a:ahLst/>
              <a:cxnLst>
                <a:cxn ang="0">
                  <a:pos x="0" y="789"/>
                </a:cxn>
                <a:cxn ang="0">
                  <a:pos x="289" y="1080"/>
                </a:cxn>
                <a:cxn ang="0">
                  <a:pos x="1301" y="66"/>
                </a:cxn>
                <a:cxn ang="0">
                  <a:pos x="1736" y="358"/>
                </a:cxn>
              </a:cxnLst>
              <a:rect l="0" t="0" r="r" b="b"/>
              <a:pathLst>
                <a:path w="1737" h="1147">
                  <a:moveTo>
                    <a:pt x="0" y="789"/>
                  </a:moveTo>
                  <a:cubicBezTo>
                    <a:pt x="48" y="933"/>
                    <a:pt x="152" y="1146"/>
                    <a:pt x="289" y="1080"/>
                  </a:cubicBezTo>
                  <a:cubicBezTo>
                    <a:pt x="808" y="819"/>
                    <a:pt x="792" y="344"/>
                    <a:pt x="1301" y="66"/>
                  </a:cubicBezTo>
                  <a:cubicBezTo>
                    <a:pt x="1421" y="0"/>
                    <a:pt x="1638" y="258"/>
                    <a:pt x="1736" y="358"/>
                  </a:cubicBezTo>
                </a:path>
              </a:pathLst>
            </a:cu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flipH="1">
              <a:off x="4471" y="2442"/>
              <a:ext cx="102" cy="459"/>
            </a:xfrm>
            <a:prstGeom prst="line">
              <a:avLst/>
            </a:pr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>
              <a:off x="4440" y="2967"/>
              <a:ext cx="1" cy="164"/>
            </a:xfrm>
            <a:prstGeom prst="line">
              <a:avLst/>
            </a:prstGeom>
            <a:noFill/>
            <a:ln w="1836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884640" y="2952311"/>
            <a:ext cx="1467360" cy="1542402"/>
            <a:chOff x="4781" y="2050"/>
            <a:chExt cx="1019" cy="1071"/>
          </a:xfrm>
        </p:grpSpPr>
        <p:sp>
          <p:nvSpPr>
            <p:cNvPr id="35886" name="Freeform 46"/>
            <p:cNvSpPr>
              <a:spLocks noChangeArrowheads="1"/>
            </p:cNvSpPr>
            <p:nvPr/>
          </p:nvSpPr>
          <p:spPr bwMode="auto">
            <a:xfrm>
              <a:off x="4781" y="2050"/>
              <a:ext cx="1020" cy="1072"/>
            </a:xfrm>
            <a:custGeom>
              <a:avLst/>
              <a:gdLst/>
              <a:ahLst/>
              <a:cxnLst>
                <a:cxn ang="0">
                  <a:pos x="3933" y="1350"/>
                </a:cxn>
                <a:cxn ang="0">
                  <a:pos x="3329" y="741"/>
                </a:cxn>
                <a:cxn ang="0">
                  <a:pos x="2761" y="147"/>
                </a:cxn>
                <a:cxn ang="0">
                  <a:pos x="2047" y="51"/>
                </a:cxn>
                <a:cxn ang="0">
                  <a:pos x="1773" y="581"/>
                </a:cxn>
                <a:cxn ang="0">
                  <a:pos x="1607" y="1078"/>
                </a:cxn>
                <a:cxn ang="0">
                  <a:pos x="930" y="1142"/>
                </a:cxn>
                <a:cxn ang="0">
                  <a:pos x="254" y="1527"/>
                </a:cxn>
                <a:cxn ang="0">
                  <a:pos x="107" y="2073"/>
                </a:cxn>
                <a:cxn ang="0">
                  <a:pos x="473" y="2650"/>
                </a:cxn>
                <a:cxn ang="0">
                  <a:pos x="418" y="3276"/>
                </a:cxn>
                <a:cxn ang="0">
                  <a:pos x="216" y="4014"/>
                </a:cxn>
                <a:cxn ang="0">
                  <a:pos x="583" y="4495"/>
                </a:cxn>
                <a:cxn ang="0">
                  <a:pos x="1333" y="4431"/>
                </a:cxn>
                <a:cxn ang="0">
                  <a:pos x="2065" y="4495"/>
                </a:cxn>
                <a:cxn ang="0">
                  <a:pos x="2688" y="4656"/>
                </a:cxn>
                <a:cxn ang="0">
                  <a:pos x="3201" y="4062"/>
                </a:cxn>
                <a:cxn ang="0">
                  <a:pos x="3145" y="3420"/>
                </a:cxn>
                <a:cxn ang="0">
                  <a:pos x="3530" y="3164"/>
                </a:cxn>
                <a:cxn ang="0">
                  <a:pos x="4135" y="3051"/>
                </a:cxn>
                <a:cxn ang="0">
                  <a:pos x="4482" y="2554"/>
                </a:cxn>
                <a:cxn ang="0">
                  <a:pos x="4079" y="2056"/>
                </a:cxn>
                <a:cxn ang="0">
                  <a:pos x="4189" y="1752"/>
                </a:cxn>
                <a:cxn ang="0">
                  <a:pos x="3933" y="1350"/>
                </a:cxn>
              </a:cxnLst>
              <a:rect l="0" t="0" r="r" b="b"/>
              <a:pathLst>
                <a:path w="4497" h="4728">
                  <a:moveTo>
                    <a:pt x="3933" y="1350"/>
                  </a:moveTo>
                  <a:cubicBezTo>
                    <a:pt x="3689" y="1147"/>
                    <a:pt x="3536" y="945"/>
                    <a:pt x="3329" y="741"/>
                  </a:cubicBezTo>
                  <a:cubicBezTo>
                    <a:pt x="3133" y="548"/>
                    <a:pt x="2985" y="315"/>
                    <a:pt x="2761" y="147"/>
                  </a:cubicBezTo>
                  <a:cubicBezTo>
                    <a:pt x="2568" y="2"/>
                    <a:pt x="2283" y="0"/>
                    <a:pt x="2047" y="51"/>
                  </a:cubicBezTo>
                  <a:cubicBezTo>
                    <a:pt x="1787" y="108"/>
                    <a:pt x="1780" y="382"/>
                    <a:pt x="1773" y="581"/>
                  </a:cubicBezTo>
                  <a:cubicBezTo>
                    <a:pt x="1767" y="755"/>
                    <a:pt x="1891" y="1013"/>
                    <a:pt x="1607" y="1078"/>
                  </a:cubicBezTo>
                  <a:cubicBezTo>
                    <a:pt x="1389" y="1129"/>
                    <a:pt x="1171" y="1094"/>
                    <a:pt x="930" y="1142"/>
                  </a:cubicBezTo>
                  <a:cubicBezTo>
                    <a:pt x="631" y="1203"/>
                    <a:pt x="449" y="1368"/>
                    <a:pt x="254" y="1527"/>
                  </a:cubicBezTo>
                  <a:cubicBezTo>
                    <a:pt x="83" y="1665"/>
                    <a:pt x="0" y="1906"/>
                    <a:pt x="107" y="2073"/>
                  </a:cubicBezTo>
                  <a:cubicBezTo>
                    <a:pt x="234" y="2271"/>
                    <a:pt x="415" y="2435"/>
                    <a:pt x="473" y="2650"/>
                  </a:cubicBezTo>
                  <a:cubicBezTo>
                    <a:pt x="527" y="2854"/>
                    <a:pt x="492" y="3066"/>
                    <a:pt x="418" y="3276"/>
                  </a:cubicBezTo>
                  <a:cubicBezTo>
                    <a:pt x="332" y="3518"/>
                    <a:pt x="305" y="3773"/>
                    <a:pt x="216" y="4014"/>
                  </a:cubicBezTo>
                  <a:cubicBezTo>
                    <a:pt x="137" y="4228"/>
                    <a:pt x="328" y="4468"/>
                    <a:pt x="583" y="4495"/>
                  </a:cubicBezTo>
                  <a:cubicBezTo>
                    <a:pt x="838" y="4522"/>
                    <a:pt x="1096" y="4508"/>
                    <a:pt x="1333" y="4431"/>
                  </a:cubicBezTo>
                  <a:cubicBezTo>
                    <a:pt x="1560" y="4357"/>
                    <a:pt x="1897" y="4229"/>
                    <a:pt x="2065" y="4495"/>
                  </a:cubicBezTo>
                  <a:cubicBezTo>
                    <a:pt x="2179" y="4676"/>
                    <a:pt x="2452" y="4727"/>
                    <a:pt x="2688" y="4656"/>
                  </a:cubicBezTo>
                  <a:cubicBezTo>
                    <a:pt x="2985" y="4566"/>
                    <a:pt x="3158" y="4304"/>
                    <a:pt x="3201" y="4062"/>
                  </a:cubicBezTo>
                  <a:cubicBezTo>
                    <a:pt x="3238" y="3843"/>
                    <a:pt x="3221" y="3627"/>
                    <a:pt x="3145" y="3420"/>
                  </a:cubicBezTo>
                  <a:cubicBezTo>
                    <a:pt x="3039" y="3127"/>
                    <a:pt x="3389" y="3162"/>
                    <a:pt x="3530" y="3164"/>
                  </a:cubicBezTo>
                  <a:cubicBezTo>
                    <a:pt x="3747" y="3166"/>
                    <a:pt x="3923" y="3101"/>
                    <a:pt x="4135" y="3051"/>
                  </a:cubicBezTo>
                  <a:cubicBezTo>
                    <a:pt x="4362" y="2997"/>
                    <a:pt x="4468" y="2747"/>
                    <a:pt x="4482" y="2554"/>
                  </a:cubicBezTo>
                  <a:cubicBezTo>
                    <a:pt x="4496" y="2348"/>
                    <a:pt x="3949" y="2225"/>
                    <a:pt x="4079" y="2056"/>
                  </a:cubicBezTo>
                  <a:cubicBezTo>
                    <a:pt x="4170" y="1940"/>
                    <a:pt x="4098" y="1869"/>
                    <a:pt x="4189" y="1752"/>
                  </a:cubicBezTo>
                  <a:cubicBezTo>
                    <a:pt x="4298" y="1611"/>
                    <a:pt x="4073" y="1469"/>
                    <a:pt x="3933" y="1350"/>
                  </a:cubicBezTo>
                </a:path>
              </a:pathLst>
            </a:cu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7" name="Freeform 47"/>
            <p:cNvSpPr>
              <a:spLocks noChangeArrowheads="1"/>
            </p:cNvSpPr>
            <p:nvPr/>
          </p:nvSpPr>
          <p:spPr bwMode="auto">
            <a:xfrm>
              <a:off x="5046" y="2618"/>
              <a:ext cx="169" cy="157"/>
            </a:xfrm>
            <a:custGeom>
              <a:avLst/>
              <a:gdLst/>
              <a:ahLst/>
              <a:cxnLst>
                <a:cxn ang="0">
                  <a:pos x="531" y="509"/>
                </a:cxn>
                <a:cxn ang="0">
                  <a:pos x="458" y="161"/>
                </a:cxn>
                <a:cxn ang="0">
                  <a:pos x="37" y="417"/>
                </a:cxn>
                <a:cxn ang="0">
                  <a:pos x="147" y="674"/>
                </a:cxn>
                <a:cxn ang="0">
                  <a:pos x="348" y="637"/>
                </a:cxn>
                <a:cxn ang="0">
                  <a:pos x="531" y="509"/>
                </a:cxn>
              </a:cxnLst>
              <a:rect l="0" t="0" r="r" b="b"/>
              <a:pathLst>
                <a:path w="746" h="693">
                  <a:moveTo>
                    <a:pt x="531" y="509"/>
                  </a:moveTo>
                  <a:cubicBezTo>
                    <a:pt x="639" y="434"/>
                    <a:pt x="745" y="307"/>
                    <a:pt x="458" y="161"/>
                  </a:cubicBezTo>
                  <a:cubicBezTo>
                    <a:pt x="141" y="0"/>
                    <a:pt x="26" y="271"/>
                    <a:pt x="37" y="417"/>
                  </a:cubicBezTo>
                  <a:cubicBezTo>
                    <a:pt x="73" y="503"/>
                    <a:pt x="0" y="655"/>
                    <a:pt x="147" y="674"/>
                  </a:cubicBezTo>
                  <a:cubicBezTo>
                    <a:pt x="275" y="692"/>
                    <a:pt x="281" y="650"/>
                    <a:pt x="348" y="637"/>
                  </a:cubicBezTo>
                  <a:cubicBezTo>
                    <a:pt x="409" y="595"/>
                    <a:pt x="424" y="583"/>
                    <a:pt x="531" y="509"/>
                  </a:cubicBezTo>
                </a:path>
              </a:pathLst>
            </a:custGeom>
            <a:solidFill>
              <a:srgbClr val="EB613D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8" name="Oval 48"/>
            <p:cNvSpPr>
              <a:spLocks noChangeArrowheads="1"/>
            </p:cNvSpPr>
            <p:nvPr/>
          </p:nvSpPr>
          <p:spPr bwMode="auto">
            <a:xfrm>
              <a:off x="5103" y="2690"/>
              <a:ext cx="17" cy="1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5108" y="2584"/>
              <a:ext cx="21" cy="12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>
              <a:off x="5153" y="2702"/>
              <a:ext cx="50" cy="1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91" name="Text Box 51"/>
            <p:cNvSpPr txBox="1">
              <a:spLocks noChangeArrowheads="1"/>
            </p:cNvSpPr>
            <p:nvPr/>
          </p:nvSpPr>
          <p:spPr bwMode="auto">
            <a:xfrm>
              <a:off x="4867" y="2870"/>
              <a:ext cx="711" cy="14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70380" rIns="90000" bIns="45000">
              <a:prstTxWarp prst="textNoShape">
                <a:avLst/>
              </a:prstTxWarp>
            </a:bodyPr>
            <a:lstStyle/>
            <a:p>
              <a:pPr>
                <a:lnSpc>
                  <a:spcPct val="87000"/>
                </a:lnSpc>
                <a:tabLst>
                  <a:tab pos="656650" algn="l"/>
                </a:tabLst>
              </a:pPr>
              <a:r>
                <a:rPr lang="en-US" sz="900" dirty="0">
                  <a:solidFill>
                    <a:srgbClr val="000000"/>
                  </a:solidFill>
                  <a:ea typeface="MS Gothic" charset="0"/>
                  <a:cs typeface="MS Gothic" charset="0"/>
                </a:rPr>
                <a:t>neighborhood</a:t>
              </a:r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5015" y="2495"/>
              <a:ext cx="517" cy="14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70380" rIns="90000" bIns="45000">
              <a:prstTxWarp prst="textNoShape">
                <a:avLst/>
              </a:prstTxWarp>
            </a:bodyPr>
            <a:lstStyle/>
            <a:p>
              <a:pPr>
                <a:lnSpc>
                  <a:spcPct val="87000"/>
                </a:lnSpc>
                <a:tabLst>
                  <a:tab pos="656650" algn="l"/>
                </a:tabLst>
              </a:pPr>
              <a:r>
                <a:rPr lang="en-US" sz="900" dirty="0">
                  <a:solidFill>
                    <a:srgbClr val="000000"/>
                  </a:solidFill>
                  <a:ea typeface="MS Gothic" charset="0"/>
                  <a:cs typeface="MS Gothic" charset="0"/>
                </a:rPr>
                <a:t>device</a:t>
              </a:r>
            </a:p>
          </p:txBody>
        </p:sp>
      </p:grpSp>
      <p:sp>
        <p:nvSpPr>
          <p:cNvPr id="35893" name="Freeform 53"/>
          <p:cNvSpPr>
            <a:spLocks noChangeArrowheads="1"/>
          </p:cNvSpPr>
          <p:nvPr/>
        </p:nvSpPr>
        <p:spPr bwMode="auto">
          <a:xfrm>
            <a:off x="6848640" y="1261573"/>
            <a:ext cx="1532160" cy="1610089"/>
          </a:xfrm>
          <a:custGeom>
            <a:avLst/>
            <a:gdLst/>
            <a:ahLst/>
            <a:cxnLst>
              <a:cxn ang="0">
                <a:pos x="4103" y="1407"/>
              </a:cxn>
              <a:cxn ang="0">
                <a:pos x="3471" y="773"/>
              </a:cxn>
              <a:cxn ang="0">
                <a:pos x="2879" y="154"/>
              </a:cxn>
              <a:cxn ang="0">
                <a:pos x="2136" y="53"/>
              </a:cxn>
              <a:cxn ang="0">
                <a:pos x="1848" y="606"/>
              </a:cxn>
              <a:cxn ang="0">
                <a:pos x="1677" y="1123"/>
              </a:cxn>
              <a:cxn ang="0">
                <a:pos x="971" y="1191"/>
              </a:cxn>
              <a:cxn ang="0">
                <a:pos x="265" y="1593"/>
              </a:cxn>
              <a:cxn ang="0">
                <a:pos x="111" y="2161"/>
              </a:cxn>
              <a:cxn ang="0">
                <a:pos x="493" y="2763"/>
              </a:cxn>
              <a:cxn ang="0">
                <a:pos x="437" y="3415"/>
              </a:cxn>
              <a:cxn ang="0">
                <a:pos x="225" y="4186"/>
              </a:cxn>
              <a:cxn ang="0">
                <a:pos x="608" y="4688"/>
              </a:cxn>
              <a:cxn ang="0">
                <a:pos x="1391" y="4620"/>
              </a:cxn>
              <a:cxn ang="0">
                <a:pos x="2155" y="4688"/>
              </a:cxn>
              <a:cxn ang="0">
                <a:pos x="2803" y="4855"/>
              </a:cxn>
              <a:cxn ang="0">
                <a:pos x="3339" y="4237"/>
              </a:cxn>
              <a:cxn ang="0">
                <a:pos x="3281" y="3566"/>
              </a:cxn>
              <a:cxn ang="0">
                <a:pos x="3683" y="3300"/>
              </a:cxn>
              <a:cxn ang="0">
                <a:pos x="4314" y="3181"/>
              </a:cxn>
              <a:cxn ang="0">
                <a:pos x="4674" y="2663"/>
              </a:cxn>
              <a:cxn ang="0">
                <a:pos x="4256" y="2145"/>
              </a:cxn>
              <a:cxn ang="0">
                <a:pos x="4370" y="1828"/>
              </a:cxn>
              <a:cxn ang="0">
                <a:pos x="4103" y="1407"/>
              </a:cxn>
            </a:cxnLst>
            <a:rect l="0" t="0" r="r" b="b"/>
            <a:pathLst>
              <a:path w="4691" h="4931">
                <a:moveTo>
                  <a:pt x="4103" y="1407"/>
                </a:moveTo>
                <a:cubicBezTo>
                  <a:pt x="3848" y="1196"/>
                  <a:pt x="3690" y="984"/>
                  <a:pt x="3471" y="773"/>
                </a:cubicBezTo>
                <a:cubicBezTo>
                  <a:pt x="3267" y="571"/>
                  <a:pt x="3114" y="329"/>
                  <a:pt x="2879" y="154"/>
                </a:cubicBezTo>
                <a:cubicBezTo>
                  <a:pt x="2680" y="2"/>
                  <a:pt x="2383" y="0"/>
                  <a:pt x="2136" y="53"/>
                </a:cubicBezTo>
                <a:cubicBezTo>
                  <a:pt x="1864" y="111"/>
                  <a:pt x="1858" y="399"/>
                  <a:pt x="1848" y="606"/>
                </a:cubicBezTo>
                <a:cubicBezTo>
                  <a:pt x="1844" y="787"/>
                  <a:pt x="1971" y="1056"/>
                  <a:pt x="1677" y="1123"/>
                </a:cubicBezTo>
                <a:cubicBezTo>
                  <a:pt x="1449" y="1177"/>
                  <a:pt x="1221" y="1140"/>
                  <a:pt x="971" y="1191"/>
                </a:cubicBezTo>
                <a:cubicBezTo>
                  <a:pt x="657" y="1253"/>
                  <a:pt x="469" y="1426"/>
                  <a:pt x="265" y="1593"/>
                </a:cubicBezTo>
                <a:cubicBezTo>
                  <a:pt x="86" y="1737"/>
                  <a:pt x="0" y="1987"/>
                  <a:pt x="111" y="2161"/>
                </a:cubicBezTo>
                <a:cubicBezTo>
                  <a:pt x="244" y="2369"/>
                  <a:pt x="434" y="2540"/>
                  <a:pt x="493" y="2763"/>
                </a:cubicBezTo>
                <a:cubicBezTo>
                  <a:pt x="550" y="2977"/>
                  <a:pt x="516" y="3197"/>
                  <a:pt x="437" y="3415"/>
                </a:cubicBezTo>
                <a:cubicBezTo>
                  <a:pt x="346" y="3667"/>
                  <a:pt x="319" y="3936"/>
                  <a:pt x="225" y="4186"/>
                </a:cubicBezTo>
                <a:cubicBezTo>
                  <a:pt x="144" y="4409"/>
                  <a:pt x="344" y="4660"/>
                  <a:pt x="608" y="4688"/>
                </a:cubicBezTo>
                <a:cubicBezTo>
                  <a:pt x="872" y="4716"/>
                  <a:pt x="1145" y="4702"/>
                  <a:pt x="1391" y="4620"/>
                </a:cubicBezTo>
                <a:cubicBezTo>
                  <a:pt x="1627" y="4544"/>
                  <a:pt x="1978" y="4411"/>
                  <a:pt x="2155" y="4688"/>
                </a:cubicBezTo>
                <a:cubicBezTo>
                  <a:pt x="2273" y="4876"/>
                  <a:pt x="2559" y="4930"/>
                  <a:pt x="2803" y="4855"/>
                </a:cubicBezTo>
                <a:cubicBezTo>
                  <a:pt x="3114" y="4762"/>
                  <a:pt x="3295" y="4488"/>
                  <a:pt x="3339" y="4237"/>
                </a:cubicBezTo>
                <a:cubicBezTo>
                  <a:pt x="3379" y="4008"/>
                  <a:pt x="3360" y="3782"/>
                  <a:pt x="3281" y="3566"/>
                </a:cubicBezTo>
                <a:cubicBezTo>
                  <a:pt x="3172" y="3260"/>
                  <a:pt x="3536" y="3297"/>
                  <a:pt x="3683" y="3300"/>
                </a:cubicBezTo>
                <a:cubicBezTo>
                  <a:pt x="3908" y="3302"/>
                  <a:pt x="4091" y="3234"/>
                  <a:pt x="4314" y="3181"/>
                </a:cubicBezTo>
                <a:cubicBezTo>
                  <a:pt x="4551" y="3126"/>
                  <a:pt x="4661" y="2866"/>
                  <a:pt x="4674" y="2663"/>
                </a:cubicBezTo>
                <a:cubicBezTo>
                  <a:pt x="4690" y="2449"/>
                  <a:pt x="4120" y="2319"/>
                  <a:pt x="4256" y="2145"/>
                </a:cubicBezTo>
                <a:cubicBezTo>
                  <a:pt x="4351" y="2022"/>
                  <a:pt x="4275" y="1948"/>
                  <a:pt x="4370" y="1828"/>
                </a:cubicBezTo>
                <a:cubicBezTo>
                  <a:pt x="4484" y="1679"/>
                  <a:pt x="4249" y="1530"/>
                  <a:pt x="4103" y="1407"/>
                </a:cubicBezTo>
              </a:path>
            </a:pathLst>
          </a:cu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4" name="AutoShape 54"/>
          <p:cNvSpPr>
            <a:spLocks noChangeArrowheads="1"/>
          </p:cNvSpPr>
          <p:nvPr/>
        </p:nvSpPr>
        <p:spPr bwMode="auto">
          <a:xfrm rot="18540000">
            <a:off x="6945056" y="1924060"/>
            <a:ext cx="1228449" cy="329760"/>
          </a:xfrm>
          <a:prstGeom prst="roundRect">
            <a:avLst>
              <a:gd name="adj" fmla="val 50000"/>
            </a:avLst>
          </a:prstGeom>
          <a:solidFill>
            <a:srgbClr val="EB613D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5371200" y="5282475"/>
            <a:ext cx="797760" cy="545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81933" rIns="81639" bIns="40820">
            <a:prstTxWarp prst="textNoShape">
              <a:avLst/>
            </a:prstTxWarp>
          </a:bodyPr>
          <a:lstStyle/>
          <a:p>
            <a:pPr algn="ctr">
              <a:lnSpc>
                <a:spcPct val="87000"/>
              </a:lnSpc>
              <a:tabLst>
                <a:tab pos="656650" algn="l"/>
              </a:tabLst>
            </a:pPr>
            <a:r>
              <a:rPr lang="en-US" dirty="0">
                <a:solidFill>
                  <a:srgbClr val="000000"/>
                </a:solidFill>
                <a:ea typeface="MS Gothic" charset="0"/>
                <a:cs typeface="MS Gothic" charset="0"/>
              </a:rPr>
              <a:t>Device</a:t>
            </a:r>
          </a:p>
          <a:p>
            <a:pPr algn="ctr">
              <a:lnSpc>
                <a:spcPct val="87000"/>
              </a:lnSpc>
              <a:tabLst>
                <a:tab pos="656650" algn="l"/>
              </a:tabLst>
            </a:pPr>
            <a:r>
              <a:rPr lang="en-US" dirty="0">
                <a:solidFill>
                  <a:srgbClr val="000000"/>
                </a:solidFill>
                <a:ea typeface="MS Gothic" charset="0"/>
                <a:cs typeface="MS Gothic" charset="0"/>
              </a:rPr>
              <a:t>Kernel</a:t>
            </a:r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>
            <a:off x="5824801" y="2744928"/>
            <a:ext cx="1440" cy="599103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7" name="Line 57"/>
          <p:cNvSpPr>
            <a:spLocks noChangeShapeType="1"/>
          </p:cNvSpPr>
          <p:nvPr/>
        </p:nvSpPr>
        <p:spPr bwMode="auto">
          <a:xfrm flipV="1">
            <a:off x="5824801" y="4572480"/>
            <a:ext cx="1440" cy="604864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8" name="Line 58"/>
          <p:cNvSpPr>
            <a:spLocks noChangeShapeType="1"/>
          </p:cNvSpPr>
          <p:nvPr/>
        </p:nvSpPr>
        <p:spPr bwMode="auto">
          <a:xfrm>
            <a:off x="3386880" y="2174628"/>
            <a:ext cx="1560960" cy="1441"/>
          </a:xfrm>
          <a:prstGeom prst="line">
            <a:avLst/>
          </a:prstGeom>
          <a:noFill/>
          <a:ln w="9144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9" name="Text Box 59"/>
          <p:cNvSpPr txBox="1">
            <a:spLocks noChangeArrowheads="1"/>
          </p:cNvSpPr>
          <p:nvPr/>
        </p:nvSpPr>
        <p:spPr bwMode="auto">
          <a:xfrm>
            <a:off x="3320641" y="1758948"/>
            <a:ext cx="1306080" cy="4306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39766" tIns="140060" rIns="139766" bIns="98946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tabLst>
                <a:tab pos="656650" algn="l"/>
              </a:tabLst>
            </a:pPr>
            <a:r>
              <a:rPr lang="en-US" b="1" dirty="0">
                <a:solidFill>
                  <a:srgbClr val="000000"/>
                </a:solidFill>
                <a:ea typeface="MS Gothic" charset="0"/>
                <a:cs typeface="MS Gothic" charset="0"/>
              </a:rPr>
              <a:t>evaluation</a:t>
            </a:r>
          </a:p>
        </p:txBody>
      </p:sp>
      <p:sp>
        <p:nvSpPr>
          <p:cNvPr id="35900" name="Text Box 60"/>
          <p:cNvSpPr txBox="1">
            <a:spLocks noChangeArrowheads="1"/>
          </p:cNvSpPr>
          <p:nvPr/>
        </p:nvSpPr>
        <p:spPr bwMode="auto">
          <a:xfrm>
            <a:off x="3974400" y="2730526"/>
            <a:ext cx="1673280" cy="662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39766" tIns="140060" rIns="139766" bIns="98946">
            <a:prstTxWarp prst="textNoShape">
              <a:avLst/>
            </a:prstTxWarp>
          </a:bodyPr>
          <a:lstStyle/>
          <a:p>
            <a:pPr algn="ctr">
              <a:lnSpc>
                <a:spcPct val="87000"/>
              </a:lnSpc>
              <a:tabLst>
                <a:tab pos="656650" algn="l"/>
                <a:tab pos="1313299" algn="l"/>
              </a:tabLst>
            </a:pPr>
            <a:r>
              <a:rPr lang="en-US" b="1" dirty="0">
                <a:solidFill>
                  <a:srgbClr val="000000"/>
                </a:solidFill>
                <a:ea typeface="MS Gothic" charset="0"/>
                <a:cs typeface="MS Gothic" charset="0"/>
              </a:rPr>
              <a:t>global to local</a:t>
            </a:r>
          </a:p>
          <a:p>
            <a:pPr algn="ctr">
              <a:lnSpc>
                <a:spcPct val="87000"/>
              </a:lnSpc>
              <a:tabLst>
                <a:tab pos="656650" algn="l"/>
                <a:tab pos="1313299" algn="l"/>
              </a:tabLst>
            </a:pPr>
            <a:r>
              <a:rPr lang="en-US" b="1" dirty="0">
                <a:solidFill>
                  <a:srgbClr val="000000"/>
                </a:solidFill>
                <a:ea typeface="MS Gothic" charset="0"/>
                <a:cs typeface="MS Gothic" charset="0"/>
              </a:rPr>
              <a:t>compilation</a:t>
            </a:r>
          </a:p>
        </p:txBody>
      </p:sp>
      <p:sp>
        <p:nvSpPr>
          <p:cNvPr id="35901" name="Text Box 61"/>
          <p:cNvSpPr txBox="1">
            <a:spLocks noChangeArrowheads="1"/>
          </p:cNvSpPr>
          <p:nvPr/>
        </p:nvSpPr>
        <p:spPr bwMode="auto">
          <a:xfrm>
            <a:off x="3908160" y="4494712"/>
            <a:ext cx="1707840" cy="662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39766" tIns="140060" rIns="139766" bIns="98946">
            <a:prstTxWarp prst="textNoShape">
              <a:avLst/>
            </a:prstTxWarp>
          </a:bodyPr>
          <a:lstStyle/>
          <a:p>
            <a:pPr algn="ctr">
              <a:lnSpc>
                <a:spcPct val="87000"/>
              </a:lnSpc>
              <a:tabLst>
                <a:tab pos="656650" algn="l"/>
                <a:tab pos="1313299" algn="l"/>
              </a:tabLst>
            </a:pPr>
            <a:r>
              <a:rPr lang="en-US" b="1" dirty="0">
                <a:solidFill>
                  <a:srgbClr val="000000"/>
                </a:solidFill>
                <a:ea typeface="MS Gothic" charset="0"/>
                <a:cs typeface="MS Gothic" charset="0"/>
              </a:rPr>
              <a:t>discrete</a:t>
            </a:r>
          </a:p>
          <a:p>
            <a:pPr algn="ctr">
              <a:lnSpc>
                <a:spcPct val="87000"/>
              </a:lnSpc>
              <a:tabLst>
                <a:tab pos="656650" algn="l"/>
                <a:tab pos="1313299" algn="l"/>
              </a:tabLst>
            </a:pPr>
            <a:r>
              <a:rPr lang="en-US" b="1" dirty="0">
                <a:solidFill>
                  <a:srgbClr val="000000"/>
                </a:solidFill>
                <a:ea typeface="MS Gothic" charset="0"/>
                <a:cs typeface="MS Gothic" charset="0"/>
              </a:rPr>
              <a:t>approximation</a:t>
            </a:r>
          </a:p>
        </p:txBody>
      </p:sp>
      <p:sp>
        <p:nvSpPr>
          <p:cNvPr id="35902" name="Freeform 62"/>
          <p:cNvSpPr>
            <a:spLocks/>
          </p:cNvSpPr>
          <p:nvPr/>
        </p:nvSpPr>
        <p:spPr bwMode="auto">
          <a:xfrm>
            <a:off x="4288321" y="3490927"/>
            <a:ext cx="747360" cy="856890"/>
          </a:xfrm>
          <a:custGeom>
            <a:avLst/>
            <a:gdLst/>
            <a:ahLst/>
            <a:cxnLst>
              <a:cxn ang="0">
                <a:pos x="2036" y="219"/>
              </a:cxn>
              <a:cxn ang="0">
                <a:pos x="1924" y="152"/>
              </a:cxn>
              <a:cxn ang="0">
                <a:pos x="1806" y="97"/>
              </a:cxn>
              <a:cxn ang="0">
                <a:pos x="1683" y="54"/>
              </a:cxn>
              <a:cxn ang="0">
                <a:pos x="1557" y="23"/>
              </a:cxn>
              <a:cxn ang="0">
                <a:pos x="1428" y="5"/>
              </a:cxn>
              <a:cxn ang="0">
                <a:pos x="1298" y="0"/>
              </a:cxn>
              <a:cxn ang="0">
                <a:pos x="1168" y="8"/>
              </a:cxn>
              <a:cxn ang="0">
                <a:pos x="1039" y="29"/>
              </a:cxn>
              <a:cxn ang="0">
                <a:pos x="913" y="62"/>
              </a:cxn>
              <a:cxn ang="0">
                <a:pos x="791" y="107"/>
              </a:cxn>
              <a:cxn ang="0">
                <a:pos x="674" y="165"/>
              </a:cxn>
              <a:cxn ang="0">
                <a:pos x="564" y="234"/>
              </a:cxn>
              <a:cxn ang="0">
                <a:pos x="461" y="313"/>
              </a:cxn>
              <a:cxn ang="0">
                <a:pos x="366" y="402"/>
              </a:cxn>
              <a:cxn ang="0">
                <a:pos x="280" y="501"/>
              </a:cxn>
              <a:cxn ang="0">
                <a:pos x="205" y="607"/>
              </a:cxn>
              <a:cxn ang="0">
                <a:pos x="141" y="720"/>
              </a:cxn>
              <a:cxn ang="0">
                <a:pos x="88" y="839"/>
              </a:cxn>
              <a:cxn ang="0">
                <a:pos x="47" y="963"/>
              </a:cxn>
              <a:cxn ang="0">
                <a:pos x="19" y="1090"/>
              </a:cxn>
              <a:cxn ang="0">
                <a:pos x="3" y="1219"/>
              </a:cxn>
              <a:cxn ang="0">
                <a:pos x="1" y="1349"/>
              </a:cxn>
              <a:cxn ang="0">
                <a:pos x="11" y="1479"/>
              </a:cxn>
              <a:cxn ang="0">
                <a:pos x="34" y="1607"/>
              </a:cxn>
              <a:cxn ang="0">
                <a:pos x="69" y="1732"/>
              </a:cxn>
              <a:cxn ang="0">
                <a:pos x="117" y="1853"/>
              </a:cxn>
              <a:cxn ang="0">
                <a:pos x="177" y="1969"/>
              </a:cxn>
              <a:cxn ang="0">
                <a:pos x="248" y="2078"/>
              </a:cxn>
              <a:cxn ang="0">
                <a:pos x="329" y="2180"/>
              </a:cxn>
              <a:cxn ang="0">
                <a:pos x="420" y="2273"/>
              </a:cxn>
              <a:cxn ang="0">
                <a:pos x="520" y="2356"/>
              </a:cxn>
              <a:cxn ang="0">
                <a:pos x="628" y="2430"/>
              </a:cxn>
              <a:cxn ang="0">
                <a:pos x="742" y="2492"/>
              </a:cxn>
              <a:cxn ang="0">
                <a:pos x="862" y="2543"/>
              </a:cxn>
              <a:cxn ang="0">
                <a:pos x="986" y="2581"/>
              </a:cxn>
              <a:cxn ang="0">
                <a:pos x="1114" y="2607"/>
              </a:cxn>
              <a:cxn ang="0">
                <a:pos x="1243" y="2620"/>
              </a:cxn>
              <a:cxn ang="0">
                <a:pos x="1374" y="2621"/>
              </a:cxn>
              <a:cxn ang="0">
                <a:pos x="1503" y="2608"/>
              </a:cxn>
              <a:cxn ang="0">
                <a:pos x="1631" y="2582"/>
              </a:cxn>
              <a:cxn ang="0">
                <a:pos x="1755" y="2544"/>
              </a:cxn>
              <a:cxn ang="0">
                <a:pos x="1875" y="2494"/>
              </a:cxn>
              <a:cxn ang="0">
                <a:pos x="1990" y="2432"/>
              </a:cxn>
              <a:cxn ang="0">
                <a:pos x="2098" y="2360"/>
              </a:cxn>
              <a:cxn ang="0">
                <a:pos x="2198" y="2276"/>
              </a:cxn>
              <a:cxn ang="0">
                <a:pos x="2289" y="2184"/>
              </a:cxn>
            </a:cxnLst>
            <a:rect l="0" t="0" r="r" b="b"/>
            <a:pathLst>
              <a:path w="2290" h="2623">
                <a:moveTo>
                  <a:pt x="2089" y="256"/>
                </a:moveTo>
                <a:lnTo>
                  <a:pt x="2036" y="219"/>
                </a:lnTo>
                <a:lnTo>
                  <a:pt x="1981" y="184"/>
                </a:lnTo>
                <a:lnTo>
                  <a:pt x="1924" y="152"/>
                </a:lnTo>
                <a:lnTo>
                  <a:pt x="1866" y="123"/>
                </a:lnTo>
                <a:lnTo>
                  <a:pt x="1806" y="97"/>
                </a:lnTo>
                <a:lnTo>
                  <a:pt x="1745" y="74"/>
                </a:lnTo>
                <a:lnTo>
                  <a:pt x="1683" y="54"/>
                </a:lnTo>
                <a:lnTo>
                  <a:pt x="1620" y="37"/>
                </a:lnTo>
                <a:lnTo>
                  <a:pt x="1557" y="23"/>
                </a:lnTo>
                <a:lnTo>
                  <a:pt x="1492" y="13"/>
                </a:lnTo>
                <a:lnTo>
                  <a:pt x="1428" y="5"/>
                </a:lnTo>
                <a:lnTo>
                  <a:pt x="1363" y="1"/>
                </a:lnTo>
                <a:lnTo>
                  <a:pt x="1298" y="0"/>
                </a:lnTo>
                <a:lnTo>
                  <a:pt x="1232" y="2"/>
                </a:lnTo>
                <a:lnTo>
                  <a:pt x="1168" y="8"/>
                </a:lnTo>
                <a:lnTo>
                  <a:pt x="1103" y="17"/>
                </a:lnTo>
                <a:lnTo>
                  <a:pt x="1039" y="29"/>
                </a:lnTo>
                <a:lnTo>
                  <a:pt x="976" y="44"/>
                </a:lnTo>
                <a:lnTo>
                  <a:pt x="913" y="62"/>
                </a:lnTo>
                <a:lnTo>
                  <a:pt x="852" y="83"/>
                </a:lnTo>
                <a:lnTo>
                  <a:pt x="791" y="107"/>
                </a:lnTo>
                <a:lnTo>
                  <a:pt x="732" y="135"/>
                </a:lnTo>
                <a:lnTo>
                  <a:pt x="674" y="165"/>
                </a:lnTo>
                <a:lnTo>
                  <a:pt x="618" y="198"/>
                </a:lnTo>
                <a:lnTo>
                  <a:pt x="564" y="234"/>
                </a:lnTo>
                <a:lnTo>
                  <a:pt x="511" y="272"/>
                </a:lnTo>
                <a:lnTo>
                  <a:pt x="461" y="313"/>
                </a:lnTo>
                <a:lnTo>
                  <a:pt x="412" y="357"/>
                </a:lnTo>
                <a:lnTo>
                  <a:pt x="366" y="402"/>
                </a:lnTo>
                <a:lnTo>
                  <a:pt x="322" y="450"/>
                </a:lnTo>
                <a:lnTo>
                  <a:pt x="280" y="501"/>
                </a:lnTo>
                <a:lnTo>
                  <a:pt x="242" y="553"/>
                </a:lnTo>
                <a:lnTo>
                  <a:pt x="205" y="607"/>
                </a:lnTo>
                <a:lnTo>
                  <a:pt x="172" y="663"/>
                </a:lnTo>
                <a:lnTo>
                  <a:pt x="141" y="720"/>
                </a:lnTo>
                <a:lnTo>
                  <a:pt x="113" y="779"/>
                </a:lnTo>
                <a:lnTo>
                  <a:pt x="88" y="839"/>
                </a:lnTo>
                <a:lnTo>
                  <a:pt x="66" y="900"/>
                </a:lnTo>
                <a:lnTo>
                  <a:pt x="47" y="963"/>
                </a:lnTo>
                <a:lnTo>
                  <a:pt x="31" y="1026"/>
                </a:lnTo>
                <a:lnTo>
                  <a:pt x="19" y="1090"/>
                </a:lnTo>
                <a:lnTo>
                  <a:pt x="9" y="1154"/>
                </a:lnTo>
                <a:lnTo>
                  <a:pt x="3" y="1219"/>
                </a:lnTo>
                <a:lnTo>
                  <a:pt x="0" y="1284"/>
                </a:lnTo>
                <a:lnTo>
                  <a:pt x="1" y="1349"/>
                </a:lnTo>
                <a:lnTo>
                  <a:pt x="4" y="1414"/>
                </a:lnTo>
                <a:lnTo>
                  <a:pt x="11" y="1479"/>
                </a:lnTo>
                <a:lnTo>
                  <a:pt x="21" y="1543"/>
                </a:lnTo>
                <a:lnTo>
                  <a:pt x="34" y="1607"/>
                </a:lnTo>
                <a:lnTo>
                  <a:pt x="50" y="1670"/>
                </a:lnTo>
                <a:lnTo>
                  <a:pt x="69" y="1732"/>
                </a:lnTo>
                <a:lnTo>
                  <a:pt x="92" y="1793"/>
                </a:lnTo>
                <a:lnTo>
                  <a:pt x="117" y="1853"/>
                </a:lnTo>
                <a:lnTo>
                  <a:pt x="146" y="1912"/>
                </a:lnTo>
                <a:lnTo>
                  <a:pt x="177" y="1969"/>
                </a:lnTo>
                <a:lnTo>
                  <a:pt x="211" y="2024"/>
                </a:lnTo>
                <a:lnTo>
                  <a:pt x="248" y="2078"/>
                </a:lnTo>
                <a:lnTo>
                  <a:pt x="287" y="2130"/>
                </a:lnTo>
                <a:lnTo>
                  <a:pt x="329" y="2180"/>
                </a:lnTo>
                <a:lnTo>
                  <a:pt x="374" y="2227"/>
                </a:lnTo>
                <a:lnTo>
                  <a:pt x="420" y="2273"/>
                </a:lnTo>
                <a:lnTo>
                  <a:pt x="469" y="2316"/>
                </a:lnTo>
                <a:lnTo>
                  <a:pt x="520" y="2356"/>
                </a:lnTo>
                <a:lnTo>
                  <a:pt x="573" y="2394"/>
                </a:lnTo>
                <a:lnTo>
                  <a:pt x="628" y="2430"/>
                </a:lnTo>
                <a:lnTo>
                  <a:pt x="684" y="2462"/>
                </a:lnTo>
                <a:lnTo>
                  <a:pt x="742" y="2492"/>
                </a:lnTo>
                <a:lnTo>
                  <a:pt x="801" y="2519"/>
                </a:lnTo>
                <a:lnTo>
                  <a:pt x="862" y="2543"/>
                </a:lnTo>
                <a:lnTo>
                  <a:pt x="924" y="2563"/>
                </a:lnTo>
                <a:lnTo>
                  <a:pt x="986" y="2581"/>
                </a:lnTo>
                <a:lnTo>
                  <a:pt x="1050" y="2596"/>
                </a:lnTo>
                <a:lnTo>
                  <a:pt x="1114" y="2607"/>
                </a:lnTo>
                <a:lnTo>
                  <a:pt x="1178" y="2615"/>
                </a:lnTo>
                <a:lnTo>
                  <a:pt x="1243" y="2620"/>
                </a:lnTo>
                <a:lnTo>
                  <a:pt x="1308" y="2622"/>
                </a:lnTo>
                <a:lnTo>
                  <a:pt x="1374" y="2621"/>
                </a:lnTo>
                <a:lnTo>
                  <a:pt x="1438" y="2616"/>
                </a:lnTo>
                <a:lnTo>
                  <a:pt x="1503" y="2608"/>
                </a:lnTo>
                <a:lnTo>
                  <a:pt x="1567" y="2597"/>
                </a:lnTo>
                <a:lnTo>
                  <a:pt x="1631" y="2582"/>
                </a:lnTo>
                <a:lnTo>
                  <a:pt x="1694" y="2565"/>
                </a:lnTo>
                <a:lnTo>
                  <a:pt x="1755" y="2544"/>
                </a:lnTo>
                <a:lnTo>
                  <a:pt x="1816" y="2521"/>
                </a:lnTo>
                <a:lnTo>
                  <a:pt x="1875" y="2494"/>
                </a:lnTo>
                <a:lnTo>
                  <a:pt x="1934" y="2465"/>
                </a:lnTo>
                <a:lnTo>
                  <a:pt x="1990" y="2432"/>
                </a:lnTo>
                <a:lnTo>
                  <a:pt x="2045" y="2397"/>
                </a:lnTo>
                <a:lnTo>
                  <a:pt x="2098" y="2360"/>
                </a:lnTo>
                <a:lnTo>
                  <a:pt x="2149" y="2319"/>
                </a:lnTo>
                <a:lnTo>
                  <a:pt x="2198" y="2276"/>
                </a:lnTo>
                <a:lnTo>
                  <a:pt x="2245" y="2231"/>
                </a:lnTo>
                <a:lnTo>
                  <a:pt x="2289" y="2184"/>
                </a:lnTo>
              </a:path>
            </a:pathLst>
          </a:custGeom>
          <a:noFill/>
          <a:ln w="9144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2635201" y="3449163"/>
            <a:ext cx="1501920" cy="8943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39766" tIns="140060" rIns="139766" bIns="98946">
            <a:prstTxWarp prst="textNoShape">
              <a:avLst/>
            </a:prstTxWarp>
          </a:bodyPr>
          <a:lstStyle/>
          <a:p>
            <a:pPr algn="ctr">
              <a:lnSpc>
                <a:spcPct val="87000"/>
              </a:lnSpc>
              <a:tabLst>
                <a:tab pos="656650" algn="l"/>
                <a:tab pos="1313299" algn="l"/>
              </a:tabLst>
            </a:pPr>
            <a:r>
              <a:rPr lang="en-US" b="1" dirty="0">
                <a:solidFill>
                  <a:srgbClr val="000000"/>
                </a:solidFill>
                <a:ea typeface="MS Gothic" charset="0"/>
                <a:cs typeface="MS Gothic" charset="0"/>
              </a:rPr>
              <a:t>platform</a:t>
            </a:r>
          </a:p>
          <a:p>
            <a:pPr algn="ctr">
              <a:lnSpc>
                <a:spcPct val="87000"/>
              </a:lnSpc>
              <a:tabLst>
                <a:tab pos="656650" algn="l"/>
                <a:tab pos="1313299" algn="l"/>
              </a:tabLst>
            </a:pPr>
            <a:r>
              <a:rPr lang="en-US" b="1" dirty="0">
                <a:solidFill>
                  <a:srgbClr val="000000"/>
                </a:solidFill>
                <a:ea typeface="MS Gothic" charset="0"/>
                <a:cs typeface="MS Gothic" charset="0"/>
              </a:rPr>
              <a:t>specificity &amp;</a:t>
            </a:r>
          </a:p>
          <a:p>
            <a:pPr algn="ctr">
              <a:lnSpc>
                <a:spcPct val="87000"/>
              </a:lnSpc>
              <a:tabLst>
                <a:tab pos="656650" algn="l"/>
                <a:tab pos="1313299" algn="l"/>
              </a:tabLst>
            </a:pPr>
            <a:r>
              <a:rPr lang="en-US" b="1" dirty="0">
                <a:solidFill>
                  <a:srgbClr val="000000"/>
                </a:solidFill>
                <a:ea typeface="MS Gothic" charset="0"/>
                <a:cs typeface="MS Gothic" charset="0"/>
              </a:rPr>
              <a:t>optimization</a:t>
            </a:r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 rot="5400000">
            <a:off x="6351608" y="3282929"/>
            <a:ext cx="4798584" cy="6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39766" tIns="181173" rIns="139766" bIns="98946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4000" dirty="0">
                <a:solidFill>
                  <a:srgbClr val="000000"/>
                </a:solidFill>
                <a:ea typeface="MS Gothic" charset="0"/>
                <a:cs typeface="MS Gothic" charset="0"/>
              </a:rPr>
              <a:t>Global    Local   Discrete</a:t>
            </a:r>
          </a:p>
        </p:txBody>
      </p:sp>
      <p:sp>
        <p:nvSpPr>
          <p:cNvPr id="35905" name="Freeform 65"/>
          <p:cNvSpPr>
            <a:spLocks noChangeArrowheads="1"/>
          </p:cNvSpPr>
          <p:nvPr/>
        </p:nvSpPr>
        <p:spPr bwMode="auto">
          <a:xfrm>
            <a:off x="7372800" y="4837469"/>
            <a:ext cx="658080" cy="589021"/>
          </a:xfrm>
          <a:custGeom>
            <a:avLst/>
            <a:gdLst/>
            <a:ahLst/>
            <a:cxnLst>
              <a:cxn ang="0">
                <a:pos x="0" y="1103"/>
              </a:cxn>
              <a:cxn ang="0">
                <a:pos x="333" y="1418"/>
              </a:cxn>
              <a:cxn ang="0">
                <a:pos x="473" y="946"/>
              </a:cxn>
              <a:cxn ang="0">
                <a:pos x="736" y="1366"/>
              </a:cxn>
              <a:cxn ang="0">
                <a:pos x="315" y="1436"/>
              </a:cxn>
              <a:cxn ang="0">
                <a:pos x="666" y="1803"/>
              </a:cxn>
              <a:cxn ang="0">
                <a:pos x="718" y="1366"/>
              </a:cxn>
              <a:cxn ang="0">
                <a:pos x="841" y="665"/>
              </a:cxn>
              <a:cxn ang="0">
                <a:pos x="1366" y="122"/>
              </a:cxn>
              <a:cxn ang="0">
                <a:pos x="1454" y="508"/>
              </a:cxn>
              <a:cxn ang="0">
                <a:pos x="1786" y="0"/>
              </a:cxn>
              <a:cxn ang="0">
                <a:pos x="2014" y="560"/>
              </a:cxn>
              <a:cxn ang="0">
                <a:pos x="1471" y="508"/>
              </a:cxn>
              <a:cxn ang="0">
                <a:pos x="1261" y="963"/>
              </a:cxn>
              <a:cxn ang="0">
                <a:pos x="805" y="701"/>
              </a:cxn>
            </a:cxnLst>
            <a:rect l="0" t="0" r="r" b="b"/>
            <a:pathLst>
              <a:path w="2015" h="1804">
                <a:moveTo>
                  <a:pt x="0" y="1103"/>
                </a:moveTo>
                <a:lnTo>
                  <a:pt x="333" y="1418"/>
                </a:lnTo>
                <a:lnTo>
                  <a:pt x="473" y="946"/>
                </a:lnTo>
                <a:lnTo>
                  <a:pt x="736" y="1366"/>
                </a:lnTo>
                <a:lnTo>
                  <a:pt x="315" y="1436"/>
                </a:lnTo>
                <a:lnTo>
                  <a:pt x="666" y="1803"/>
                </a:lnTo>
                <a:lnTo>
                  <a:pt x="718" y="1366"/>
                </a:lnTo>
                <a:lnTo>
                  <a:pt x="841" y="665"/>
                </a:lnTo>
                <a:lnTo>
                  <a:pt x="1366" y="122"/>
                </a:lnTo>
                <a:lnTo>
                  <a:pt x="1454" y="508"/>
                </a:lnTo>
                <a:lnTo>
                  <a:pt x="1786" y="0"/>
                </a:lnTo>
                <a:lnTo>
                  <a:pt x="2014" y="560"/>
                </a:lnTo>
                <a:lnTo>
                  <a:pt x="1471" y="508"/>
                </a:lnTo>
                <a:lnTo>
                  <a:pt x="1261" y="963"/>
                </a:lnTo>
                <a:lnTo>
                  <a:pt x="805" y="701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6" name="Freeform 66"/>
          <p:cNvSpPr>
            <a:spLocks noChangeArrowheads="1"/>
          </p:cNvSpPr>
          <p:nvPr/>
        </p:nvSpPr>
        <p:spPr bwMode="auto">
          <a:xfrm>
            <a:off x="7066081" y="5308398"/>
            <a:ext cx="352800" cy="544377"/>
          </a:xfrm>
          <a:custGeom>
            <a:avLst/>
            <a:gdLst/>
            <a:ahLst/>
            <a:cxnLst>
              <a:cxn ang="0">
                <a:pos x="672" y="1664"/>
              </a:cxn>
              <a:cxn ang="0">
                <a:pos x="993" y="1284"/>
              </a:cxn>
              <a:cxn ang="0">
                <a:pos x="847" y="847"/>
              </a:cxn>
              <a:cxn ang="0">
                <a:pos x="1080" y="380"/>
              </a:cxn>
              <a:cxn ang="0">
                <a:pos x="584" y="467"/>
              </a:cxn>
              <a:cxn ang="0">
                <a:pos x="0" y="0"/>
              </a:cxn>
            </a:cxnLst>
            <a:rect l="0" t="0" r="r" b="b"/>
            <a:pathLst>
              <a:path w="1081" h="1665">
                <a:moveTo>
                  <a:pt x="672" y="1664"/>
                </a:moveTo>
                <a:lnTo>
                  <a:pt x="993" y="1284"/>
                </a:lnTo>
                <a:lnTo>
                  <a:pt x="847" y="847"/>
                </a:lnTo>
                <a:lnTo>
                  <a:pt x="1080" y="380"/>
                </a:lnTo>
                <a:lnTo>
                  <a:pt x="584" y="467"/>
                </a:lnTo>
                <a:lnTo>
                  <a:pt x="0" y="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7" name="Freeform 67"/>
          <p:cNvSpPr>
            <a:spLocks noChangeArrowheads="1"/>
          </p:cNvSpPr>
          <p:nvPr/>
        </p:nvSpPr>
        <p:spPr bwMode="auto">
          <a:xfrm>
            <a:off x="7179841" y="4668971"/>
            <a:ext cx="781920" cy="763280"/>
          </a:xfrm>
          <a:custGeom>
            <a:avLst/>
            <a:gdLst/>
            <a:ahLst/>
            <a:cxnLst>
              <a:cxn ang="0">
                <a:pos x="0" y="1663"/>
              </a:cxn>
              <a:cxn ang="0">
                <a:pos x="642" y="1576"/>
              </a:cxn>
              <a:cxn ang="0">
                <a:pos x="379" y="1255"/>
              </a:cxn>
              <a:cxn ang="0">
                <a:pos x="1079" y="963"/>
              </a:cxn>
              <a:cxn ang="0">
                <a:pos x="1050" y="1517"/>
              </a:cxn>
              <a:cxn ang="0">
                <a:pos x="408" y="1284"/>
              </a:cxn>
              <a:cxn ang="0">
                <a:pos x="1401" y="1167"/>
              </a:cxn>
              <a:cxn ang="0">
                <a:pos x="1050" y="963"/>
              </a:cxn>
              <a:cxn ang="0">
                <a:pos x="1196" y="584"/>
              </a:cxn>
              <a:cxn ang="0">
                <a:pos x="1401" y="1196"/>
              </a:cxn>
              <a:cxn ang="0">
                <a:pos x="1459" y="408"/>
              </a:cxn>
              <a:cxn ang="0">
                <a:pos x="1196" y="554"/>
              </a:cxn>
              <a:cxn ang="0">
                <a:pos x="1167" y="0"/>
              </a:cxn>
              <a:cxn ang="0">
                <a:pos x="1517" y="379"/>
              </a:cxn>
              <a:cxn ang="0">
                <a:pos x="1838" y="117"/>
              </a:cxn>
              <a:cxn ang="0">
                <a:pos x="1225" y="58"/>
              </a:cxn>
              <a:cxn ang="0">
                <a:pos x="1984" y="613"/>
              </a:cxn>
              <a:cxn ang="0">
                <a:pos x="1838" y="87"/>
              </a:cxn>
              <a:cxn ang="0">
                <a:pos x="2393" y="554"/>
              </a:cxn>
              <a:cxn ang="0">
                <a:pos x="2072" y="642"/>
              </a:cxn>
              <a:cxn ang="0">
                <a:pos x="1430" y="467"/>
              </a:cxn>
              <a:cxn ang="0">
                <a:pos x="2043" y="1051"/>
              </a:cxn>
              <a:cxn ang="0">
                <a:pos x="1459" y="1196"/>
              </a:cxn>
              <a:cxn ang="0">
                <a:pos x="1021" y="1517"/>
              </a:cxn>
              <a:cxn ang="0">
                <a:pos x="613" y="1576"/>
              </a:cxn>
              <a:cxn ang="0">
                <a:pos x="408" y="1955"/>
              </a:cxn>
              <a:cxn ang="0">
                <a:pos x="700" y="2335"/>
              </a:cxn>
              <a:cxn ang="0">
                <a:pos x="875" y="1926"/>
              </a:cxn>
              <a:cxn ang="0">
                <a:pos x="408" y="1984"/>
              </a:cxn>
            </a:cxnLst>
            <a:rect l="0" t="0" r="r" b="b"/>
            <a:pathLst>
              <a:path w="2394" h="2336">
                <a:moveTo>
                  <a:pt x="0" y="1663"/>
                </a:moveTo>
                <a:lnTo>
                  <a:pt x="642" y="1576"/>
                </a:lnTo>
                <a:lnTo>
                  <a:pt x="379" y="1255"/>
                </a:lnTo>
                <a:lnTo>
                  <a:pt x="1079" y="963"/>
                </a:lnTo>
                <a:lnTo>
                  <a:pt x="1050" y="1517"/>
                </a:lnTo>
                <a:lnTo>
                  <a:pt x="408" y="1284"/>
                </a:lnTo>
                <a:lnTo>
                  <a:pt x="1401" y="1167"/>
                </a:lnTo>
                <a:lnTo>
                  <a:pt x="1050" y="963"/>
                </a:lnTo>
                <a:lnTo>
                  <a:pt x="1196" y="584"/>
                </a:lnTo>
                <a:lnTo>
                  <a:pt x="1401" y="1196"/>
                </a:lnTo>
                <a:lnTo>
                  <a:pt x="1459" y="408"/>
                </a:lnTo>
                <a:lnTo>
                  <a:pt x="1196" y="554"/>
                </a:lnTo>
                <a:lnTo>
                  <a:pt x="1167" y="0"/>
                </a:lnTo>
                <a:lnTo>
                  <a:pt x="1517" y="379"/>
                </a:lnTo>
                <a:lnTo>
                  <a:pt x="1838" y="117"/>
                </a:lnTo>
                <a:lnTo>
                  <a:pt x="1225" y="58"/>
                </a:lnTo>
                <a:lnTo>
                  <a:pt x="1984" y="613"/>
                </a:lnTo>
                <a:lnTo>
                  <a:pt x="1838" y="87"/>
                </a:lnTo>
                <a:lnTo>
                  <a:pt x="2393" y="554"/>
                </a:lnTo>
                <a:lnTo>
                  <a:pt x="2072" y="642"/>
                </a:lnTo>
                <a:lnTo>
                  <a:pt x="1430" y="467"/>
                </a:lnTo>
                <a:lnTo>
                  <a:pt x="2043" y="1051"/>
                </a:lnTo>
                <a:lnTo>
                  <a:pt x="1459" y="1196"/>
                </a:lnTo>
                <a:lnTo>
                  <a:pt x="1021" y="1517"/>
                </a:lnTo>
                <a:lnTo>
                  <a:pt x="613" y="1576"/>
                </a:lnTo>
                <a:lnTo>
                  <a:pt x="408" y="1955"/>
                </a:lnTo>
                <a:lnTo>
                  <a:pt x="700" y="2335"/>
                </a:lnTo>
                <a:lnTo>
                  <a:pt x="875" y="1926"/>
                </a:lnTo>
                <a:lnTo>
                  <a:pt x="408" y="1984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8" name="Freeform 68"/>
          <p:cNvSpPr>
            <a:spLocks noChangeArrowheads="1"/>
          </p:cNvSpPr>
          <p:nvPr/>
        </p:nvSpPr>
        <p:spPr bwMode="auto">
          <a:xfrm>
            <a:off x="6971040" y="5031889"/>
            <a:ext cx="505440" cy="1000906"/>
          </a:xfrm>
          <a:custGeom>
            <a:avLst/>
            <a:gdLst/>
            <a:ahLst/>
            <a:cxnLst>
              <a:cxn ang="0">
                <a:pos x="496" y="0"/>
              </a:cxn>
              <a:cxn ang="0">
                <a:pos x="1109" y="175"/>
              </a:cxn>
              <a:cxn ang="0">
                <a:pos x="642" y="554"/>
              </a:cxn>
              <a:cxn ang="0">
                <a:pos x="525" y="29"/>
              </a:cxn>
              <a:cxn ang="0">
                <a:pos x="0" y="525"/>
              </a:cxn>
              <a:cxn ang="0">
                <a:pos x="642" y="554"/>
              </a:cxn>
              <a:cxn ang="0">
                <a:pos x="262" y="817"/>
              </a:cxn>
              <a:cxn ang="0">
                <a:pos x="0" y="554"/>
              </a:cxn>
              <a:cxn ang="0">
                <a:pos x="379" y="1401"/>
              </a:cxn>
              <a:cxn ang="0">
                <a:pos x="291" y="846"/>
              </a:cxn>
              <a:cxn ang="0">
                <a:pos x="1050" y="905"/>
              </a:cxn>
              <a:cxn ang="0">
                <a:pos x="642" y="584"/>
              </a:cxn>
              <a:cxn ang="0">
                <a:pos x="846" y="1342"/>
              </a:cxn>
              <a:cxn ang="0">
                <a:pos x="350" y="1372"/>
              </a:cxn>
              <a:cxn ang="0">
                <a:pos x="992" y="905"/>
              </a:cxn>
              <a:cxn ang="0">
                <a:pos x="846" y="1313"/>
              </a:cxn>
              <a:cxn ang="0">
                <a:pos x="321" y="1372"/>
              </a:cxn>
              <a:cxn ang="0">
                <a:pos x="379" y="2218"/>
              </a:cxn>
              <a:cxn ang="0">
                <a:pos x="642" y="1722"/>
              </a:cxn>
              <a:cxn ang="0">
                <a:pos x="379" y="1372"/>
              </a:cxn>
              <a:cxn ang="0">
                <a:pos x="1167" y="1751"/>
              </a:cxn>
              <a:cxn ang="0">
                <a:pos x="875" y="1342"/>
              </a:cxn>
              <a:cxn ang="0">
                <a:pos x="671" y="1693"/>
              </a:cxn>
              <a:cxn ang="0">
                <a:pos x="758" y="2130"/>
              </a:cxn>
              <a:cxn ang="0">
                <a:pos x="350" y="2189"/>
              </a:cxn>
              <a:cxn ang="0">
                <a:pos x="87" y="2714"/>
              </a:cxn>
              <a:cxn ang="0">
                <a:pos x="379" y="3064"/>
              </a:cxn>
              <a:cxn ang="0">
                <a:pos x="700" y="2626"/>
              </a:cxn>
              <a:cxn ang="0">
                <a:pos x="87" y="2685"/>
              </a:cxn>
              <a:cxn ang="0">
                <a:pos x="758" y="2101"/>
              </a:cxn>
              <a:cxn ang="0">
                <a:pos x="700" y="2656"/>
              </a:cxn>
              <a:cxn ang="0">
                <a:pos x="321" y="2218"/>
              </a:cxn>
              <a:cxn ang="0">
                <a:pos x="992" y="2481"/>
              </a:cxn>
              <a:cxn ang="0">
                <a:pos x="700" y="2714"/>
              </a:cxn>
              <a:cxn ang="0">
                <a:pos x="1138" y="3006"/>
              </a:cxn>
              <a:cxn ang="0">
                <a:pos x="992" y="2451"/>
              </a:cxn>
              <a:cxn ang="0">
                <a:pos x="1546" y="2947"/>
              </a:cxn>
              <a:cxn ang="0">
                <a:pos x="1079" y="2977"/>
              </a:cxn>
              <a:cxn ang="0">
                <a:pos x="1459" y="2510"/>
              </a:cxn>
              <a:cxn ang="0">
                <a:pos x="963" y="2510"/>
              </a:cxn>
              <a:cxn ang="0">
                <a:pos x="788" y="2072"/>
              </a:cxn>
              <a:cxn ang="0">
                <a:pos x="1167" y="1722"/>
              </a:cxn>
              <a:cxn ang="0">
                <a:pos x="642" y="1751"/>
              </a:cxn>
              <a:cxn ang="0">
                <a:pos x="1313" y="2130"/>
              </a:cxn>
              <a:cxn ang="0">
                <a:pos x="758" y="2072"/>
              </a:cxn>
            </a:cxnLst>
            <a:rect l="0" t="0" r="r" b="b"/>
            <a:pathLst>
              <a:path w="1547" h="3065">
                <a:moveTo>
                  <a:pt x="496" y="0"/>
                </a:moveTo>
                <a:lnTo>
                  <a:pt x="1109" y="175"/>
                </a:lnTo>
                <a:lnTo>
                  <a:pt x="642" y="554"/>
                </a:lnTo>
                <a:lnTo>
                  <a:pt x="525" y="29"/>
                </a:lnTo>
                <a:lnTo>
                  <a:pt x="0" y="525"/>
                </a:lnTo>
                <a:lnTo>
                  <a:pt x="642" y="554"/>
                </a:lnTo>
                <a:lnTo>
                  <a:pt x="262" y="817"/>
                </a:lnTo>
                <a:lnTo>
                  <a:pt x="0" y="554"/>
                </a:lnTo>
                <a:lnTo>
                  <a:pt x="379" y="1401"/>
                </a:lnTo>
                <a:lnTo>
                  <a:pt x="291" y="846"/>
                </a:lnTo>
                <a:lnTo>
                  <a:pt x="1050" y="905"/>
                </a:lnTo>
                <a:lnTo>
                  <a:pt x="642" y="584"/>
                </a:lnTo>
                <a:lnTo>
                  <a:pt x="846" y="1342"/>
                </a:lnTo>
                <a:lnTo>
                  <a:pt x="350" y="1372"/>
                </a:lnTo>
                <a:lnTo>
                  <a:pt x="992" y="905"/>
                </a:lnTo>
                <a:lnTo>
                  <a:pt x="846" y="1313"/>
                </a:lnTo>
                <a:lnTo>
                  <a:pt x="321" y="1372"/>
                </a:lnTo>
                <a:lnTo>
                  <a:pt x="379" y="2218"/>
                </a:lnTo>
                <a:lnTo>
                  <a:pt x="642" y="1722"/>
                </a:lnTo>
                <a:lnTo>
                  <a:pt x="379" y="1372"/>
                </a:lnTo>
                <a:lnTo>
                  <a:pt x="1167" y="1751"/>
                </a:lnTo>
                <a:lnTo>
                  <a:pt x="875" y="1342"/>
                </a:lnTo>
                <a:lnTo>
                  <a:pt x="671" y="1693"/>
                </a:lnTo>
                <a:lnTo>
                  <a:pt x="758" y="2130"/>
                </a:lnTo>
                <a:lnTo>
                  <a:pt x="350" y="2189"/>
                </a:lnTo>
                <a:lnTo>
                  <a:pt x="87" y="2714"/>
                </a:lnTo>
                <a:lnTo>
                  <a:pt x="379" y="3064"/>
                </a:lnTo>
                <a:lnTo>
                  <a:pt x="700" y="2626"/>
                </a:lnTo>
                <a:lnTo>
                  <a:pt x="87" y="2685"/>
                </a:lnTo>
                <a:lnTo>
                  <a:pt x="758" y="2101"/>
                </a:lnTo>
                <a:lnTo>
                  <a:pt x="700" y="2656"/>
                </a:lnTo>
                <a:lnTo>
                  <a:pt x="321" y="2218"/>
                </a:lnTo>
                <a:lnTo>
                  <a:pt x="992" y="2481"/>
                </a:lnTo>
                <a:lnTo>
                  <a:pt x="700" y="2714"/>
                </a:lnTo>
                <a:lnTo>
                  <a:pt x="1138" y="3006"/>
                </a:lnTo>
                <a:lnTo>
                  <a:pt x="992" y="2451"/>
                </a:lnTo>
                <a:lnTo>
                  <a:pt x="1546" y="2947"/>
                </a:lnTo>
                <a:lnTo>
                  <a:pt x="1079" y="2977"/>
                </a:lnTo>
                <a:lnTo>
                  <a:pt x="1459" y="2510"/>
                </a:lnTo>
                <a:lnTo>
                  <a:pt x="963" y="2510"/>
                </a:lnTo>
                <a:lnTo>
                  <a:pt x="788" y="2072"/>
                </a:lnTo>
                <a:lnTo>
                  <a:pt x="1167" y="1722"/>
                </a:lnTo>
                <a:lnTo>
                  <a:pt x="642" y="1751"/>
                </a:lnTo>
                <a:lnTo>
                  <a:pt x="1313" y="2130"/>
                </a:lnTo>
                <a:lnTo>
                  <a:pt x="758" y="2072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9" name="Freeform 69"/>
          <p:cNvSpPr>
            <a:spLocks noChangeArrowheads="1"/>
          </p:cNvSpPr>
          <p:nvPr/>
        </p:nvSpPr>
        <p:spPr bwMode="auto">
          <a:xfrm>
            <a:off x="7332480" y="5420729"/>
            <a:ext cx="588960" cy="635107"/>
          </a:xfrm>
          <a:custGeom>
            <a:avLst/>
            <a:gdLst/>
            <a:ahLst/>
            <a:cxnLst>
              <a:cxn ang="0">
                <a:pos x="209" y="53"/>
              </a:cxn>
              <a:cxn ang="0">
                <a:pos x="805" y="0"/>
              </a:cxn>
              <a:cxn ang="0">
                <a:pos x="665" y="473"/>
              </a:cxn>
              <a:cxn ang="0">
                <a:pos x="227" y="70"/>
              </a:cxn>
              <a:cxn ang="0">
                <a:pos x="175" y="928"/>
              </a:cxn>
              <a:cxn ang="0">
                <a:pos x="560" y="911"/>
              </a:cxn>
              <a:cxn ang="0">
                <a:pos x="665" y="438"/>
              </a:cxn>
              <a:cxn ang="0">
                <a:pos x="0" y="543"/>
              </a:cxn>
              <a:cxn ang="0">
                <a:pos x="543" y="945"/>
              </a:cxn>
              <a:cxn ang="0">
                <a:pos x="367" y="1348"/>
              </a:cxn>
              <a:cxn ang="0">
                <a:pos x="175" y="928"/>
              </a:cxn>
              <a:cxn ang="0">
                <a:pos x="647" y="455"/>
              </a:cxn>
              <a:cxn ang="0">
                <a:pos x="1015" y="1050"/>
              </a:cxn>
              <a:cxn ang="0">
                <a:pos x="543" y="945"/>
              </a:cxn>
              <a:cxn ang="0">
                <a:pos x="735" y="1471"/>
              </a:cxn>
              <a:cxn ang="0">
                <a:pos x="315" y="1365"/>
              </a:cxn>
              <a:cxn ang="0">
                <a:pos x="472" y="1768"/>
              </a:cxn>
              <a:cxn ang="0">
                <a:pos x="735" y="1488"/>
              </a:cxn>
              <a:cxn ang="0">
                <a:pos x="1225" y="1944"/>
              </a:cxn>
              <a:cxn ang="0">
                <a:pos x="1803" y="1698"/>
              </a:cxn>
              <a:cxn ang="0">
                <a:pos x="1365" y="1488"/>
              </a:cxn>
              <a:cxn ang="0">
                <a:pos x="1225" y="1944"/>
              </a:cxn>
              <a:cxn ang="0">
                <a:pos x="1015" y="1050"/>
              </a:cxn>
              <a:cxn ang="0">
                <a:pos x="770" y="1471"/>
              </a:cxn>
              <a:cxn ang="0">
                <a:pos x="1383" y="1488"/>
              </a:cxn>
              <a:cxn ang="0">
                <a:pos x="1698" y="1033"/>
              </a:cxn>
              <a:cxn ang="0">
                <a:pos x="1015" y="1050"/>
              </a:cxn>
              <a:cxn ang="0">
                <a:pos x="1383" y="1523"/>
              </a:cxn>
              <a:cxn ang="0">
                <a:pos x="1330" y="805"/>
              </a:cxn>
              <a:cxn ang="0">
                <a:pos x="1680" y="1050"/>
              </a:cxn>
              <a:cxn ang="0">
                <a:pos x="1768" y="1716"/>
              </a:cxn>
            </a:cxnLst>
            <a:rect l="0" t="0" r="r" b="b"/>
            <a:pathLst>
              <a:path w="1804" h="1945">
                <a:moveTo>
                  <a:pt x="209" y="53"/>
                </a:moveTo>
                <a:lnTo>
                  <a:pt x="805" y="0"/>
                </a:lnTo>
                <a:lnTo>
                  <a:pt x="665" y="473"/>
                </a:lnTo>
                <a:lnTo>
                  <a:pt x="227" y="70"/>
                </a:lnTo>
                <a:lnTo>
                  <a:pt x="175" y="928"/>
                </a:lnTo>
                <a:lnTo>
                  <a:pt x="560" y="911"/>
                </a:lnTo>
                <a:lnTo>
                  <a:pt x="665" y="438"/>
                </a:lnTo>
                <a:lnTo>
                  <a:pt x="0" y="543"/>
                </a:lnTo>
                <a:lnTo>
                  <a:pt x="543" y="945"/>
                </a:lnTo>
                <a:lnTo>
                  <a:pt x="367" y="1348"/>
                </a:lnTo>
                <a:lnTo>
                  <a:pt x="175" y="928"/>
                </a:lnTo>
                <a:lnTo>
                  <a:pt x="647" y="455"/>
                </a:lnTo>
                <a:lnTo>
                  <a:pt x="1015" y="1050"/>
                </a:lnTo>
                <a:lnTo>
                  <a:pt x="543" y="945"/>
                </a:lnTo>
                <a:lnTo>
                  <a:pt x="735" y="1471"/>
                </a:lnTo>
                <a:lnTo>
                  <a:pt x="315" y="1365"/>
                </a:lnTo>
                <a:lnTo>
                  <a:pt x="472" y="1768"/>
                </a:lnTo>
                <a:lnTo>
                  <a:pt x="735" y="1488"/>
                </a:lnTo>
                <a:lnTo>
                  <a:pt x="1225" y="1944"/>
                </a:lnTo>
                <a:lnTo>
                  <a:pt x="1803" y="1698"/>
                </a:lnTo>
                <a:lnTo>
                  <a:pt x="1365" y="1488"/>
                </a:lnTo>
                <a:lnTo>
                  <a:pt x="1225" y="1944"/>
                </a:lnTo>
                <a:lnTo>
                  <a:pt x="1015" y="1050"/>
                </a:lnTo>
                <a:lnTo>
                  <a:pt x="770" y="1471"/>
                </a:lnTo>
                <a:lnTo>
                  <a:pt x="1383" y="1488"/>
                </a:lnTo>
                <a:lnTo>
                  <a:pt x="1698" y="1033"/>
                </a:lnTo>
                <a:lnTo>
                  <a:pt x="1015" y="1050"/>
                </a:lnTo>
                <a:lnTo>
                  <a:pt x="1383" y="1523"/>
                </a:lnTo>
                <a:lnTo>
                  <a:pt x="1330" y="805"/>
                </a:lnTo>
                <a:lnTo>
                  <a:pt x="1680" y="1050"/>
                </a:lnTo>
                <a:lnTo>
                  <a:pt x="1768" y="1716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0" name="Freeform 70"/>
          <p:cNvSpPr>
            <a:spLocks noChangeArrowheads="1"/>
          </p:cNvSpPr>
          <p:nvPr/>
        </p:nvSpPr>
        <p:spPr bwMode="auto">
          <a:xfrm>
            <a:off x="7549920" y="5003085"/>
            <a:ext cx="760320" cy="748879"/>
          </a:xfrm>
          <a:custGeom>
            <a:avLst/>
            <a:gdLst/>
            <a:ahLst/>
            <a:cxnLst>
              <a:cxn ang="0">
                <a:pos x="1050" y="2293"/>
              </a:cxn>
              <a:cxn ang="0">
                <a:pos x="1086" y="1523"/>
              </a:cxn>
              <a:cxn ang="0">
                <a:pos x="700" y="2083"/>
              </a:cxn>
              <a:cxn ang="0">
                <a:pos x="560" y="1610"/>
              </a:cxn>
              <a:cxn ang="0">
                <a:pos x="332" y="2293"/>
              </a:cxn>
              <a:cxn ang="0">
                <a:pos x="700" y="2066"/>
              </a:cxn>
              <a:cxn ang="0">
                <a:pos x="0" y="1733"/>
              </a:cxn>
              <a:cxn ang="0">
                <a:pos x="613" y="1646"/>
              </a:cxn>
              <a:cxn ang="0">
                <a:pos x="87" y="1260"/>
              </a:cxn>
              <a:cxn ang="0">
                <a:pos x="577" y="1190"/>
              </a:cxn>
              <a:cxn ang="0">
                <a:pos x="577" y="1663"/>
              </a:cxn>
              <a:cxn ang="0">
                <a:pos x="1103" y="1576"/>
              </a:cxn>
              <a:cxn ang="0">
                <a:pos x="560" y="1190"/>
              </a:cxn>
              <a:cxn ang="0">
                <a:pos x="210" y="823"/>
              </a:cxn>
              <a:cxn ang="0">
                <a:pos x="753" y="455"/>
              </a:cxn>
              <a:cxn ang="0">
                <a:pos x="1488" y="0"/>
              </a:cxn>
              <a:cxn ang="0">
                <a:pos x="1261" y="508"/>
              </a:cxn>
              <a:cxn ang="0">
                <a:pos x="875" y="0"/>
              </a:cxn>
              <a:cxn ang="0">
                <a:pos x="1698" y="472"/>
              </a:cxn>
              <a:cxn ang="0">
                <a:pos x="1471" y="52"/>
              </a:cxn>
              <a:cxn ang="0">
                <a:pos x="2083" y="525"/>
              </a:cxn>
              <a:cxn ang="0">
                <a:pos x="1646" y="455"/>
              </a:cxn>
              <a:cxn ang="0">
                <a:pos x="1926" y="840"/>
              </a:cxn>
              <a:cxn ang="0">
                <a:pos x="2101" y="508"/>
              </a:cxn>
              <a:cxn ang="0">
                <a:pos x="2329" y="1418"/>
              </a:cxn>
              <a:cxn ang="0">
                <a:pos x="1908" y="840"/>
              </a:cxn>
              <a:cxn ang="0">
                <a:pos x="1663" y="1120"/>
              </a:cxn>
              <a:cxn ang="0">
                <a:pos x="1681" y="455"/>
              </a:cxn>
              <a:cxn ang="0">
                <a:pos x="1295" y="963"/>
              </a:cxn>
              <a:cxn ang="0">
                <a:pos x="1261" y="525"/>
              </a:cxn>
              <a:cxn ang="0">
                <a:pos x="1663" y="1103"/>
              </a:cxn>
              <a:cxn ang="0">
                <a:pos x="1261" y="963"/>
              </a:cxn>
              <a:cxn ang="0">
                <a:pos x="893" y="910"/>
              </a:cxn>
              <a:cxn ang="0">
                <a:pos x="1278" y="508"/>
              </a:cxn>
              <a:cxn ang="0">
                <a:pos x="753" y="472"/>
              </a:cxn>
              <a:cxn ang="0">
                <a:pos x="911" y="928"/>
              </a:cxn>
              <a:cxn ang="0">
                <a:pos x="210" y="840"/>
              </a:cxn>
            </a:cxnLst>
            <a:rect l="0" t="0" r="r" b="b"/>
            <a:pathLst>
              <a:path w="2330" h="2294">
                <a:moveTo>
                  <a:pt x="1050" y="2293"/>
                </a:moveTo>
                <a:lnTo>
                  <a:pt x="1086" y="1523"/>
                </a:lnTo>
                <a:lnTo>
                  <a:pt x="700" y="2083"/>
                </a:lnTo>
                <a:lnTo>
                  <a:pt x="560" y="1610"/>
                </a:lnTo>
                <a:lnTo>
                  <a:pt x="332" y="2293"/>
                </a:lnTo>
                <a:lnTo>
                  <a:pt x="700" y="2066"/>
                </a:lnTo>
                <a:lnTo>
                  <a:pt x="0" y="1733"/>
                </a:lnTo>
                <a:lnTo>
                  <a:pt x="613" y="1646"/>
                </a:lnTo>
                <a:lnTo>
                  <a:pt x="87" y="1260"/>
                </a:lnTo>
                <a:lnTo>
                  <a:pt x="577" y="1190"/>
                </a:lnTo>
                <a:lnTo>
                  <a:pt x="577" y="1663"/>
                </a:lnTo>
                <a:lnTo>
                  <a:pt x="1103" y="1576"/>
                </a:lnTo>
                <a:lnTo>
                  <a:pt x="560" y="1190"/>
                </a:lnTo>
                <a:lnTo>
                  <a:pt x="210" y="823"/>
                </a:lnTo>
                <a:lnTo>
                  <a:pt x="753" y="455"/>
                </a:lnTo>
                <a:lnTo>
                  <a:pt x="1488" y="0"/>
                </a:lnTo>
                <a:lnTo>
                  <a:pt x="1261" y="508"/>
                </a:lnTo>
                <a:lnTo>
                  <a:pt x="875" y="0"/>
                </a:lnTo>
                <a:lnTo>
                  <a:pt x="1698" y="472"/>
                </a:lnTo>
                <a:lnTo>
                  <a:pt x="1471" y="52"/>
                </a:lnTo>
                <a:lnTo>
                  <a:pt x="2083" y="525"/>
                </a:lnTo>
                <a:lnTo>
                  <a:pt x="1646" y="455"/>
                </a:lnTo>
                <a:lnTo>
                  <a:pt x="1926" y="840"/>
                </a:lnTo>
                <a:lnTo>
                  <a:pt x="2101" y="508"/>
                </a:lnTo>
                <a:lnTo>
                  <a:pt x="2329" y="1418"/>
                </a:lnTo>
                <a:lnTo>
                  <a:pt x="1908" y="840"/>
                </a:lnTo>
                <a:lnTo>
                  <a:pt x="1663" y="1120"/>
                </a:lnTo>
                <a:lnTo>
                  <a:pt x="1681" y="455"/>
                </a:lnTo>
                <a:lnTo>
                  <a:pt x="1295" y="963"/>
                </a:lnTo>
                <a:lnTo>
                  <a:pt x="1261" y="525"/>
                </a:lnTo>
                <a:lnTo>
                  <a:pt x="1663" y="1103"/>
                </a:lnTo>
                <a:lnTo>
                  <a:pt x="1261" y="963"/>
                </a:lnTo>
                <a:lnTo>
                  <a:pt x="893" y="910"/>
                </a:lnTo>
                <a:lnTo>
                  <a:pt x="1278" y="508"/>
                </a:lnTo>
                <a:lnTo>
                  <a:pt x="753" y="472"/>
                </a:lnTo>
                <a:lnTo>
                  <a:pt x="911" y="928"/>
                </a:lnTo>
                <a:lnTo>
                  <a:pt x="210" y="840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1" name="Freeform 71"/>
          <p:cNvSpPr>
            <a:spLocks noChangeArrowheads="1"/>
          </p:cNvSpPr>
          <p:nvPr/>
        </p:nvSpPr>
        <p:spPr bwMode="auto">
          <a:xfrm>
            <a:off x="7778881" y="5557544"/>
            <a:ext cx="286560" cy="200181"/>
          </a:xfrm>
          <a:custGeom>
            <a:avLst/>
            <a:gdLst/>
            <a:ahLst/>
            <a:cxnLst>
              <a:cxn ang="0">
                <a:pos x="298" y="613"/>
              </a:cxn>
              <a:cxn ang="0">
                <a:pos x="876" y="0"/>
              </a:cxn>
              <a:cxn ang="0">
                <a:pos x="0" y="385"/>
              </a:cxn>
            </a:cxnLst>
            <a:rect l="0" t="0" r="r" b="b"/>
            <a:pathLst>
              <a:path w="877" h="614">
                <a:moveTo>
                  <a:pt x="298" y="613"/>
                </a:moveTo>
                <a:lnTo>
                  <a:pt x="876" y="0"/>
                </a:lnTo>
                <a:lnTo>
                  <a:pt x="0" y="385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2" name="Freeform 72"/>
          <p:cNvSpPr>
            <a:spLocks noChangeArrowheads="1"/>
          </p:cNvSpPr>
          <p:nvPr/>
        </p:nvSpPr>
        <p:spPr bwMode="auto">
          <a:xfrm>
            <a:off x="7532640" y="5157182"/>
            <a:ext cx="777600" cy="41188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6" y="0"/>
              </a:cxn>
              <a:cxn ang="0">
                <a:pos x="630" y="736"/>
              </a:cxn>
              <a:cxn ang="0">
                <a:pos x="981" y="438"/>
              </a:cxn>
              <a:cxn ang="0">
                <a:pos x="1121" y="1069"/>
              </a:cxn>
              <a:cxn ang="0">
                <a:pos x="1331" y="508"/>
              </a:cxn>
              <a:cxn ang="0">
                <a:pos x="1594" y="1261"/>
              </a:cxn>
              <a:cxn ang="0">
                <a:pos x="1103" y="1051"/>
              </a:cxn>
              <a:cxn ang="0">
                <a:pos x="1751" y="631"/>
              </a:cxn>
              <a:cxn ang="0">
                <a:pos x="2382" y="929"/>
              </a:cxn>
              <a:cxn ang="0">
                <a:pos x="2067" y="1261"/>
              </a:cxn>
              <a:cxn ang="0">
                <a:pos x="1734" y="648"/>
              </a:cxn>
              <a:cxn ang="0">
                <a:pos x="1576" y="1208"/>
              </a:cxn>
              <a:cxn ang="0">
                <a:pos x="2067" y="1244"/>
              </a:cxn>
            </a:cxnLst>
            <a:rect l="0" t="0" r="r" b="b"/>
            <a:pathLst>
              <a:path w="2383" h="1262">
                <a:moveTo>
                  <a:pt x="0" y="0"/>
                </a:moveTo>
                <a:lnTo>
                  <a:pt x="806" y="0"/>
                </a:lnTo>
                <a:lnTo>
                  <a:pt x="630" y="736"/>
                </a:lnTo>
                <a:lnTo>
                  <a:pt x="981" y="438"/>
                </a:lnTo>
                <a:lnTo>
                  <a:pt x="1121" y="1069"/>
                </a:lnTo>
                <a:lnTo>
                  <a:pt x="1331" y="508"/>
                </a:lnTo>
                <a:lnTo>
                  <a:pt x="1594" y="1261"/>
                </a:lnTo>
                <a:lnTo>
                  <a:pt x="1103" y="1051"/>
                </a:lnTo>
                <a:lnTo>
                  <a:pt x="1751" y="631"/>
                </a:lnTo>
                <a:lnTo>
                  <a:pt x="2382" y="929"/>
                </a:lnTo>
                <a:lnTo>
                  <a:pt x="2067" y="1261"/>
                </a:lnTo>
                <a:lnTo>
                  <a:pt x="1734" y="648"/>
                </a:lnTo>
                <a:lnTo>
                  <a:pt x="1576" y="1208"/>
                </a:lnTo>
                <a:lnTo>
                  <a:pt x="2067" y="1244"/>
                </a:lnTo>
              </a:path>
            </a:pathLst>
          </a:custGeom>
          <a:noFill/>
          <a:ln w="18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3" name="Oval 73"/>
          <p:cNvSpPr>
            <a:spLocks noChangeArrowheads="1"/>
          </p:cNvSpPr>
          <p:nvPr/>
        </p:nvSpPr>
        <p:spPr bwMode="auto">
          <a:xfrm>
            <a:off x="7524001" y="4643047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4" name="Oval 74"/>
          <p:cNvSpPr>
            <a:spLocks noChangeArrowheads="1"/>
          </p:cNvSpPr>
          <p:nvPr/>
        </p:nvSpPr>
        <p:spPr bwMode="auto">
          <a:xfrm>
            <a:off x="7751521" y="4657449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5" name="Oval 75"/>
          <p:cNvSpPr>
            <a:spLocks noChangeArrowheads="1"/>
          </p:cNvSpPr>
          <p:nvPr/>
        </p:nvSpPr>
        <p:spPr bwMode="auto">
          <a:xfrm>
            <a:off x="7751521" y="5111098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6" name="Oval 76"/>
          <p:cNvSpPr>
            <a:spLocks noChangeArrowheads="1"/>
          </p:cNvSpPr>
          <p:nvPr/>
        </p:nvSpPr>
        <p:spPr bwMode="auto">
          <a:xfrm>
            <a:off x="7267681" y="5293996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7" name="Oval 77"/>
          <p:cNvSpPr>
            <a:spLocks noChangeArrowheads="1"/>
          </p:cNvSpPr>
          <p:nvPr/>
        </p:nvSpPr>
        <p:spPr bwMode="auto">
          <a:xfrm>
            <a:off x="7509601" y="5535941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8" name="Oval 78"/>
          <p:cNvSpPr>
            <a:spLocks noChangeArrowheads="1"/>
          </p:cNvSpPr>
          <p:nvPr/>
        </p:nvSpPr>
        <p:spPr bwMode="auto">
          <a:xfrm>
            <a:off x="7691041" y="6003991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9" name="Oval 79"/>
          <p:cNvSpPr>
            <a:spLocks noChangeArrowheads="1"/>
          </p:cNvSpPr>
          <p:nvPr/>
        </p:nvSpPr>
        <p:spPr bwMode="auto">
          <a:xfrm>
            <a:off x="7056000" y="5989590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0" name="Oval 80"/>
          <p:cNvSpPr>
            <a:spLocks noChangeArrowheads="1"/>
          </p:cNvSpPr>
          <p:nvPr/>
        </p:nvSpPr>
        <p:spPr bwMode="auto">
          <a:xfrm>
            <a:off x="6933601" y="5157182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1" name="Oval 81"/>
          <p:cNvSpPr>
            <a:spLocks noChangeArrowheads="1"/>
          </p:cNvSpPr>
          <p:nvPr/>
        </p:nvSpPr>
        <p:spPr bwMode="auto">
          <a:xfrm>
            <a:off x="7151040" y="5162943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2" name="Oval 82"/>
          <p:cNvSpPr>
            <a:spLocks noChangeArrowheads="1"/>
          </p:cNvSpPr>
          <p:nvPr/>
        </p:nvSpPr>
        <p:spPr bwMode="auto">
          <a:xfrm>
            <a:off x="7031521" y="5259432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3" name="Oval 83"/>
          <p:cNvSpPr>
            <a:spLocks noChangeArrowheads="1"/>
          </p:cNvSpPr>
          <p:nvPr/>
        </p:nvSpPr>
        <p:spPr bwMode="auto">
          <a:xfrm>
            <a:off x="7629120" y="4756820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4" name="Oval 84"/>
          <p:cNvSpPr>
            <a:spLocks noChangeArrowheads="1"/>
          </p:cNvSpPr>
          <p:nvPr/>
        </p:nvSpPr>
        <p:spPr bwMode="auto">
          <a:xfrm>
            <a:off x="7097761" y="5001646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5" name="Oval 85"/>
          <p:cNvSpPr>
            <a:spLocks noChangeArrowheads="1"/>
          </p:cNvSpPr>
          <p:nvPr/>
        </p:nvSpPr>
        <p:spPr bwMode="auto">
          <a:xfrm>
            <a:off x="7210081" y="5426490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6" name="Oval 86"/>
          <p:cNvSpPr>
            <a:spLocks noChangeArrowheads="1"/>
          </p:cNvSpPr>
          <p:nvPr/>
        </p:nvSpPr>
        <p:spPr bwMode="auto">
          <a:xfrm>
            <a:off x="7050240" y="5426490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7" name="Oval 87"/>
          <p:cNvSpPr>
            <a:spLocks noChangeArrowheads="1"/>
          </p:cNvSpPr>
          <p:nvPr/>
        </p:nvSpPr>
        <p:spPr bwMode="auto">
          <a:xfrm>
            <a:off x="7133760" y="5551784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8" name="Oval 88"/>
          <p:cNvSpPr>
            <a:spLocks noChangeArrowheads="1"/>
          </p:cNvSpPr>
          <p:nvPr/>
        </p:nvSpPr>
        <p:spPr bwMode="auto">
          <a:xfrm>
            <a:off x="7981921" y="4972843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9" name="Oval 89"/>
          <p:cNvSpPr>
            <a:spLocks noChangeArrowheads="1"/>
          </p:cNvSpPr>
          <p:nvPr/>
        </p:nvSpPr>
        <p:spPr bwMode="auto">
          <a:xfrm>
            <a:off x="8160481" y="5518659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0" name="Oval 90"/>
          <p:cNvSpPr>
            <a:spLocks noChangeArrowheads="1"/>
          </p:cNvSpPr>
          <p:nvPr/>
        </p:nvSpPr>
        <p:spPr bwMode="auto">
          <a:xfrm>
            <a:off x="7293601" y="5560425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1" name="Oval 91"/>
          <p:cNvSpPr>
            <a:spLocks noChangeArrowheads="1"/>
          </p:cNvSpPr>
          <p:nvPr/>
        </p:nvSpPr>
        <p:spPr bwMode="auto">
          <a:xfrm>
            <a:off x="7873920" y="5927662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2" name="Oval 92"/>
          <p:cNvSpPr>
            <a:spLocks noChangeArrowheads="1"/>
          </p:cNvSpPr>
          <p:nvPr/>
        </p:nvSpPr>
        <p:spPr bwMode="auto">
          <a:xfrm>
            <a:off x="7286400" y="5959346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3" name="Oval 93"/>
          <p:cNvSpPr>
            <a:spLocks noChangeArrowheads="1"/>
          </p:cNvSpPr>
          <p:nvPr/>
        </p:nvSpPr>
        <p:spPr bwMode="auto">
          <a:xfrm>
            <a:off x="7922880" y="4808666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4" name="Oval 94"/>
          <p:cNvSpPr>
            <a:spLocks noChangeArrowheads="1"/>
          </p:cNvSpPr>
          <p:nvPr/>
        </p:nvSpPr>
        <p:spPr bwMode="auto">
          <a:xfrm>
            <a:off x="7048801" y="5707320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5" name="Oval 95"/>
          <p:cNvSpPr>
            <a:spLocks noChangeArrowheads="1"/>
          </p:cNvSpPr>
          <p:nvPr/>
        </p:nvSpPr>
        <p:spPr bwMode="auto">
          <a:xfrm>
            <a:off x="7155361" y="5861415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6" name="Oval 96"/>
          <p:cNvSpPr>
            <a:spLocks noChangeArrowheads="1"/>
          </p:cNvSpPr>
          <p:nvPr/>
        </p:nvSpPr>
        <p:spPr bwMode="auto">
          <a:xfrm>
            <a:off x="7269120" y="5044851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7" name="Oval 97"/>
          <p:cNvSpPr>
            <a:spLocks noChangeArrowheads="1"/>
          </p:cNvSpPr>
          <p:nvPr/>
        </p:nvSpPr>
        <p:spPr bwMode="auto">
          <a:xfrm>
            <a:off x="8192161" y="5126938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8" name="Oval 98"/>
          <p:cNvSpPr>
            <a:spLocks noChangeArrowheads="1"/>
          </p:cNvSpPr>
          <p:nvPr/>
        </p:nvSpPr>
        <p:spPr bwMode="auto">
          <a:xfrm>
            <a:off x="6966720" y="5870056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9" name="Oval 99"/>
          <p:cNvSpPr>
            <a:spLocks noChangeArrowheads="1"/>
          </p:cNvSpPr>
          <p:nvPr/>
        </p:nvSpPr>
        <p:spPr bwMode="auto">
          <a:xfrm>
            <a:off x="8265600" y="5429370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0" name="Oval 100"/>
          <p:cNvSpPr>
            <a:spLocks noChangeArrowheads="1"/>
          </p:cNvSpPr>
          <p:nvPr/>
        </p:nvSpPr>
        <p:spPr bwMode="auto">
          <a:xfrm>
            <a:off x="7538401" y="5861415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1" name="Oval 101"/>
          <p:cNvSpPr>
            <a:spLocks noChangeArrowheads="1"/>
          </p:cNvSpPr>
          <p:nvPr/>
        </p:nvSpPr>
        <p:spPr bwMode="auto">
          <a:xfrm>
            <a:off x="7482240" y="4946920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2" name="Oval 102"/>
          <p:cNvSpPr>
            <a:spLocks noChangeArrowheads="1"/>
          </p:cNvSpPr>
          <p:nvPr/>
        </p:nvSpPr>
        <p:spPr bwMode="auto">
          <a:xfrm>
            <a:off x="7354081" y="5682837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3" name="Oval 103"/>
          <p:cNvSpPr>
            <a:spLocks noChangeArrowheads="1"/>
          </p:cNvSpPr>
          <p:nvPr/>
        </p:nvSpPr>
        <p:spPr bwMode="auto">
          <a:xfrm>
            <a:off x="7467840" y="5682837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4" name="Oval 104"/>
          <p:cNvSpPr>
            <a:spLocks noChangeArrowheads="1"/>
          </p:cNvSpPr>
          <p:nvPr/>
        </p:nvSpPr>
        <p:spPr bwMode="auto">
          <a:xfrm>
            <a:off x="7551360" y="5384726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5" name="Oval 105"/>
          <p:cNvSpPr>
            <a:spLocks noChangeArrowheads="1"/>
          </p:cNvSpPr>
          <p:nvPr/>
        </p:nvSpPr>
        <p:spPr bwMode="auto">
          <a:xfrm>
            <a:off x="7611840" y="5713081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6" name="Oval 106"/>
          <p:cNvSpPr>
            <a:spLocks noChangeArrowheads="1"/>
          </p:cNvSpPr>
          <p:nvPr/>
        </p:nvSpPr>
        <p:spPr bwMode="auto">
          <a:xfrm>
            <a:off x="7843681" y="5718841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7" name="Oval 107"/>
          <p:cNvSpPr>
            <a:spLocks noChangeArrowheads="1"/>
          </p:cNvSpPr>
          <p:nvPr/>
        </p:nvSpPr>
        <p:spPr bwMode="auto">
          <a:xfrm>
            <a:off x="7701120" y="5498497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8" name="Oval 108"/>
          <p:cNvSpPr>
            <a:spLocks noChangeArrowheads="1"/>
          </p:cNvSpPr>
          <p:nvPr/>
        </p:nvSpPr>
        <p:spPr bwMode="auto">
          <a:xfrm>
            <a:off x="7371361" y="5396248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9" name="Oval 109"/>
          <p:cNvSpPr>
            <a:spLocks noChangeArrowheads="1"/>
          </p:cNvSpPr>
          <p:nvPr/>
        </p:nvSpPr>
        <p:spPr bwMode="auto">
          <a:xfrm>
            <a:off x="7932961" y="5282475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0" name="Oval 110"/>
          <p:cNvSpPr>
            <a:spLocks noChangeArrowheads="1"/>
          </p:cNvSpPr>
          <p:nvPr/>
        </p:nvSpPr>
        <p:spPr bwMode="auto">
          <a:xfrm>
            <a:off x="7688161" y="5354482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1" name="Oval 111"/>
          <p:cNvSpPr>
            <a:spLocks noChangeArrowheads="1"/>
          </p:cNvSpPr>
          <p:nvPr/>
        </p:nvSpPr>
        <p:spPr bwMode="auto">
          <a:xfrm>
            <a:off x="8010721" y="5521540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2" name="Oval 112"/>
          <p:cNvSpPr>
            <a:spLocks noChangeArrowheads="1"/>
          </p:cNvSpPr>
          <p:nvPr/>
        </p:nvSpPr>
        <p:spPr bwMode="auto">
          <a:xfrm>
            <a:off x="8130240" y="5229190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3" name="Oval 113"/>
          <p:cNvSpPr>
            <a:spLocks noChangeArrowheads="1"/>
          </p:cNvSpPr>
          <p:nvPr/>
        </p:nvSpPr>
        <p:spPr bwMode="auto">
          <a:xfrm>
            <a:off x="7807680" y="5265193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4" name="Oval 114"/>
          <p:cNvSpPr>
            <a:spLocks noChangeArrowheads="1"/>
          </p:cNvSpPr>
          <p:nvPr/>
        </p:nvSpPr>
        <p:spPr bwMode="auto">
          <a:xfrm>
            <a:off x="7915681" y="5121178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5" name="Oval 115"/>
          <p:cNvSpPr>
            <a:spLocks noChangeArrowheads="1"/>
          </p:cNvSpPr>
          <p:nvPr/>
        </p:nvSpPr>
        <p:spPr bwMode="auto">
          <a:xfrm>
            <a:off x="8046720" y="5109656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6" name="Oval 116"/>
          <p:cNvSpPr>
            <a:spLocks noChangeArrowheads="1"/>
          </p:cNvSpPr>
          <p:nvPr/>
        </p:nvSpPr>
        <p:spPr bwMode="auto">
          <a:xfrm>
            <a:off x="7801920" y="4965641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7" name="Oval 117"/>
          <p:cNvSpPr>
            <a:spLocks noChangeArrowheads="1"/>
          </p:cNvSpPr>
          <p:nvPr/>
        </p:nvSpPr>
        <p:spPr bwMode="auto">
          <a:xfrm>
            <a:off x="7515361" y="4804344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8" name="Oval 118"/>
          <p:cNvSpPr>
            <a:spLocks noChangeArrowheads="1"/>
          </p:cNvSpPr>
          <p:nvPr/>
        </p:nvSpPr>
        <p:spPr bwMode="auto">
          <a:xfrm>
            <a:off x="7777441" y="4840349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9" name="Oval 119"/>
          <p:cNvSpPr>
            <a:spLocks noChangeArrowheads="1"/>
          </p:cNvSpPr>
          <p:nvPr/>
        </p:nvSpPr>
        <p:spPr bwMode="auto">
          <a:xfrm>
            <a:off x="7611840" y="5020367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0" name="Oval 120"/>
          <p:cNvSpPr>
            <a:spLocks noChangeArrowheads="1"/>
          </p:cNvSpPr>
          <p:nvPr/>
        </p:nvSpPr>
        <p:spPr bwMode="auto">
          <a:xfrm>
            <a:off x="7336801" y="5145661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1" name="Oval 121"/>
          <p:cNvSpPr>
            <a:spLocks noChangeArrowheads="1"/>
          </p:cNvSpPr>
          <p:nvPr/>
        </p:nvSpPr>
        <p:spPr bwMode="auto">
          <a:xfrm>
            <a:off x="7426081" y="5253672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2" name="Oval 122"/>
          <p:cNvSpPr>
            <a:spLocks noChangeArrowheads="1"/>
          </p:cNvSpPr>
          <p:nvPr/>
        </p:nvSpPr>
        <p:spPr bwMode="auto">
          <a:xfrm>
            <a:off x="7485120" y="5115417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3" name="Oval 123"/>
          <p:cNvSpPr>
            <a:spLocks noChangeArrowheads="1"/>
          </p:cNvSpPr>
          <p:nvPr/>
        </p:nvSpPr>
        <p:spPr bwMode="auto">
          <a:xfrm>
            <a:off x="8052480" y="5324240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4" name="Oval 124"/>
          <p:cNvSpPr>
            <a:spLocks noChangeArrowheads="1"/>
          </p:cNvSpPr>
          <p:nvPr/>
        </p:nvSpPr>
        <p:spPr bwMode="auto">
          <a:xfrm>
            <a:off x="7729920" y="5641073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5" name="Oval 125"/>
          <p:cNvSpPr>
            <a:spLocks noChangeArrowheads="1"/>
          </p:cNvSpPr>
          <p:nvPr/>
        </p:nvSpPr>
        <p:spPr bwMode="auto">
          <a:xfrm>
            <a:off x="7581601" y="5240711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6" name="Oval 126"/>
          <p:cNvSpPr>
            <a:spLocks noChangeArrowheads="1"/>
          </p:cNvSpPr>
          <p:nvPr/>
        </p:nvSpPr>
        <p:spPr bwMode="auto">
          <a:xfrm>
            <a:off x="7855201" y="5468255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7" name="Oval 127"/>
          <p:cNvSpPr>
            <a:spLocks noChangeArrowheads="1"/>
          </p:cNvSpPr>
          <p:nvPr/>
        </p:nvSpPr>
        <p:spPr bwMode="auto">
          <a:xfrm>
            <a:off x="7748641" y="5862857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8" name="Oval 128"/>
          <p:cNvSpPr>
            <a:spLocks noChangeArrowheads="1"/>
          </p:cNvSpPr>
          <p:nvPr/>
        </p:nvSpPr>
        <p:spPr bwMode="auto">
          <a:xfrm>
            <a:off x="7407360" y="5821091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9" name="Oval 129"/>
          <p:cNvSpPr>
            <a:spLocks noChangeArrowheads="1"/>
          </p:cNvSpPr>
          <p:nvPr/>
        </p:nvSpPr>
        <p:spPr bwMode="auto">
          <a:xfrm>
            <a:off x="7181281" y="5671315"/>
            <a:ext cx="82080" cy="82089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0" name="Oval 130"/>
          <p:cNvSpPr>
            <a:spLocks noChangeArrowheads="1"/>
          </p:cNvSpPr>
          <p:nvPr/>
        </p:nvSpPr>
        <p:spPr bwMode="auto">
          <a:xfrm>
            <a:off x="7259041" y="5802370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1" name="Oval 131"/>
          <p:cNvSpPr>
            <a:spLocks noChangeArrowheads="1"/>
          </p:cNvSpPr>
          <p:nvPr/>
        </p:nvSpPr>
        <p:spPr bwMode="auto">
          <a:xfrm>
            <a:off x="7431841" y="5946385"/>
            <a:ext cx="82080" cy="8208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2" name="Text Box 132"/>
          <p:cNvSpPr txBox="1">
            <a:spLocks noChangeArrowheads="1"/>
          </p:cNvSpPr>
          <p:nvPr/>
        </p:nvSpPr>
        <p:spPr bwMode="auto">
          <a:xfrm>
            <a:off x="6459840" y="6297782"/>
            <a:ext cx="2208960" cy="3139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55221" rIns="81639" bIns="40820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</a:tabLst>
            </a:pPr>
            <a:r>
              <a:rPr lang="en-US" dirty="0">
                <a:solidFill>
                  <a:srgbClr val="000000"/>
                </a:solidFill>
                <a:ea typeface="MS Gothic" charset="0"/>
                <a:cs typeface="MS Gothic" charset="0"/>
              </a:rPr>
              <a:t>[Beal &amp; </a:t>
            </a:r>
            <a:r>
              <a:rPr lang="en-US" dirty="0" err="1">
                <a:solidFill>
                  <a:srgbClr val="000000"/>
                </a:solidFill>
                <a:ea typeface="MS Gothic" charset="0"/>
                <a:cs typeface="MS Gothic" charset="0"/>
              </a:rPr>
              <a:t>Bachrach</a:t>
            </a:r>
            <a:r>
              <a:rPr lang="en-US" dirty="0">
                <a:solidFill>
                  <a:srgbClr val="000000"/>
                </a:solidFill>
                <a:ea typeface="MS Gothic" charset="0"/>
                <a:cs typeface="MS Gothic" charset="0"/>
              </a:rPr>
              <a:t>, '06]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 as Dataflow Graph</a:t>
            </a:r>
          </a:p>
        </p:txBody>
      </p:sp>
      <p:pic>
        <p:nvPicPr>
          <p:cNvPr id="4" name="Picture 3" descr="ifexa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68500" y="1545630"/>
            <a:ext cx="5448300" cy="489962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63500" y="855365"/>
            <a:ext cx="9117647" cy="5294015"/>
            <a:chOff x="63500" y="1007765"/>
            <a:chExt cx="9117647" cy="5294015"/>
          </a:xfrm>
        </p:grpSpPr>
        <p:sp>
          <p:nvSpPr>
            <p:cNvPr id="5" name="TextBox 4"/>
            <p:cNvSpPr txBox="1"/>
            <p:nvPr/>
          </p:nvSpPr>
          <p:spPr>
            <a:xfrm>
              <a:off x="63500" y="2158999"/>
              <a:ext cx="1345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0000FF"/>
                  </a:solidFill>
                </a:rPr>
                <a:t>Manifold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H="1">
              <a:off x="978480" y="2350080"/>
              <a:ext cx="757538" cy="1247905"/>
            </a:xfrm>
            <a:prstGeom prst="line">
              <a:avLst/>
            </a:prstGeom>
            <a:ln w="1905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33296" y="4495800"/>
              <a:ext cx="797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0000FF"/>
                  </a:solidFill>
                </a:rPr>
                <a:t>Field</a:t>
              </a:r>
            </a:p>
          </p:txBody>
        </p:sp>
        <p:cxnSp>
          <p:nvCxnSpPr>
            <p:cNvPr id="8" name="Straight Connector 7"/>
            <p:cNvCxnSpPr>
              <a:stCxn id="7" idx="3"/>
            </p:cNvCxnSpPr>
            <p:nvPr/>
          </p:nvCxnSpPr>
          <p:spPr>
            <a:xfrm flipV="1">
              <a:off x="1530509" y="4051300"/>
              <a:ext cx="1403191" cy="675333"/>
            </a:xfrm>
            <a:prstGeom prst="line">
              <a:avLst/>
            </a:prstGeom>
            <a:ln w="1905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4498" y="5840115"/>
              <a:ext cx="1343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0000FF"/>
                  </a:solidFill>
                </a:rPr>
                <a:t>Operator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1724184" y="5575300"/>
              <a:ext cx="2403316" cy="508348"/>
            </a:xfrm>
            <a:prstGeom prst="line">
              <a:avLst/>
            </a:prstGeom>
            <a:ln w="1905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711486" y="1007765"/>
              <a:ext cx="1453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0000FF"/>
                  </a:solidFill>
                </a:rPr>
                <a:t>Definition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2947820" y="1379110"/>
              <a:ext cx="359370" cy="463810"/>
            </a:xfrm>
            <a:prstGeom prst="line">
              <a:avLst/>
            </a:prstGeom>
            <a:ln w="1905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378700" y="2484734"/>
              <a:ext cx="1802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0000FF"/>
                  </a:solidFill>
                </a:rPr>
                <a:t>Submanifold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 flipV="1">
              <a:off x="6823204" y="2946399"/>
              <a:ext cx="872996" cy="477965"/>
            </a:xfrm>
            <a:prstGeom prst="line">
              <a:avLst/>
            </a:prstGeom>
            <a:ln w="1905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346240" y="5249913"/>
              <a:ext cx="1834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0000FF"/>
                  </a:solidFill>
                </a:rPr>
                <a:t>Return Value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10800000" flipV="1">
              <a:off x="4699000" y="5638800"/>
              <a:ext cx="2844800" cy="662980"/>
            </a:xfrm>
            <a:prstGeom prst="line">
              <a:avLst/>
            </a:prstGeom>
            <a:ln w="1905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98500" y="6396335"/>
            <a:ext cx="7732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>
                <a:solidFill>
                  <a:schemeClr val="accent1"/>
                </a:solidFill>
              </a:rPr>
              <a:t>Well-defined program = no inconsistencies in domains, graph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8559</TotalTime>
  <Words>718</Words>
  <Application>Microsoft Macintosh PowerPoint</Application>
  <PresentationFormat>On-screen Show (4:3)</PresentationFormat>
  <Paragraphs>141</Paragraphs>
  <Slides>15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bbn_template</vt:lpstr>
      <vt:lpstr>Slide 1</vt:lpstr>
      <vt:lpstr>We Need a Unified Model</vt:lpstr>
      <vt:lpstr>A Search for Minimal Models</vt:lpstr>
      <vt:lpstr>Proof sketch</vt:lpstr>
      <vt:lpstr>Field Calculus</vt:lpstr>
      <vt:lpstr>Field Calculus is Space-Time Universal</vt:lpstr>
      <vt:lpstr>Proposed Universal Operators</vt:lpstr>
      <vt:lpstr>Proto</vt:lpstr>
      <vt:lpstr>Proto as Dataflow Graph</vt:lpstr>
      <vt:lpstr>Proof sketch</vt:lpstr>
      <vt:lpstr>Theorem 1: Proto approximability</vt:lpstr>
      <vt:lpstr>Neighborhood Independence</vt:lpstr>
      <vt:lpstr>Theorem 2: Field Calculus  Proto</vt:lpstr>
      <vt:lpstr>Theorem 3: Field Calculus Universality</vt:lpstr>
      <vt:lpstr>Contributions</vt:lpstr>
    </vt:vector>
  </TitlesOfParts>
  <Company>BBN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Jake Beal</cp:lastModifiedBy>
  <cp:revision>359</cp:revision>
  <dcterms:created xsi:type="dcterms:W3CDTF">2014-05-05T20:53:23Z</dcterms:created>
  <dcterms:modified xsi:type="dcterms:W3CDTF">2014-05-06T07:35:41Z</dcterms:modified>
</cp:coreProperties>
</file>