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1"/>
  </p:notesMasterIdLst>
  <p:sldIdLst>
    <p:sldId id="2434" r:id="rId2"/>
    <p:sldId id="257" r:id="rId3"/>
    <p:sldId id="258" r:id="rId4"/>
    <p:sldId id="259" r:id="rId5"/>
    <p:sldId id="265" r:id="rId6"/>
    <p:sldId id="2428" r:id="rId7"/>
    <p:sldId id="2429" r:id="rId8"/>
    <p:sldId id="2430" r:id="rId9"/>
    <p:sldId id="2433" r:id="rId10"/>
    <p:sldId id="2431" r:id="rId11"/>
    <p:sldId id="261" r:id="rId12"/>
    <p:sldId id="266" r:id="rId13"/>
    <p:sldId id="2425" r:id="rId14"/>
    <p:sldId id="2427" r:id="rId15"/>
    <p:sldId id="2422" r:id="rId16"/>
    <p:sldId id="2423" r:id="rId17"/>
    <p:sldId id="2424" r:id="rId18"/>
    <p:sldId id="263" r:id="rId19"/>
    <p:sldId id="264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2"/>
    <p:restoredTop sz="94652"/>
  </p:normalViewPr>
  <p:slideViewPr>
    <p:cSldViewPr snapToGrid="0">
      <p:cViewPr varScale="1">
        <p:scale>
          <a:sx n="120" d="100"/>
          <a:sy n="120" d="100"/>
        </p:scale>
        <p:origin x="17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37028ecc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37028ecc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7028ecc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7028ecc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7028ecc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7028ecc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7028ecc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7028ecc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7028ecc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7028ecc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7028ecc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37028ecc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4938" y="273145"/>
            <a:ext cx="1760450" cy="7088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-5400000">
            <a:off x="6705125" y="2709450"/>
            <a:ext cx="4240200" cy="627900"/>
          </a:xfrm>
          <a:prstGeom prst="rtTriangle">
            <a:avLst/>
          </a:prstGeom>
          <a:solidFill>
            <a:srgbClr val="AF3B78"/>
          </a:solidFill>
          <a:ln w="9525" cap="flat" cmpd="sng">
            <a:solidFill>
              <a:srgbClr val="AF3B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375" y="194775"/>
            <a:ext cx="885592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 rot="10800000">
            <a:off x="8572500" y="-150"/>
            <a:ext cx="566400" cy="3138300"/>
          </a:xfrm>
          <a:prstGeom prst="rtTriangle">
            <a:avLst/>
          </a:prstGeom>
          <a:solidFill>
            <a:srgbClr val="BE185D"/>
          </a:solidFill>
          <a:ln w="9525" cap="flat" cmpd="sng">
            <a:solidFill>
              <a:srgbClr val="BE18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718200" y="1742850"/>
            <a:ext cx="7707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Roboto"/>
                <a:ea typeface="Roboto"/>
                <a:cs typeface="Roboto"/>
                <a:sym typeface="Roboto"/>
              </a:rPr>
              <a:t>After iGEM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Roboto"/>
                <a:ea typeface="Roboto"/>
                <a:cs typeface="Roboto"/>
                <a:sym typeface="Roboto"/>
              </a:rPr>
              <a:t>Academic Publishing Workshops</a:t>
            </a:r>
            <a:endParaRPr sz="35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 1">
  <p:cSld name="BLANK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71" y="55273"/>
            <a:ext cx="1147741" cy="5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02" y="-12"/>
            <a:ext cx="577369" cy="55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25" y="632300"/>
            <a:ext cx="4572000" cy="379800"/>
          </a:xfrm>
          <a:prstGeom prst="rect">
            <a:avLst/>
          </a:prstGeom>
          <a:solidFill>
            <a:srgbClr val="AF3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25" y="575900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Chair - Academia &amp; Research Network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572025" y="632300"/>
            <a:ext cx="4572000" cy="37980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 1 2" userDrawn="1">
  <p:cSld name="BLANK_1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46" y="55273"/>
            <a:ext cx="1147741" cy="5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77" y="-12"/>
            <a:ext cx="577369" cy="55532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0" y="632300"/>
            <a:ext cx="9144000" cy="379800"/>
          </a:xfrm>
          <a:prstGeom prst="rect">
            <a:avLst/>
          </a:prstGeom>
          <a:solidFill>
            <a:srgbClr val="AF3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93F6A727-9506-4F77-8164-D02CAAD536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25020"/>
            <a:ext cx="8520600" cy="594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 b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 1 1" userDrawn="1">
  <p:cSld name="BLANK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46" y="55273"/>
            <a:ext cx="1147741" cy="5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77" y="-12"/>
            <a:ext cx="577369" cy="55532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0" y="667386"/>
            <a:ext cx="9144000" cy="4511100"/>
          </a:xfrm>
          <a:prstGeom prst="rect">
            <a:avLst/>
          </a:prstGeom>
          <a:solidFill>
            <a:srgbClr val="AF3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-8360090">
            <a:off x="8979640" y="3407405"/>
            <a:ext cx="291880" cy="3067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-8361486">
            <a:off x="8326327" y="3134885"/>
            <a:ext cx="413155" cy="3980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-8361518">
            <a:off x="8660653" y="3493186"/>
            <a:ext cx="139562" cy="13871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-8363538">
            <a:off x="9044551" y="2692168"/>
            <a:ext cx="290839" cy="26187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-8361518">
            <a:off x="7864106" y="3144526"/>
            <a:ext cx="139562" cy="13871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-8603998">
            <a:off x="8520771" y="4321641"/>
            <a:ext cx="840789" cy="660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-2251199">
            <a:off x="8458403" y="3026996"/>
            <a:ext cx="840834" cy="607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247824">
            <a:off x="7958968" y="3228126"/>
            <a:ext cx="628934" cy="39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7429008" flipH="1">
            <a:off x="8525664" y="3192057"/>
            <a:ext cx="865168" cy="43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4141574">
            <a:off x="8440504" y="3983221"/>
            <a:ext cx="968038" cy="516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3371028">
            <a:off x="7976303" y="3619054"/>
            <a:ext cx="680286" cy="63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-6080036">
            <a:off x="8159427" y="3046449"/>
            <a:ext cx="561755" cy="661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-8360090">
            <a:off x="8176233" y="2608317"/>
            <a:ext cx="291880" cy="3067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465839">
            <a:off x="8998321" y="3155241"/>
            <a:ext cx="657326" cy="60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-8360090">
            <a:off x="8011921" y="3715538"/>
            <a:ext cx="291880" cy="3067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8130463" y="4556825"/>
            <a:ext cx="291900" cy="30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7472463" y="4725125"/>
            <a:ext cx="413100" cy="3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7990963" y="5230300"/>
            <a:ext cx="139500" cy="138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10800000">
            <a:off x="7699063" y="3932575"/>
            <a:ext cx="291900" cy="30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7076563" y="5077900"/>
            <a:ext cx="139500" cy="138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8520831">
            <a:off x="8286658" y="4998001"/>
            <a:ext cx="840820" cy="4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-5072010">
            <a:off x="7352208" y="4468013"/>
            <a:ext cx="840824" cy="46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 rot="-2191536">
            <a:off x="7098150" y="4946326"/>
            <a:ext cx="629051" cy="349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4990235" flipH="1">
            <a:off x="7388428" y="4671305"/>
            <a:ext cx="1175642" cy="69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-2191471">
            <a:off x="7947516" y="5093592"/>
            <a:ext cx="706693" cy="517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rot="-5810205">
            <a:off x="7344450" y="5268558"/>
            <a:ext cx="680438" cy="64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8520257">
            <a:off x="7161998" y="4758450"/>
            <a:ext cx="561888" cy="662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>
            <a:off x="7076563" y="4473875"/>
            <a:ext cx="291900" cy="30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2191953">
            <a:off x="7882104" y="4220669"/>
            <a:ext cx="692952" cy="74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10800000">
            <a:off x="7884738" y="5082850"/>
            <a:ext cx="291900" cy="30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10800000">
            <a:off x="8387605" y="3932650"/>
            <a:ext cx="291000" cy="26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3239442">
            <a:off x="8789033" y="4442285"/>
            <a:ext cx="139816" cy="13849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368853">
            <a:off x="8538066" y="4833108"/>
            <a:ext cx="629126" cy="39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0;p2">
            <a:extLst>
              <a:ext uri="{FF2B5EF4-FFF2-40B4-BE49-F238E27FC236}">
                <a16:creationId xmlns:a16="http://schemas.microsoft.com/office/drawing/2014/main" id="{A1332B85-2D5B-471E-83EC-C80069DEE1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7959" y="1642984"/>
            <a:ext cx="8520600" cy="897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ook.bionumbers.org/how-many-proteins-are-in-a-cell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/>
        </p:nvSpPr>
        <p:spPr>
          <a:xfrm>
            <a:off x="670937" y="3188486"/>
            <a:ext cx="7707600" cy="126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latin typeface="Roboto"/>
                <a:ea typeface="Roboto"/>
                <a:cs typeface="Roboto"/>
                <a:sym typeface="Roboto"/>
              </a:rPr>
              <a:t>Analysis and Visualisation of Gene Expression Data by Dr Jacob Beal</a:t>
            </a:r>
            <a:endParaRPr sz="3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3837A-8F5F-4B2E-AA8E-FDFBFDD5D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956" y="342312"/>
            <a:ext cx="18288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Sanity Check Your Control Values</a:t>
            </a:r>
          </a:p>
        </p:txBody>
      </p:sp>
      <p:sp>
        <p:nvSpPr>
          <p:cNvPr id="3" name="Google Shape;112;p13">
            <a:extLst>
              <a:ext uri="{FF2B5EF4-FFF2-40B4-BE49-F238E27FC236}">
                <a16:creationId xmlns:a16="http://schemas.microsoft.com/office/drawing/2014/main" id="{6819B45E-32C9-4247-9550-41509B808F45}"/>
              </a:ext>
            </a:extLst>
          </p:cNvPr>
          <p:cNvSpPr txBox="1"/>
          <p:nvPr/>
        </p:nvSpPr>
        <p:spPr>
          <a:xfrm>
            <a:off x="404802" y="1755693"/>
            <a:ext cx="556204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to calibrants to ensure instrument linear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positive to max number of proteins per cell:</a:t>
            </a:r>
          </a:p>
          <a:p>
            <a:pPr lvl="1"/>
            <a:r>
              <a:rPr lang="en-US" sz="1600" dirty="0"/>
              <a:t>	E. coli: 2e6</a:t>
            </a:r>
          </a:p>
          <a:p>
            <a:pPr lvl="1"/>
            <a:r>
              <a:rPr lang="en-US" sz="1600" dirty="0"/>
              <a:t>	Yeast: 6e7</a:t>
            </a:r>
          </a:p>
          <a:p>
            <a:pPr lvl="1"/>
            <a:r>
              <a:rPr lang="en-US" sz="1600" dirty="0"/>
              <a:t>	Human: 2e9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control should be much smaller than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Problems with values indicate likely process failure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r">
              <a:buNone/>
            </a:pPr>
            <a:r>
              <a:rPr lang="en-US" sz="1600" i="1" dirty="0"/>
              <a:t>Example: E. coli negative &lt;1e3, positive &gt;1e4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17DFA-7FC0-7842-B8ED-86C531462F6B}"/>
              </a:ext>
            </a:extLst>
          </p:cNvPr>
          <p:cNvSpPr/>
          <p:nvPr/>
        </p:nvSpPr>
        <p:spPr>
          <a:xfrm>
            <a:off x="120314" y="4656955"/>
            <a:ext cx="7021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http://book.bionumbers.org/how-many-proteins-are-in-a-cell/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47A9D-712E-5C45-A7FC-BCCC1FF5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32" y="1201095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1495650" y="2571750"/>
            <a:ext cx="6152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GRAPHICAL PRESENTATION</a:t>
            </a:r>
            <a:endParaRPr sz="35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Presenting data is just as important as collecting it!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D8579D-7124-F14A-902F-1DF582F8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46" y="1145727"/>
            <a:ext cx="3057708" cy="3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5EC8-E366-5D41-B6A8-DE7C75DAA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Principles of Data Presentation</a:t>
            </a:r>
          </a:p>
        </p:txBody>
      </p:sp>
      <p:sp>
        <p:nvSpPr>
          <p:cNvPr id="8" name="Google Shape;112;p13">
            <a:extLst>
              <a:ext uri="{FF2B5EF4-FFF2-40B4-BE49-F238E27FC236}">
                <a16:creationId xmlns:a16="http://schemas.microsoft.com/office/drawing/2014/main" id="{6C993810-7E4A-0347-B428-CAE07963219D}"/>
              </a:ext>
            </a:extLst>
          </p:cNvPr>
          <p:cNvSpPr txBox="1"/>
          <p:nvPr/>
        </p:nvSpPr>
        <p:spPr>
          <a:xfrm>
            <a:off x="420300" y="1391489"/>
            <a:ext cx="83034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lvl="0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Show the data</a:t>
            </a:r>
          </a:p>
          <a:p>
            <a:pPr marL="444500" lvl="0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Focus the viewer on data comparison, not graphic design</a:t>
            </a:r>
          </a:p>
          <a:p>
            <a:pPr marL="444500" lvl="0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Avoid distorting the data</a:t>
            </a:r>
          </a:p>
          <a:p>
            <a:pPr marL="101600" lvl="0">
              <a:lnSpc>
                <a:spcPct val="115000"/>
              </a:lnSpc>
              <a:buSzPts val="2000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	Principled choice of axis bounds, scale</a:t>
            </a:r>
          </a:p>
          <a:p>
            <a:pPr marL="101600" lvl="0">
              <a:lnSpc>
                <a:spcPct val="115000"/>
              </a:lnSpc>
              <a:buSzPts val="2000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	Don’t hide bad results</a:t>
            </a:r>
          </a:p>
          <a:p>
            <a:pPr marL="444500" lvl="8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Present many numbers densely and coherently</a:t>
            </a:r>
          </a:p>
          <a:p>
            <a:pPr marL="444500" lvl="0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Show both broad overview and fine structure of data</a:t>
            </a:r>
          </a:p>
          <a:p>
            <a:pPr marL="444500" lvl="0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Serve a clear purpose: e.g., description, exemplification, exploration</a:t>
            </a:r>
          </a:p>
          <a:p>
            <a:pPr marL="444500" lvl="0" indent="-342900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Integrate graphics with statistical and prose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6699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5EC8-E366-5D41-B6A8-DE7C75DAA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the Core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4B47B-3C3F-1C42-8022-7547C1FB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86" y="1308588"/>
            <a:ext cx="4351028" cy="370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63977E-BCAC-9641-8DEB-28033D42CCAE}"/>
              </a:ext>
            </a:extLst>
          </p:cNvPr>
          <p:cNvSpPr txBox="1"/>
          <p:nvPr/>
        </p:nvSpPr>
        <p:spPr>
          <a:xfrm>
            <a:off x="2450343" y="4413424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Focus on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comparison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2ED483-4320-794D-8670-AC0E35AA32B7}"/>
              </a:ext>
            </a:extLst>
          </p:cNvPr>
          <p:cNvCxnSpPr>
            <a:cxnSpLocks/>
          </p:cNvCxnSpPr>
          <p:nvPr/>
        </p:nvCxnSpPr>
        <p:spPr>
          <a:xfrm>
            <a:off x="1890183" y="4052808"/>
            <a:ext cx="779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CB227561-5CA1-B048-8620-E67D045A9414}"/>
              </a:ext>
            </a:extLst>
          </p:cNvPr>
          <p:cNvSpPr/>
          <p:nvPr/>
        </p:nvSpPr>
        <p:spPr>
          <a:xfrm rot="16200000">
            <a:off x="2958609" y="4120976"/>
            <a:ext cx="185980" cy="468091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6EB0F-8429-2647-A114-658984A751CA}"/>
              </a:ext>
            </a:extLst>
          </p:cNvPr>
          <p:cNvSpPr txBox="1"/>
          <p:nvPr/>
        </p:nvSpPr>
        <p:spPr>
          <a:xfrm>
            <a:off x="699823" y="3661323"/>
            <a:ext cx="1266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Axis bound: 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Floor of min 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measurable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3D871-26DA-3A46-A794-187745B67069}"/>
              </a:ext>
            </a:extLst>
          </p:cNvPr>
          <p:cNvSpPr txBox="1"/>
          <p:nvPr/>
        </p:nvSpPr>
        <p:spPr>
          <a:xfrm>
            <a:off x="359456" y="1119380"/>
            <a:ext cx="1824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Axis bound: 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Ceiling of max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DB2C2-9171-954E-B7A5-3864035B6053}"/>
              </a:ext>
            </a:extLst>
          </p:cNvPr>
          <p:cNvCxnSpPr>
            <a:cxnSpLocks/>
          </p:cNvCxnSpPr>
          <p:nvPr/>
        </p:nvCxnSpPr>
        <p:spPr>
          <a:xfrm>
            <a:off x="1890183" y="1344752"/>
            <a:ext cx="779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C47C3-5A06-6348-91E3-60B74858857C}"/>
              </a:ext>
            </a:extLst>
          </p:cNvPr>
          <p:cNvCxnSpPr>
            <a:cxnSpLocks/>
          </p:cNvCxnSpPr>
          <p:nvPr/>
        </p:nvCxnSpPr>
        <p:spPr>
          <a:xfrm flipH="1" flipV="1">
            <a:off x="5889357" y="3394129"/>
            <a:ext cx="242668" cy="1053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6171AA-B63E-5D44-A5D1-3E0F4AB7B69F}"/>
              </a:ext>
            </a:extLst>
          </p:cNvPr>
          <p:cNvSpPr txBox="1"/>
          <p:nvPr/>
        </p:nvSpPr>
        <p:spPr>
          <a:xfrm>
            <a:off x="5552379" y="4440263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Bad results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visible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BDC64-5193-8748-AD51-8E37B7DF3B49}"/>
              </a:ext>
            </a:extLst>
          </p:cNvPr>
          <p:cNvSpPr txBox="1"/>
          <p:nvPr/>
        </p:nvSpPr>
        <p:spPr>
          <a:xfrm>
            <a:off x="6915394" y="1837167"/>
            <a:ext cx="1872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X-offset dots:</a:t>
            </a:r>
            <a:r>
              <a:rPr lang="en-US" b="1" i="1" dirty="0">
                <a:solidFill>
                  <a:schemeClr val="accent1"/>
                </a:solidFill>
                <a:sym typeface="Wingdings" pitchFamily="2" charset="2"/>
              </a:rPr>
              <a:t> 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  <a:sym typeface="Wingdings" pitchFamily="2" charset="2"/>
              </a:rPr>
              <a:t>dense presentation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  <a:sym typeface="Wingdings" pitchFamily="2" charset="2"/>
              </a:rPr>
              <a:t>of fine structure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C65133-19AD-AE4E-8219-FB308468382F}"/>
              </a:ext>
            </a:extLst>
          </p:cNvPr>
          <p:cNvCxnSpPr>
            <a:cxnSpLocks/>
          </p:cNvCxnSpPr>
          <p:nvPr/>
        </p:nvCxnSpPr>
        <p:spPr>
          <a:xfrm flipH="1">
            <a:off x="6456969" y="2250372"/>
            <a:ext cx="556015" cy="18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5054AC-D7FB-704F-B336-00E83089C531}"/>
              </a:ext>
            </a:extLst>
          </p:cNvPr>
          <p:cNvSpPr txBox="1"/>
          <p:nvPr/>
        </p:nvSpPr>
        <p:spPr>
          <a:xfrm>
            <a:off x="6874146" y="2978897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Bar + error: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broad overview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39F082-8652-E74E-B617-4C0F0D941039}"/>
              </a:ext>
            </a:extLst>
          </p:cNvPr>
          <p:cNvCxnSpPr>
            <a:cxnSpLocks/>
          </p:cNvCxnSpPr>
          <p:nvPr/>
        </p:nvCxnSpPr>
        <p:spPr>
          <a:xfrm flipH="1" flipV="1">
            <a:off x="6396244" y="3057615"/>
            <a:ext cx="608991" cy="103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49FE22-4105-F544-9715-80E7D54D209E}"/>
              </a:ext>
            </a:extLst>
          </p:cNvPr>
          <p:cNvCxnSpPr>
            <a:cxnSpLocks/>
          </p:cNvCxnSpPr>
          <p:nvPr/>
        </p:nvCxnSpPr>
        <p:spPr>
          <a:xfrm>
            <a:off x="1596729" y="2571750"/>
            <a:ext cx="779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93067D-40C0-2848-9A6C-76C1CF793EEE}"/>
              </a:ext>
            </a:extLst>
          </p:cNvPr>
          <p:cNvSpPr txBox="1"/>
          <p:nvPr/>
        </p:nvSpPr>
        <p:spPr>
          <a:xfrm>
            <a:off x="55656" y="2407556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Meaningful units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6E9476-9D75-E641-8B37-6535EDDC3C1E}"/>
              </a:ext>
            </a:extLst>
          </p:cNvPr>
          <p:cNvCxnSpPr>
            <a:cxnSpLocks/>
          </p:cNvCxnSpPr>
          <p:nvPr/>
        </p:nvCxnSpPr>
        <p:spPr>
          <a:xfrm>
            <a:off x="1596729" y="2978897"/>
            <a:ext cx="779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EC00B3-5CEA-5D48-A3FC-92DCBEDAE0F6}"/>
              </a:ext>
            </a:extLst>
          </p:cNvPr>
          <p:cNvSpPr txBox="1"/>
          <p:nvPr/>
        </p:nvSpPr>
        <p:spPr>
          <a:xfrm>
            <a:off x="59666" y="2814703"/>
            <a:ext cx="1595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Log scale for</a:t>
            </a:r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gene expression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D9AD3A-8EC4-DF40-842A-2CE7F9AE17EF}"/>
              </a:ext>
            </a:extLst>
          </p:cNvPr>
          <p:cNvSpPr txBox="1"/>
          <p:nvPr/>
        </p:nvSpPr>
        <p:spPr>
          <a:xfrm>
            <a:off x="3437688" y="1000811"/>
            <a:ext cx="239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Purpose: data exploration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7B7E8-54FC-334C-964C-D60769A4E125}"/>
              </a:ext>
            </a:extLst>
          </p:cNvPr>
          <p:cNvSpPr/>
          <p:nvPr/>
        </p:nvSpPr>
        <p:spPr>
          <a:xfrm>
            <a:off x="5889357" y="4931018"/>
            <a:ext cx="32944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Example from </a:t>
            </a:r>
            <a:r>
              <a:rPr lang="en-US" sz="900" i="1" dirty="0" err="1"/>
              <a:t>iGEM</a:t>
            </a:r>
            <a:r>
              <a:rPr lang="en-US" sz="900" i="1" dirty="0"/>
              <a:t> 2018 </a:t>
            </a:r>
            <a:r>
              <a:rPr lang="en-US" sz="900" i="1" dirty="0" err="1"/>
              <a:t>interlab</a:t>
            </a:r>
            <a:r>
              <a:rPr lang="en-US" sz="900" i="1" dirty="0"/>
              <a:t> publication: [Beal et al.,’20]</a:t>
            </a:r>
          </a:p>
        </p:txBody>
      </p:sp>
    </p:spTree>
    <p:extLst>
      <p:ext uri="{BB962C8B-B14F-4D97-AF65-F5344CB8AC3E}">
        <p14:creationId xmlns:p14="http://schemas.microsoft.com/office/powerpoint/2010/main" val="71829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Tell stories in your captions</a:t>
            </a:r>
          </a:p>
        </p:txBody>
      </p:sp>
      <p:sp>
        <p:nvSpPr>
          <p:cNvPr id="3" name="Google Shape;112;p13">
            <a:extLst>
              <a:ext uri="{FF2B5EF4-FFF2-40B4-BE49-F238E27FC236}">
                <a16:creationId xmlns:a16="http://schemas.microsoft.com/office/drawing/2014/main" id="{6819B45E-32C9-4247-9550-41509B808F45}"/>
              </a:ext>
            </a:extLst>
          </p:cNvPr>
          <p:cNvSpPr txBox="1"/>
          <p:nvPr/>
        </p:nvSpPr>
        <p:spPr>
          <a:xfrm>
            <a:off x="2844423" y="4169039"/>
            <a:ext cx="3455153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This is a horse.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47D1B-A923-AC42-B7E1-1C0012F5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07" y="1357052"/>
            <a:ext cx="2811987" cy="2811987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B5BAA-ABB7-7C41-B583-8D5A7BD2F015}"/>
              </a:ext>
            </a:extLst>
          </p:cNvPr>
          <p:cNvSpPr txBox="1"/>
          <p:nvPr/>
        </p:nvSpPr>
        <p:spPr>
          <a:xfrm>
            <a:off x="3901608" y="4546685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What about it?</a:t>
            </a:r>
          </a:p>
        </p:txBody>
      </p:sp>
    </p:spTree>
    <p:extLst>
      <p:ext uri="{BB962C8B-B14F-4D97-AF65-F5344CB8AC3E}">
        <p14:creationId xmlns:p14="http://schemas.microsoft.com/office/powerpoint/2010/main" val="242263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Tell stories in your captions</a:t>
            </a:r>
          </a:p>
        </p:txBody>
      </p:sp>
      <p:sp>
        <p:nvSpPr>
          <p:cNvPr id="3" name="Google Shape;112;p13">
            <a:extLst>
              <a:ext uri="{FF2B5EF4-FFF2-40B4-BE49-F238E27FC236}">
                <a16:creationId xmlns:a16="http://schemas.microsoft.com/office/drawing/2014/main" id="{6819B45E-32C9-4247-9550-41509B808F45}"/>
              </a:ext>
            </a:extLst>
          </p:cNvPr>
          <p:cNvSpPr txBox="1"/>
          <p:nvPr/>
        </p:nvSpPr>
        <p:spPr>
          <a:xfrm>
            <a:off x="1914283" y="4169039"/>
            <a:ext cx="5315435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Fluorescence per cell after 6 hours of growth.</a:t>
            </a:r>
            <a:endParaRPr lang="en-GB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BC7B-D642-D547-AF2E-6E1B63C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40" y="1107114"/>
            <a:ext cx="3541121" cy="30157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DA4B5-D875-E441-8A71-F38391D6BACE}"/>
              </a:ext>
            </a:extLst>
          </p:cNvPr>
          <p:cNvCxnSpPr/>
          <p:nvPr/>
        </p:nvCxnSpPr>
        <p:spPr>
          <a:xfrm>
            <a:off x="2518475" y="4424766"/>
            <a:ext cx="4215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Tell stories in your captions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BC7B-D642-D547-AF2E-6E1B63C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40" y="1107114"/>
            <a:ext cx="3541121" cy="3015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0CFE42-AE4B-194D-B293-DC74F849B520}"/>
              </a:ext>
            </a:extLst>
          </p:cNvPr>
          <p:cNvSpPr/>
          <p:nvPr/>
        </p:nvSpPr>
        <p:spPr>
          <a:xfrm>
            <a:off x="109357" y="4110648"/>
            <a:ext cx="872381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Fluorescence per cell after 6 hours of growth, </a:t>
            </a:r>
            <a:r>
              <a:rPr lang="en-US" sz="11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comparing calibrated flow cytometry to estimates using cell count from CFU and microsphere dilution protocols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(LUDOX/water is not shown as the units it produces are not comparable). </a:t>
            </a:r>
            <a:r>
              <a:rPr lang="en-US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Microsphere dilution produces values extremely close to the ground truth provided by calibrated flow cytometry, whereas the CFU protocol produces values more than an order of magnitude different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suggesting that CFU calibration greatly underestimates the number of cells in the sample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Bars show geometric mean and standard deviation. Team count per condition provided in Supplementary Data 3 Teams Per Condition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0DEFD-D174-A041-BF49-12771D78BBE8}"/>
              </a:ext>
            </a:extLst>
          </p:cNvPr>
          <p:cNvSpPr txBox="1"/>
          <p:nvPr/>
        </p:nvSpPr>
        <p:spPr>
          <a:xfrm>
            <a:off x="2963634" y="387725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Purpose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E4A33-4031-6E49-880C-52790AB77FAE}"/>
              </a:ext>
            </a:extLst>
          </p:cNvPr>
          <p:cNvSpPr txBox="1"/>
          <p:nvPr/>
        </p:nvSpPr>
        <p:spPr>
          <a:xfrm>
            <a:off x="8023841" y="4058625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Key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81947-1C68-BB4C-B7F3-1B40D5FCC7B5}"/>
              </a:ext>
            </a:extLst>
          </p:cNvPr>
          <p:cNvSpPr txBox="1"/>
          <p:nvPr/>
        </p:nvSpPr>
        <p:spPr>
          <a:xfrm>
            <a:off x="7798247" y="481853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20BBE-5326-7E45-972E-752114D40048}"/>
              </a:ext>
            </a:extLst>
          </p:cNvPr>
          <p:cNvSpPr txBox="1"/>
          <p:nvPr/>
        </p:nvSpPr>
        <p:spPr>
          <a:xfrm>
            <a:off x="5329408" y="3871060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FFC000"/>
                </a:solidFill>
              </a:rPr>
              <a:t>Anticipating questions</a:t>
            </a:r>
          </a:p>
        </p:txBody>
      </p:sp>
    </p:spTree>
    <p:extLst>
      <p:ext uri="{BB962C8B-B14F-4D97-AF65-F5344CB8AC3E}">
        <p14:creationId xmlns:p14="http://schemas.microsoft.com/office/powerpoint/2010/main" val="276892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/>
        </p:nvSpPr>
        <p:spPr>
          <a:xfrm>
            <a:off x="1510950" y="2554550"/>
            <a:ext cx="6152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/>
        </p:nvSpPr>
        <p:spPr>
          <a:xfrm>
            <a:off x="2463300" y="3166850"/>
            <a:ext cx="38538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CB311-712F-DE43-A74F-2BEE8CB2DB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956" y="342312"/>
            <a:ext cx="18288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4572000" y="632300"/>
            <a:ext cx="4572000" cy="37980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4572000" y="575900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Speaker - iGEM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1079200" y="4148475"/>
            <a:ext cx="24135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Anastasios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Galanis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After iGEM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5393408" y="4148475"/>
            <a:ext cx="293481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Roboto"/>
                <a:ea typeface="Roboto"/>
                <a:cs typeface="Roboto"/>
                <a:sym typeface="Roboto"/>
              </a:rPr>
              <a:t>Jacob Beal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/>
                <a:ea typeface="Roboto"/>
                <a:cs typeface="Roboto"/>
                <a:sym typeface="Roboto"/>
              </a:rPr>
              <a:t>Raytheon BBN Technologies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/>
                <a:ea typeface="Roboto"/>
                <a:cs typeface="Roboto"/>
                <a:sym typeface="Roboto"/>
              </a:rPr>
              <a:t>iGEM Engineering Committee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D91F5-9B37-694E-8F01-1253F173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25" y="1316500"/>
            <a:ext cx="1837000" cy="27555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35D66F-3200-B344-83DF-A58F4D14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5" y="1616634"/>
            <a:ext cx="3072584" cy="23044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632300"/>
            <a:ext cx="9144000" cy="379800"/>
          </a:xfrm>
          <a:prstGeom prst="rect">
            <a:avLst/>
          </a:prstGeom>
          <a:solidFill>
            <a:srgbClr val="AF3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1827900" y="1821450"/>
            <a:ext cx="54882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Content: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Relating data to biology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s" sz="2000" dirty="0">
                <a:latin typeface="Roboto"/>
                <a:ea typeface="Roboto"/>
                <a:cs typeface="Roboto"/>
                <a:sym typeface="Roboto"/>
              </a:rPr>
              <a:t>Graphical Presentation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0" y="575900"/>
            <a:ext cx="9144000" cy="5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 and Visualization</a:t>
            </a:r>
            <a:endParaRPr sz="19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/>
        </p:nvSpPr>
        <p:spPr>
          <a:xfrm>
            <a:off x="1495650" y="1621050"/>
            <a:ext cx="61527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RELATING DATA TO BIOLOGY</a:t>
            </a:r>
            <a:endParaRPr sz="35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Avoid Relative and Arbitrary Units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BF35D-173A-0D4E-B19E-07A49761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97" y="2487476"/>
            <a:ext cx="3557061" cy="2371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0D4EF-66A1-8844-AC78-E629125A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07" y="1299918"/>
            <a:ext cx="2834213" cy="354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30EBE-B918-5B46-BE6A-31DDAD5E51A8}"/>
              </a:ext>
            </a:extLst>
          </p:cNvPr>
          <p:cNvSpPr txBox="1"/>
          <p:nvPr/>
        </p:nvSpPr>
        <p:spPr>
          <a:xfrm>
            <a:off x="-23446" y="4915404"/>
            <a:ext cx="7000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</a:t>
            </a:r>
            <a:r>
              <a:rPr lang="en-US" sz="900" dirty="0" err="1"/>
              <a:t>Roederer</a:t>
            </a:r>
            <a:r>
              <a:rPr lang="en-US" sz="900" dirty="0"/>
              <a:t>, ‘02; Wang et al., ‘08; NIST/ISAC, ‘12; Beal et al., ‘12; Castillo-Hair et al., ’16; Beal et al., ‘18, Beal et al.,’20, Beal et al., ‘21]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6ACE4-4FC6-BC46-849E-E8FD5D4F5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45"/>
          <a:stretch/>
        </p:blipFill>
        <p:spPr>
          <a:xfrm>
            <a:off x="177800" y="3766479"/>
            <a:ext cx="1969735" cy="1117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1A7D3-7276-9640-A7D1-461C3D2EA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585" y="2155928"/>
            <a:ext cx="1117391" cy="1988409"/>
          </a:xfrm>
          <a:prstGeom prst="rect">
            <a:avLst/>
          </a:prstGeom>
        </p:spPr>
      </p:pic>
      <p:pic>
        <p:nvPicPr>
          <p:cNvPr id="9" name="Picture 8" descr="NIST_logo.png">
            <a:extLst>
              <a:ext uri="{FF2B5EF4-FFF2-40B4-BE49-F238E27FC236}">
                <a16:creationId xmlns:a16="http://schemas.microsoft.com/office/drawing/2014/main" id="{5E734B99-648F-0F42-BCEF-5FD14608C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50" y="144425"/>
            <a:ext cx="1329670" cy="351033"/>
          </a:xfrm>
          <a:prstGeom prst="rect">
            <a:avLst/>
          </a:prstGeom>
        </p:spPr>
      </p:pic>
      <p:sp>
        <p:nvSpPr>
          <p:cNvPr id="3" name="Google Shape;112;p13">
            <a:extLst>
              <a:ext uri="{FF2B5EF4-FFF2-40B4-BE49-F238E27FC236}">
                <a16:creationId xmlns:a16="http://schemas.microsoft.com/office/drawing/2014/main" id="{6819B45E-32C9-4247-9550-41509B808F45}"/>
              </a:ext>
            </a:extLst>
          </p:cNvPr>
          <p:cNvSpPr txBox="1"/>
          <p:nvPr/>
        </p:nvSpPr>
        <p:spPr>
          <a:xfrm>
            <a:off x="233816" y="1142471"/>
            <a:ext cx="681791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Example: calibration of fluorescence &amp; OD measurements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Flow Cytometry: NIST-certified beads, WT, color controls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Plate reader: fluorescein, Texas Red, cell-like microspheres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Result: directly comparable MEFL units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271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Think Carefully About Relating Measurement to Biology</a:t>
            </a:r>
          </a:p>
        </p:txBody>
      </p:sp>
      <p:sp>
        <p:nvSpPr>
          <p:cNvPr id="3" name="Google Shape;112;p13">
            <a:extLst>
              <a:ext uri="{FF2B5EF4-FFF2-40B4-BE49-F238E27FC236}">
                <a16:creationId xmlns:a16="http://schemas.microsoft.com/office/drawing/2014/main" id="{6819B45E-32C9-4247-9550-41509B808F45}"/>
              </a:ext>
            </a:extLst>
          </p:cNvPr>
          <p:cNvSpPr txBox="1"/>
          <p:nvPr/>
        </p:nvSpPr>
        <p:spPr>
          <a:xfrm>
            <a:off x="420300" y="1499975"/>
            <a:ext cx="8303400" cy="26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sz="2000" dirty="0">
                <a:latin typeface=""/>
                <a:ea typeface="Roboto"/>
                <a:cs typeface="Roboto"/>
                <a:sym typeface="Roboto"/>
              </a:rPr>
              <a:t>Example: estimating cell and molecule counts from plate reader data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</a:rPr>
              <a:t>Raw readings include background, even after calibration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</a:rPr>
              <a:t>To estimates counts, subtract the background:</a:t>
            </a:r>
          </a:p>
          <a:p>
            <a:pPr marL="0" indent="0">
              <a:buNone/>
            </a:pPr>
            <a:endParaRPr lang="en-US" sz="2000" dirty="0">
              <a:latin typeface=""/>
            </a:endParaRPr>
          </a:p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GB" sz="2000" dirty="0">
              <a:latin typeface="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C66759-B8A0-3640-B5D4-56EC26A47E69}"/>
              </a:ext>
            </a:extLst>
          </p:cNvPr>
          <p:cNvGrpSpPr/>
          <p:nvPr/>
        </p:nvGrpSpPr>
        <p:grpSpPr>
          <a:xfrm>
            <a:off x="2178719" y="2837690"/>
            <a:ext cx="4786562" cy="1199342"/>
            <a:chOff x="2124377" y="1758274"/>
            <a:chExt cx="4786562" cy="1199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EB090E-FA6C-4242-84A2-2CCB318F81EC}"/>
                    </a:ext>
                  </a:extLst>
                </p:cNvPr>
                <p:cNvSpPr txBox="1"/>
                <p:nvPr/>
              </p:nvSpPr>
              <p:spPr>
                <a:xfrm>
                  <a:off x="2492296" y="1758274"/>
                  <a:ext cx="3611823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𝐶𝑒𝑙𝑙𝑠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𝑚𝑒𝑑𝑖𝑎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𝑝𝑎𝑟𝑡𝑖𝑐𝑙𝑒𝑠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𝑂𝐷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691C98-802D-3D4C-90FE-C9BBF3542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296" y="1758274"/>
                  <a:ext cx="3611823" cy="525978"/>
                </a:xfrm>
                <a:prstGeom prst="rect">
                  <a:avLst/>
                </a:prstGeom>
                <a:blipFill>
                  <a:blip r:embed="rId2"/>
                  <a:stretch>
                    <a:fillRect l="-1053" t="-2326" r="-1404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3B17DA7-D961-394A-AA8B-523BEE496138}"/>
                    </a:ext>
                  </a:extLst>
                </p:cNvPr>
                <p:cNvSpPr txBox="1"/>
                <p:nvPr/>
              </p:nvSpPr>
              <p:spPr>
                <a:xfrm>
                  <a:off x="2124377" y="2439076"/>
                  <a:ext cx="4786562" cy="5185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𝑀𝐸𝐹𝐿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𝐶𝑒𝑙𝑙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𝑀𝐸𝐹𝐿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𝐶𝑒𝑙𝑙𝑠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3B17DA7-D961-394A-AA8B-523BEE496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7" y="2439076"/>
                  <a:ext cx="4786562" cy="518540"/>
                </a:xfrm>
                <a:prstGeom prst="rect">
                  <a:avLst/>
                </a:prstGeom>
                <a:blipFill>
                  <a:blip r:embed="rId3"/>
                  <a:stretch>
                    <a:fillRect t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51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 Geometric Statistics for Gene Expression</a:t>
            </a:r>
          </a:p>
        </p:txBody>
      </p:sp>
      <p:pic>
        <p:nvPicPr>
          <p:cNvPr id="4" name="Picture 3" descr="cello-LmrA-samples.pdf">
            <a:extLst>
              <a:ext uri="{FF2B5EF4-FFF2-40B4-BE49-F238E27FC236}">
                <a16:creationId xmlns:a16="http://schemas.microsoft.com/office/drawing/2014/main" id="{796973D8-5788-1A47-8D06-0FA0B05C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06" y="1347790"/>
            <a:ext cx="5015536" cy="30759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8018ED-0463-1E49-8CCB-C823473EBCD3}"/>
              </a:ext>
            </a:extLst>
          </p:cNvPr>
          <p:cNvSpPr txBox="1">
            <a:spLocks/>
          </p:cNvSpPr>
          <p:nvPr/>
        </p:nvSpPr>
        <p:spPr bwMode="auto">
          <a:xfrm>
            <a:off x="424098" y="1106801"/>
            <a:ext cx="3331910" cy="289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u="sng" dirty="0"/>
              <a:t>Why geometric stats?</a:t>
            </a:r>
            <a:r>
              <a:rPr lang="en-US" sz="2000" dirty="0"/>
              <a:t> </a:t>
            </a:r>
          </a:p>
          <a:p>
            <a:pPr marL="0" indent="0"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Complex catalytic reactions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00FF"/>
                </a:solidFill>
              </a:rPr>
              <a:t> multiply many rates:</a:t>
            </a:r>
          </a:p>
          <a:p>
            <a:pPr marL="0" indent="0" algn="ctr">
              <a:buFont typeface="Arial" charset="0"/>
              <a:buNone/>
            </a:pPr>
            <a:endParaRPr lang="en-US" sz="1800" i="1" dirty="0"/>
          </a:p>
          <a:p>
            <a:pPr marL="0" indent="0" algn="ctr">
              <a:buFont typeface="Arial" charset="0"/>
              <a:buNone/>
            </a:pPr>
            <a:r>
              <a:rPr lang="en-US" sz="1800" i="1" dirty="0" err="1"/>
              <a:t>R</a:t>
            </a:r>
            <a:r>
              <a:rPr lang="en-US" sz="1800" i="1" baseline="-25000" dirty="0" err="1"/>
              <a:t>express</a:t>
            </a:r>
            <a:r>
              <a:rPr lang="en-US" sz="1800" i="1" dirty="0"/>
              <a:t> = R</a:t>
            </a:r>
            <a:r>
              <a:rPr lang="en-US" sz="1800" i="1" baseline="-25000" dirty="0"/>
              <a:t>1</a:t>
            </a:r>
            <a:r>
              <a:rPr lang="en-US" sz="1800" i="1" dirty="0"/>
              <a:t>R</a:t>
            </a:r>
            <a:r>
              <a:rPr lang="en-US" sz="1800" i="1" baseline="-25000" dirty="0"/>
              <a:t>2</a:t>
            </a:r>
            <a:r>
              <a:rPr lang="en-US" sz="1800" i="1" dirty="0"/>
              <a:t>R</a:t>
            </a:r>
            <a:r>
              <a:rPr lang="en-US" sz="1800" i="1" baseline="-25000" dirty="0"/>
              <a:t>3</a:t>
            </a:r>
            <a:r>
              <a:rPr lang="en-US" sz="1800" i="1" dirty="0"/>
              <a:t>R</a:t>
            </a:r>
            <a:r>
              <a:rPr lang="en-US" sz="1800" i="1" baseline="-25000" dirty="0"/>
              <a:t>4</a:t>
            </a:r>
            <a:r>
              <a:rPr lang="en-US" sz="1800" i="1" dirty="0"/>
              <a:t>R</a:t>
            </a:r>
            <a:r>
              <a:rPr lang="en-US" sz="1800" i="1" baseline="-25000" dirty="0"/>
              <a:t>5</a:t>
            </a:r>
            <a:r>
              <a:rPr lang="en-US" sz="1800" i="1" dirty="0"/>
              <a:t>…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Central Limit Theorem	    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 </a:t>
            </a:r>
            <a:r>
              <a:rPr lang="en-US" sz="2000" dirty="0">
                <a:solidFill>
                  <a:srgbClr val="0000FF"/>
                </a:solidFill>
              </a:rPr>
              <a:t>converge to log-normal!</a:t>
            </a:r>
          </a:p>
          <a:p>
            <a:pPr marL="0" indent="0" algn="ctr">
              <a:buFont typeface="Arial" charset="0"/>
              <a:buNone/>
            </a:pPr>
            <a:endParaRPr lang="en-US" sz="1100" i="1" dirty="0">
              <a:solidFill>
                <a:srgbClr val="0000FF"/>
              </a:solidFill>
            </a:endParaRPr>
          </a:p>
          <a:p>
            <a:pPr marL="0" indent="0" algn="ctr">
              <a:buFont typeface="Arial" charset="0"/>
              <a:buNone/>
            </a:pPr>
            <a:r>
              <a:rPr lang="en-US" sz="1800" i="1" dirty="0"/>
              <a:t>Gamma distribution bursting also implies geometric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D18FF-6642-BE47-8938-857C2F31E56F}"/>
              </a:ext>
            </a:extLst>
          </p:cNvPr>
          <p:cNvSpPr txBox="1"/>
          <p:nvPr/>
        </p:nvSpPr>
        <p:spPr>
          <a:xfrm>
            <a:off x="6626942" y="4912668"/>
            <a:ext cx="2517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[</a:t>
            </a:r>
            <a:r>
              <a:rPr lang="en-US" sz="900" dirty="0" err="1"/>
              <a:t>Davidsohn</a:t>
            </a:r>
            <a:r>
              <a:rPr lang="en-US" sz="900" dirty="0"/>
              <a:t> et al., 2015], [Beal, 2017]</a:t>
            </a:r>
          </a:p>
        </p:txBody>
      </p:sp>
    </p:spTree>
    <p:extLst>
      <p:ext uri="{BB962C8B-B14F-4D97-AF65-F5344CB8AC3E}">
        <p14:creationId xmlns:p14="http://schemas.microsoft.com/office/powerpoint/2010/main" val="3405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Take Advantage of Process Controls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A2CF826-55AD-944C-9DE8-9AF1ABD12969}"/>
              </a:ext>
            </a:extLst>
          </p:cNvPr>
          <p:cNvSpPr txBox="1">
            <a:spLocks/>
          </p:cNvSpPr>
          <p:nvPr/>
        </p:nvSpPr>
        <p:spPr>
          <a:xfrm>
            <a:off x="975807" y="1200151"/>
            <a:ext cx="3143250" cy="339447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Experimental Controls: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 my hypothesis true?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control per factor under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Best when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Control very close to experiment conditions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48E6EBC-D59F-8346-9172-505FC5BDAABC}"/>
              </a:ext>
            </a:extLst>
          </p:cNvPr>
          <p:cNvSpPr txBox="1">
            <a:spLocks/>
          </p:cNvSpPr>
          <p:nvPr/>
        </p:nvSpPr>
        <p:spPr>
          <a:xfrm>
            <a:off x="4783155" y="1200151"/>
            <a:ext cx="3255434" cy="339447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Process Controls: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Should I trust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control per assumption in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Best when known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Control should have minimal relation to experiment conditions</a:t>
            </a:r>
          </a:p>
        </p:txBody>
      </p:sp>
    </p:spTree>
    <p:extLst>
      <p:ext uri="{BB962C8B-B14F-4D97-AF65-F5344CB8AC3E}">
        <p14:creationId xmlns:p14="http://schemas.microsoft.com/office/powerpoint/2010/main" val="310008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259-1E08-48D6-A3B5-A2CE48BE2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of Experimental vs. Process Controls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28C30-AFDC-9444-9E97-E6AEFD32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2" y="1174318"/>
            <a:ext cx="7175715" cy="37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64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663</Words>
  <Application>Microsoft Macintosh PowerPoint</Application>
  <PresentationFormat>On-screen Show (16:9)</PresentationFormat>
  <Paragraphs>103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Cambria Math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Avoid Relative and Arbitrary Units</vt:lpstr>
      <vt:lpstr>Think Carefully About Relating Measurement to Biology</vt:lpstr>
      <vt:lpstr>Use Geometric Statistics for Gene Expression</vt:lpstr>
      <vt:lpstr>Take Advantage of Process Controls</vt:lpstr>
      <vt:lpstr>Example of Experimental vs. Process Controls</vt:lpstr>
      <vt:lpstr>Sanity Check Your Control Values</vt:lpstr>
      <vt:lpstr>PowerPoint Presentation</vt:lpstr>
      <vt:lpstr>Presenting data is just as important as collecting it!</vt:lpstr>
      <vt:lpstr>Core Principles of Data Presentation</vt:lpstr>
      <vt:lpstr>Applying the Core Principles</vt:lpstr>
      <vt:lpstr>Tell stories in your captions</vt:lpstr>
      <vt:lpstr>Tell stories in your captions</vt:lpstr>
      <vt:lpstr>Tell stories in your captions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Jacob Beal</cp:lastModifiedBy>
  <cp:revision>54</cp:revision>
  <dcterms:modified xsi:type="dcterms:W3CDTF">2021-05-31T13:55:29Z</dcterms:modified>
</cp:coreProperties>
</file>