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9" r:id="rId5"/>
    <p:sldId id="268" r:id="rId6"/>
    <p:sldId id="264" r:id="rId7"/>
    <p:sldId id="267" r:id="rId8"/>
    <p:sldId id="259" r:id="rId9"/>
    <p:sldId id="266" r:id="rId10"/>
    <p:sldId id="27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C61828-BB14-4CF4-BC89-3466C2E7A69C}">
          <p14:sldIdLst>
            <p14:sldId id="256"/>
            <p14:sldId id="260"/>
            <p14:sldId id="261"/>
            <p14:sldId id="269"/>
            <p14:sldId id="268"/>
          </p14:sldIdLst>
        </p14:section>
        <p14:section name="Approach" id="{D2593995-80DB-4880-A2B8-21547A4A2780}">
          <p14:sldIdLst>
            <p14:sldId id="264"/>
            <p14:sldId id="267"/>
            <p14:sldId id="259"/>
            <p14:sldId id="266"/>
            <p14:sldId id="27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0068-8824-106D-5915-5BE2DC1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72A92-79EA-6AA7-A81A-5ADBD2B0F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9AD2-BEC5-0E43-354F-C5DC3CE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DD58-A11B-5365-5A28-864004EA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5690-9073-B314-9E5A-1EF6953E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6673-CD9F-9290-34E3-4BA8C60E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C018-DB3F-2626-6CDD-466EC446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CBF-13C4-2AEF-7B10-F54D1D70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4476-B284-AE14-6F3D-1D283CC6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4BE4-E894-982D-A322-B4D51DB2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4D595-5CF2-CAC0-E1FC-DFF95E1F7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207E1-1C23-2B9E-7A09-07B8C858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1162-82E5-F405-7EFF-00572F3C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8C34-CE19-0A18-9D70-8816005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E725-2C2A-85FB-3083-839BB801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4686-0072-C4E4-E69F-41DE216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C0CF-3DD7-E86C-0C0A-C36EE2D1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C1FB-EE4C-909A-DF1E-BF9F1CA8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EEE-C0AB-460D-A875-C4E73AED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B1F8-7E6E-56B9-12CB-266AEDFA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A428-2181-06C8-B3DD-A6F07A46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2380-4E42-6144-F2EA-D5458F09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6D4E-B122-A1A8-61E9-8113AC3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2162-8BCE-E5BA-1616-AC6D5D5C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8746-6D5A-7CF9-A17B-BE73D924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B339-20D3-7133-BBEA-D22A2B2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8EA5-7A97-8945-FBF6-60FA9BEDB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38C6-8C08-11D2-BE58-DC37BE3F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1BCA5-8FC0-FD8A-2F62-871E4D5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CC4D-CD87-C6FB-44EA-3BD800DA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CAC7-5AB0-91B4-52F0-1169FACB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46D0-58FD-EDF6-D1B5-A2EAF9BD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68CF-8AF9-25B8-F017-ECE6382E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E6643-5F00-949C-C25E-E21EDE5D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1A36D-C2F7-CE1E-CBEE-E6A41F8D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837FE-25F5-CBD8-4073-02E04FF2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AFA79-A95F-3848-40B4-31E1D7B6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5007D-732F-E335-A76A-E4B1E939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BCBB3-9B87-08A9-6E73-7CFAA469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02D3-0605-CC8D-E442-EAE4FBC3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81F01-5E4D-6105-AC32-5FAC505C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57CA-B556-6ADE-4282-84CF876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9CF5-40BD-C188-8815-E41AD4BD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7DA3F-1A74-BE19-70A7-BF13AB47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7BEA3-3D1C-A685-E85C-BAE2C40A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E22C-834B-68CC-EA86-F8D9BF5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E322-73BB-B4A0-E75F-6D909558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9757-DFBE-AC4F-AF5D-BBF320F8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4BB58-29FC-C2CA-D054-773F93C76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F6E-5344-011B-6220-08D56822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3688-831D-D461-EB11-3613DD1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047E-0437-5592-7B16-51F0E5E4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BC5C-8CD5-9CC4-AAAB-DAEA0521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7CC79-73BA-A882-EDAC-2ABC953EF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F9D-C36B-60E5-A8E6-AEDD95D7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EB645-7746-DB7B-F990-55D91267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418D-C403-4D64-22EB-E788F49E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02EC5-7899-A3D6-2614-7E7B984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E035B-173F-3404-FAB7-7855C311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FA86-EBDC-4838-105C-DD0BE666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5A8B-B115-78B7-7DBD-BC289467B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6657-07A9-48B8-841C-901AFE7579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10EE-5666-E402-B173-173D0DDD4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6AAD-BEF3-152C-8BC9-C756D852D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71EB-928C-48D3-AF2C-18C0D7A1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54DA-9144-5D42-C797-7BD0050F3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Filter Localization of the Deep Autonomous Profiler (DAP)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E452A-0C02-794E-08E2-884191199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Phil </a:t>
            </a:r>
            <a:r>
              <a:rPr lang="en-US" dirty="0" err="1"/>
              <a:t>Parisi</a:t>
            </a:r>
            <a:r>
              <a:rPr lang="en-US" dirty="0"/>
              <a:t> and Jake Bonney</a:t>
            </a:r>
          </a:p>
          <a:p>
            <a:r>
              <a:rPr lang="en-US" dirty="0"/>
              <a:t>OCE Seminar </a:t>
            </a:r>
          </a:p>
          <a:p>
            <a:r>
              <a:rPr lang="en-US" dirty="0"/>
              <a:t>4/20/23</a:t>
            </a:r>
          </a:p>
        </p:txBody>
      </p:sp>
    </p:spTree>
    <p:extLst>
      <p:ext uri="{BB962C8B-B14F-4D97-AF65-F5344CB8AC3E}">
        <p14:creationId xmlns:p14="http://schemas.microsoft.com/office/powerpoint/2010/main" val="106221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936-2235-CC62-6335-1F98AEE1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and Culling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3E6F-D76C-DEE7-DA01-7F29CBE8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104F-6A06-35FB-B1A4-AA54FBAA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BBC2-2EE6-FEBE-AE86-F0B98AC5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562C-AA42-7473-175F-468467D3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067F-1AF3-3E27-F62C-892D7571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90D-D406-7ED7-DA1A-6C5A2B43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B7C8-84C1-E19B-4D9D-5EB9AFF6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EDF9-8211-E713-1389-3BC332E6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610B-BDC2-DD40-2CC5-21D474BA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6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C726-ABA7-C530-93C8-0557C355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AED77-937D-2322-BC54-F8036D58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01" y="1395663"/>
            <a:ext cx="6915197" cy="48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EE8C0-D878-8F2A-6BF2-FD7203D7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6" y="1451691"/>
            <a:ext cx="11621507" cy="48924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7E57E0-722C-E6FB-E3B9-8E561641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DAP Dynamics</a:t>
            </a:r>
          </a:p>
        </p:txBody>
      </p:sp>
    </p:spTree>
    <p:extLst>
      <p:ext uri="{BB962C8B-B14F-4D97-AF65-F5344CB8AC3E}">
        <p14:creationId xmlns:p14="http://schemas.microsoft.com/office/powerpoint/2010/main" val="6460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84AE-7EA5-31D4-8EB1-AE82C735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Particle Filter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D8CED8-4D23-3983-A73D-44B2E9EC6E65}"/>
              </a:ext>
            </a:extLst>
          </p:cNvPr>
          <p:cNvGrpSpPr/>
          <p:nvPr/>
        </p:nvGrpSpPr>
        <p:grpSpPr>
          <a:xfrm>
            <a:off x="835711" y="2216728"/>
            <a:ext cx="10506357" cy="1387424"/>
            <a:chOff x="842821" y="3395157"/>
            <a:chExt cx="10506357" cy="121227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FBE7D4-540B-7282-D458-66E195E7D6DF}"/>
                </a:ext>
              </a:extLst>
            </p:cNvPr>
            <p:cNvSpPr/>
            <p:nvPr/>
          </p:nvSpPr>
          <p:spPr>
            <a:xfrm>
              <a:off x="842821" y="3395157"/>
              <a:ext cx="2020453" cy="1212272"/>
            </a:xfrm>
            <a:custGeom>
              <a:avLst/>
              <a:gdLst>
                <a:gd name="connsiteX0" fmla="*/ 0 w 2020453"/>
                <a:gd name="connsiteY0" fmla="*/ 121227 h 1212272"/>
                <a:gd name="connsiteX1" fmla="*/ 121227 w 2020453"/>
                <a:gd name="connsiteY1" fmla="*/ 0 h 1212272"/>
                <a:gd name="connsiteX2" fmla="*/ 1899226 w 2020453"/>
                <a:gd name="connsiteY2" fmla="*/ 0 h 1212272"/>
                <a:gd name="connsiteX3" fmla="*/ 2020453 w 2020453"/>
                <a:gd name="connsiteY3" fmla="*/ 121227 h 1212272"/>
                <a:gd name="connsiteX4" fmla="*/ 2020453 w 2020453"/>
                <a:gd name="connsiteY4" fmla="*/ 1091045 h 1212272"/>
                <a:gd name="connsiteX5" fmla="*/ 1899226 w 2020453"/>
                <a:gd name="connsiteY5" fmla="*/ 1212272 h 1212272"/>
                <a:gd name="connsiteX6" fmla="*/ 121227 w 2020453"/>
                <a:gd name="connsiteY6" fmla="*/ 1212272 h 1212272"/>
                <a:gd name="connsiteX7" fmla="*/ 0 w 2020453"/>
                <a:gd name="connsiteY7" fmla="*/ 1091045 h 1212272"/>
                <a:gd name="connsiteX8" fmla="*/ 0 w 2020453"/>
                <a:gd name="connsiteY8" fmla="*/ 121227 h 12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453" h="1212272">
                  <a:moveTo>
                    <a:pt x="0" y="121227"/>
                  </a:moveTo>
                  <a:cubicBezTo>
                    <a:pt x="0" y="54275"/>
                    <a:pt x="54275" y="0"/>
                    <a:pt x="121227" y="0"/>
                  </a:cubicBezTo>
                  <a:lnTo>
                    <a:pt x="1899226" y="0"/>
                  </a:lnTo>
                  <a:cubicBezTo>
                    <a:pt x="1966178" y="0"/>
                    <a:pt x="2020453" y="54275"/>
                    <a:pt x="2020453" y="121227"/>
                  </a:cubicBezTo>
                  <a:lnTo>
                    <a:pt x="2020453" y="1091045"/>
                  </a:lnTo>
                  <a:cubicBezTo>
                    <a:pt x="2020453" y="1157997"/>
                    <a:pt x="1966178" y="1212272"/>
                    <a:pt x="1899226" y="1212272"/>
                  </a:cubicBezTo>
                  <a:lnTo>
                    <a:pt x="121227" y="1212272"/>
                  </a:lnTo>
                  <a:cubicBezTo>
                    <a:pt x="54275" y="1212272"/>
                    <a:pt x="0" y="1157997"/>
                    <a:pt x="0" y="1091045"/>
                  </a:cubicBezTo>
                  <a:lnTo>
                    <a:pt x="0" y="12122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136" tIns="123136" rIns="123136" bIns="123136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Particle Initialization</a:t>
              </a:r>
            </a:p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 = 0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2F4069A-4480-27A1-230B-289F6D9DFF3F}"/>
                </a:ext>
              </a:extLst>
            </p:cNvPr>
            <p:cNvSpPr/>
            <p:nvPr/>
          </p:nvSpPr>
          <p:spPr>
            <a:xfrm>
              <a:off x="3065319" y="3750757"/>
              <a:ext cx="428336" cy="501072"/>
            </a:xfrm>
            <a:custGeom>
              <a:avLst/>
              <a:gdLst>
                <a:gd name="connsiteX0" fmla="*/ 0 w 428336"/>
                <a:gd name="connsiteY0" fmla="*/ 100214 h 501072"/>
                <a:gd name="connsiteX1" fmla="*/ 214168 w 428336"/>
                <a:gd name="connsiteY1" fmla="*/ 100214 h 501072"/>
                <a:gd name="connsiteX2" fmla="*/ 214168 w 428336"/>
                <a:gd name="connsiteY2" fmla="*/ 0 h 501072"/>
                <a:gd name="connsiteX3" fmla="*/ 428336 w 428336"/>
                <a:gd name="connsiteY3" fmla="*/ 250536 h 501072"/>
                <a:gd name="connsiteX4" fmla="*/ 214168 w 428336"/>
                <a:gd name="connsiteY4" fmla="*/ 501072 h 501072"/>
                <a:gd name="connsiteX5" fmla="*/ 214168 w 428336"/>
                <a:gd name="connsiteY5" fmla="*/ 400858 h 501072"/>
                <a:gd name="connsiteX6" fmla="*/ 0 w 428336"/>
                <a:gd name="connsiteY6" fmla="*/ 400858 h 501072"/>
                <a:gd name="connsiteX7" fmla="*/ 0 w 428336"/>
                <a:gd name="connsiteY7" fmla="*/ 100214 h 50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336" h="501072">
                  <a:moveTo>
                    <a:pt x="0" y="100214"/>
                  </a:moveTo>
                  <a:lnTo>
                    <a:pt x="214168" y="100214"/>
                  </a:lnTo>
                  <a:lnTo>
                    <a:pt x="214168" y="0"/>
                  </a:lnTo>
                  <a:lnTo>
                    <a:pt x="428336" y="250536"/>
                  </a:lnTo>
                  <a:lnTo>
                    <a:pt x="214168" y="501072"/>
                  </a:lnTo>
                  <a:lnTo>
                    <a:pt x="214168" y="400858"/>
                  </a:lnTo>
                  <a:lnTo>
                    <a:pt x="0" y="400858"/>
                  </a:lnTo>
                  <a:lnTo>
                    <a:pt x="0" y="10021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0214" rIns="128501" bIns="10021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F8F85A-D83D-EB09-7F4F-A2C8A8E72710}"/>
                </a:ext>
              </a:extLst>
            </p:cNvPr>
            <p:cNvSpPr/>
            <p:nvPr/>
          </p:nvSpPr>
          <p:spPr>
            <a:xfrm>
              <a:off x="3671455" y="3395157"/>
              <a:ext cx="2020453" cy="1212272"/>
            </a:xfrm>
            <a:custGeom>
              <a:avLst/>
              <a:gdLst>
                <a:gd name="connsiteX0" fmla="*/ 0 w 2020453"/>
                <a:gd name="connsiteY0" fmla="*/ 121227 h 1212272"/>
                <a:gd name="connsiteX1" fmla="*/ 121227 w 2020453"/>
                <a:gd name="connsiteY1" fmla="*/ 0 h 1212272"/>
                <a:gd name="connsiteX2" fmla="*/ 1899226 w 2020453"/>
                <a:gd name="connsiteY2" fmla="*/ 0 h 1212272"/>
                <a:gd name="connsiteX3" fmla="*/ 2020453 w 2020453"/>
                <a:gd name="connsiteY3" fmla="*/ 121227 h 1212272"/>
                <a:gd name="connsiteX4" fmla="*/ 2020453 w 2020453"/>
                <a:gd name="connsiteY4" fmla="*/ 1091045 h 1212272"/>
                <a:gd name="connsiteX5" fmla="*/ 1899226 w 2020453"/>
                <a:gd name="connsiteY5" fmla="*/ 1212272 h 1212272"/>
                <a:gd name="connsiteX6" fmla="*/ 121227 w 2020453"/>
                <a:gd name="connsiteY6" fmla="*/ 1212272 h 1212272"/>
                <a:gd name="connsiteX7" fmla="*/ 0 w 2020453"/>
                <a:gd name="connsiteY7" fmla="*/ 1091045 h 1212272"/>
                <a:gd name="connsiteX8" fmla="*/ 0 w 2020453"/>
                <a:gd name="connsiteY8" fmla="*/ 121227 h 12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453" h="1212272">
                  <a:moveTo>
                    <a:pt x="0" y="121227"/>
                  </a:moveTo>
                  <a:cubicBezTo>
                    <a:pt x="0" y="54275"/>
                    <a:pt x="54275" y="0"/>
                    <a:pt x="121227" y="0"/>
                  </a:cubicBezTo>
                  <a:lnTo>
                    <a:pt x="1899226" y="0"/>
                  </a:lnTo>
                  <a:cubicBezTo>
                    <a:pt x="1966178" y="0"/>
                    <a:pt x="2020453" y="54275"/>
                    <a:pt x="2020453" y="121227"/>
                  </a:cubicBezTo>
                  <a:lnTo>
                    <a:pt x="2020453" y="1091045"/>
                  </a:lnTo>
                  <a:cubicBezTo>
                    <a:pt x="2020453" y="1157997"/>
                    <a:pt x="1966178" y="1212272"/>
                    <a:pt x="1899226" y="1212272"/>
                  </a:cubicBezTo>
                  <a:lnTo>
                    <a:pt x="121227" y="1212272"/>
                  </a:lnTo>
                  <a:cubicBezTo>
                    <a:pt x="54275" y="1212272"/>
                    <a:pt x="0" y="1157997"/>
                    <a:pt x="0" y="1091045"/>
                  </a:cubicBezTo>
                  <a:lnTo>
                    <a:pt x="0" y="12122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136" tIns="123136" rIns="123136" bIns="123136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Motion Model Update</a:t>
              </a:r>
            </a:p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t = 1,2,…,n</a:t>
              </a:r>
              <a:endParaRPr lang="en-US" sz="16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D7605F-3793-2727-9010-62B4F3C30606}"/>
                </a:ext>
              </a:extLst>
            </p:cNvPr>
            <p:cNvSpPr/>
            <p:nvPr/>
          </p:nvSpPr>
          <p:spPr>
            <a:xfrm>
              <a:off x="5893954" y="3750757"/>
              <a:ext cx="428336" cy="501072"/>
            </a:xfrm>
            <a:custGeom>
              <a:avLst/>
              <a:gdLst>
                <a:gd name="connsiteX0" fmla="*/ 0 w 428336"/>
                <a:gd name="connsiteY0" fmla="*/ 100214 h 501072"/>
                <a:gd name="connsiteX1" fmla="*/ 214168 w 428336"/>
                <a:gd name="connsiteY1" fmla="*/ 100214 h 501072"/>
                <a:gd name="connsiteX2" fmla="*/ 214168 w 428336"/>
                <a:gd name="connsiteY2" fmla="*/ 0 h 501072"/>
                <a:gd name="connsiteX3" fmla="*/ 428336 w 428336"/>
                <a:gd name="connsiteY3" fmla="*/ 250536 h 501072"/>
                <a:gd name="connsiteX4" fmla="*/ 214168 w 428336"/>
                <a:gd name="connsiteY4" fmla="*/ 501072 h 501072"/>
                <a:gd name="connsiteX5" fmla="*/ 214168 w 428336"/>
                <a:gd name="connsiteY5" fmla="*/ 400858 h 501072"/>
                <a:gd name="connsiteX6" fmla="*/ 0 w 428336"/>
                <a:gd name="connsiteY6" fmla="*/ 400858 h 501072"/>
                <a:gd name="connsiteX7" fmla="*/ 0 w 428336"/>
                <a:gd name="connsiteY7" fmla="*/ 100214 h 50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336" h="501072">
                  <a:moveTo>
                    <a:pt x="0" y="100214"/>
                  </a:moveTo>
                  <a:lnTo>
                    <a:pt x="214168" y="100214"/>
                  </a:lnTo>
                  <a:lnTo>
                    <a:pt x="214168" y="0"/>
                  </a:lnTo>
                  <a:lnTo>
                    <a:pt x="428336" y="250536"/>
                  </a:lnTo>
                  <a:lnTo>
                    <a:pt x="214168" y="501072"/>
                  </a:lnTo>
                  <a:lnTo>
                    <a:pt x="214168" y="400858"/>
                  </a:lnTo>
                  <a:lnTo>
                    <a:pt x="0" y="400858"/>
                  </a:lnTo>
                  <a:lnTo>
                    <a:pt x="0" y="10021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0214" rIns="128501" bIns="10021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E01771-AEE6-0FBC-05E4-FAA702557F5C}"/>
                </a:ext>
              </a:extLst>
            </p:cNvPr>
            <p:cNvSpPr/>
            <p:nvPr/>
          </p:nvSpPr>
          <p:spPr>
            <a:xfrm>
              <a:off x="6500090" y="3395157"/>
              <a:ext cx="2020453" cy="1212272"/>
            </a:xfrm>
            <a:custGeom>
              <a:avLst/>
              <a:gdLst>
                <a:gd name="connsiteX0" fmla="*/ 0 w 2020453"/>
                <a:gd name="connsiteY0" fmla="*/ 121227 h 1212272"/>
                <a:gd name="connsiteX1" fmla="*/ 121227 w 2020453"/>
                <a:gd name="connsiteY1" fmla="*/ 0 h 1212272"/>
                <a:gd name="connsiteX2" fmla="*/ 1899226 w 2020453"/>
                <a:gd name="connsiteY2" fmla="*/ 0 h 1212272"/>
                <a:gd name="connsiteX3" fmla="*/ 2020453 w 2020453"/>
                <a:gd name="connsiteY3" fmla="*/ 121227 h 1212272"/>
                <a:gd name="connsiteX4" fmla="*/ 2020453 w 2020453"/>
                <a:gd name="connsiteY4" fmla="*/ 1091045 h 1212272"/>
                <a:gd name="connsiteX5" fmla="*/ 1899226 w 2020453"/>
                <a:gd name="connsiteY5" fmla="*/ 1212272 h 1212272"/>
                <a:gd name="connsiteX6" fmla="*/ 121227 w 2020453"/>
                <a:gd name="connsiteY6" fmla="*/ 1212272 h 1212272"/>
                <a:gd name="connsiteX7" fmla="*/ 0 w 2020453"/>
                <a:gd name="connsiteY7" fmla="*/ 1091045 h 1212272"/>
                <a:gd name="connsiteX8" fmla="*/ 0 w 2020453"/>
                <a:gd name="connsiteY8" fmla="*/ 121227 h 12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453" h="1212272">
                  <a:moveTo>
                    <a:pt x="0" y="121227"/>
                  </a:moveTo>
                  <a:cubicBezTo>
                    <a:pt x="0" y="54275"/>
                    <a:pt x="54275" y="0"/>
                    <a:pt x="121227" y="0"/>
                  </a:cubicBezTo>
                  <a:lnTo>
                    <a:pt x="1899226" y="0"/>
                  </a:lnTo>
                  <a:cubicBezTo>
                    <a:pt x="1966178" y="0"/>
                    <a:pt x="2020453" y="54275"/>
                    <a:pt x="2020453" y="121227"/>
                  </a:cubicBezTo>
                  <a:lnTo>
                    <a:pt x="2020453" y="1091045"/>
                  </a:lnTo>
                  <a:cubicBezTo>
                    <a:pt x="2020453" y="1157997"/>
                    <a:pt x="1966178" y="1212272"/>
                    <a:pt x="1899226" y="1212272"/>
                  </a:cubicBezTo>
                  <a:lnTo>
                    <a:pt x="121227" y="1212272"/>
                  </a:lnTo>
                  <a:cubicBezTo>
                    <a:pt x="54275" y="1212272"/>
                    <a:pt x="0" y="1157997"/>
                    <a:pt x="0" y="1091045"/>
                  </a:cubicBezTo>
                  <a:lnTo>
                    <a:pt x="0" y="12122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136" tIns="123136" rIns="123136" bIns="123136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Measurement Update</a:t>
              </a:r>
            </a:p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if measurement exists…</a:t>
              </a:r>
              <a:endParaRPr lang="en-US" sz="16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B47671-AEA3-D55B-04A6-630CDBC2A3CE}"/>
                </a:ext>
              </a:extLst>
            </p:cNvPr>
            <p:cNvSpPr/>
            <p:nvPr/>
          </p:nvSpPr>
          <p:spPr>
            <a:xfrm>
              <a:off x="8722589" y="3750757"/>
              <a:ext cx="428336" cy="501072"/>
            </a:xfrm>
            <a:custGeom>
              <a:avLst/>
              <a:gdLst>
                <a:gd name="connsiteX0" fmla="*/ 0 w 428336"/>
                <a:gd name="connsiteY0" fmla="*/ 100214 h 501072"/>
                <a:gd name="connsiteX1" fmla="*/ 214168 w 428336"/>
                <a:gd name="connsiteY1" fmla="*/ 100214 h 501072"/>
                <a:gd name="connsiteX2" fmla="*/ 214168 w 428336"/>
                <a:gd name="connsiteY2" fmla="*/ 0 h 501072"/>
                <a:gd name="connsiteX3" fmla="*/ 428336 w 428336"/>
                <a:gd name="connsiteY3" fmla="*/ 250536 h 501072"/>
                <a:gd name="connsiteX4" fmla="*/ 214168 w 428336"/>
                <a:gd name="connsiteY4" fmla="*/ 501072 h 501072"/>
                <a:gd name="connsiteX5" fmla="*/ 214168 w 428336"/>
                <a:gd name="connsiteY5" fmla="*/ 400858 h 501072"/>
                <a:gd name="connsiteX6" fmla="*/ 0 w 428336"/>
                <a:gd name="connsiteY6" fmla="*/ 400858 h 501072"/>
                <a:gd name="connsiteX7" fmla="*/ 0 w 428336"/>
                <a:gd name="connsiteY7" fmla="*/ 100214 h 50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336" h="501072">
                  <a:moveTo>
                    <a:pt x="0" y="100214"/>
                  </a:moveTo>
                  <a:lnTo>
                    <a:pt x="214168" y="100214"/>
                  </a:lnTo>
                  <a:lnTo>
                    <a:pt x="214168" y="0"/>
                  </a:lnTo>
                  <a:lnTo>
                    <a:pt x="428336" y="250536"/>
                  </a:lnTo>
                  <a:lnTo>
                    <a:pt x="214168" y="501072"/>
                  </a:lnTo>
                  <a:lnTo>
                    <a:pt x="214168" y="400858"/>
                  </a:lnTo>
                  <a:lnTo>
                    <a:pt x="0" y="400858"/>
                  </a:lnTo>
                  <a:lnTo>
                    <a:pt x="0" y="10021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0214" rIns="128501" bIns="10021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C3A665-019B-E8F9-7C75-B4AE9A19B5B4}"/>
                </a:ext>
              </a:extLst>
            </p:cNvPr>
            <p:cNvSpPr/>
            <p:nvPr/>
          </p:nvSpPr>
          <p:spPr>
            <a:xfrm>
              <a:off x="9328725" y="3395157"/>
              <a:ext cx="2020453" cy="1212272"/>
            </a:xfrm>
            <a:custGeom>
              <a:avLst/>
              <a:gdLst>
                <a:gd name="connsiteX0" fmla="*/ 0 w 2020453"/>
                <a:gd name="connsiteY0" fmla="*/ 121227 h 1212272"/>
                <a:gd name="connsiteX1" fmla="*/ 121227 w 2020453"/>
                <a:gd name="connsiteY1" fmla="*/ 0 h 1212272"/>
                <a:gd name="connsiteX2" fmla="*/ 1899226 w 2020453"/>
                <a:gd name="connsiteY2" fmla="*/ 0 h 1212272"/>
                <a:gd name="connsiteX3" fmla="*/ 2020453 w 2020453"/>
                <a:gd name="connsiteY3" fmla="*/ 121227 h 1212272"/>
                <a:gd name="connsiteX4" fmla="*/ 2020453 w 2020453"/>
                <a:gd name="connsiteY4" fmla="*/ 1091045 h 1212272"/>
                <a:gd name="connsiteX5" fmla="*/ 1899226 w 2020453"/>
                <a:gd name="connsiteY5" fmla="*/ 1212272 h 1212272"/>
                <a:gd name="connsiteX6" fmla="*/ 121227 w 2020453"/>
                <a:gd name="connsiteY6" fmla="*/ 1212272 h 1212272"/>
                <a:gd name="connsiteX7" fmla="*/ 0 w 2020453"/>
                <a:gd name="connsiteY7" fmla="*/ 1091045 h 1212272"/>
                <a:gd name="connsiteX8" fmla="*/ 0 w 2020453"/>
                <a:gd name="connsiteY8" fmla="*/ 121227 h 12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453" h="1212272">
                  <a:moveTo>
                    <a:pt x="0" y="121227"/>
                  </a:moveTo>
                  <a:cubicBezTo>
                    <a:pt x="0" y="54275"/>
                    <a:pt x="54275" y="0"/>
                    <a:pt x="121227" y="0"/>
                  </a:cubicBezTo>
                  <a:lnTo>
                    <a:pt x="1899226" y="0"/>
                  </a:lnTo>
                  <a:cubicBezTo>
                    <a:pt x="1966178" y="0"/>
                    <a:pt x="2020453" y="54275"/>
                    <a:pt x="2020453" y="121227"/>
                  </a:cubicBezTo>
                  <a:lnTo>
                    <a:pt x="2020453" y="1091045"/>
                  </a:lnTo>
                  <a:cubicBezTo>
                    <a:pt x="2020453" y="1157997"/>
                    <a:pt x="1966178" y="1212272"/>
                    <a:pt x="1899226" y="1212272"/>
                  </a:cubicBezTo>
                  <a:lnTo>
                    <a:pt x="121227" y="1212272"/>
                  </a:lnTo>
                  <a:cubicBezTo>
                    <a:pt x="54275" y="1212272"/>
                    <a:pt x="0" y="1157997"/>
                    <a:pt x="0" y="1091045"/>
                  </a:cubicBezTo>
                  <a:lnTo>
                    <a:pt x="0" y="12122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136" tIns="123136" rIns="123136" bIns="123136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Resample &amp; Cull Particles</a:t>
              </a:r>
            </a:p>
            <a:p>
              <a:pPr marL="0" marR="0" lvl="0" indent="0" algn="ctr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 measurement exists…</a:t>
              </a:r>
            </a:p>
          </p:txBody>
        </p:sp>
      </p:grp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767BCB2D-27D1-A9C1-4CDC-F1C2C16EE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r="14193"/>
          <a:stretch/>
        </p:blipFill>
        <p:spPr>
          <a:xfrm>
            <a:off x="36505" y="3734443"/>
            <a:ext cx="2819659" cy="27584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09E581-4E4D-9F69-9BED-8955B5A53EC2}"/>
              </a:ext>
            </a:extLst>
          </p:cNvPr>
          <p:cNvSpPr txBox="1"/>
          <p:nvPr/>
        </p:nvSpPr>
        <p:spPr>
          <a:xfrm>
            <a:off x="3272377" y="3604152"/>
            <a:ext cx="2828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state.x</a:t>
            </a:r>
            <a:r>
              <a:rPr lang="en-US" dirty="0"/>
              <a:t>  (m)</a:t>
            </a:r>
          </a:p>
          <a:p>
            <a:pPr algn="ctr"/>
            <a:r>
              <a:rPr lang="en-US" dirty="0" err="1"/>
              <a:t>state.y</a:t>
            </a:r>
            <a:r>
              <a:rPr lang="en-US" dirty="0"/>
              <a:t>  (m)</a:t>
            </a:r>
          </a:p>
          <a:p>
            <a:pPr algn="ctr"/>
            <a:r>
              <a:rPr lang="en-US" dirty="0" err="1"/>
              <a:t>state.z</a:t>
            </a:r>
            <a:r>
              <a:rPr lang="en-US" dirty="0"/>
              <a:t>  (m)</a:t>
            </a:r>
          </a:p>
          <a:p>
            <a:pPr algn="ctr"/>
            <a:r>
              <a:rPr lang="en-US" dirty="0" err="1"/>
              <a:t>state.u</a:t>
            </a:r>
            <a:r>
              <a:rPr lang="en-US" dirty="0"/>
              <a:t>  (m/s)</a:t>
            </a:r>
          </a:p>
          <a:p>
            <a:pPr algn="ctr"/>
            <a:r>
              <a:rPr lang="en-US" dirty="0" err="1"/>
              <a:t>state.w</a:t>
            </a:r>
            <a:r>
              <a:rPr lang="en-US" dirty="0"/>
              <a:t>  (m/s)</a:t>
            </a:r>
          </a:p>
          <a:p>
            <a:pPr algn="ctr"/>
            <a:r>
              <a:rPr lang="en-US" dirty="0" err="1"/>
              <a:t>state.v</a:t>
            </a:r>
            <a:r>
              <a:rPr lang="en-US" dirty="0"/>
              <a:t>  (m/s)</a:t>
            </a:r>
          </a:p>
          <a:p>
            <a:pPr algn="ctr"/>
            <a:r>
              <a:rPr lang="en-US" dirty="0" err="1"/>
              <a:t>state.weight</a:t>
            </a:r>
            <a:r>
              <a:rPr lang="en-US" dirty="0"/>
              <a:t> (P)</a:t>
            </a:r>
          </a:p>
          <a:p>
            <a:pPr algn="ctr"/>
            <a:r>
              <a:rPr lang="en-US" dirty="0" err="1"/>
              <a:t>state.mode</a:t>
            </a:r>
            <a:r>
              <a:rPr lang="en-US" dirty="0"/>
              <a:t>  (0,1,2,3)</a:t>
            </a:r>
          </a:p>
          <a:p>
            <a:pPr algn="ctr"/>
            <a:r>
              <a:rPr lang="en-US" dirty="0" err="1"/>
              <a:t>state.bottom_time</a:t>
            </a:r>
            <a:r>
              <a:rPr lang="en-US" dirty="0"/>
              <a:t> (s)</a:t>
            </a:r>
          </a:p>
          <a:p>
            <a:pPr algn="ctr"/>
            <a:r>
              <a:rPr lang="en-US" dirty="0" err="1"/>
              <a:t>state.total_bottom_time</a:t>
            </a:r>
            <a:r>
              <a:rPr lang="en-US" dirty="0"/>
              <a:t> (s)</a:t>
            </a:r>
          </a:p>
          <a:p>
            <a:pPr algn="ctr"/>
            <a:r>
              <a:rPr lang="en-US" dirty="0" err="1"/>
              <a:t>state.z_transition</a:t>
            </a:r>
            <a:r>
              <a:rPr lang="en-US" dirty="0"/>
              <a:t> (m)</a:t>
            </a:r>
          </a:p>
          <a:p>
            <a:endParaRPr lang="en-US" dirty="0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2ECCA81B-804F-F67E-535A-5ED3B52D2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r="10863" b="4872"/>
          <a:stretch/>
        </p:blipFill>
        <p:spPr>
          <a:xfrm>
            <a:off x="9026593" y="3862541"/>
            <a:ext cx="3165407" cy="2708275"/>
          </a:xfrm>
          <a:prstGeom prst="rect">
            <a:avLst/>
          </a:prstGeom>
        </p:spPr>
      </p:pic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0AF6CBD-46BA-F16A-07A9-64BFE0D6E8AE}"/>
              </a:ext>
            </a:extLst>
          </p:cNvPr>
          <p:cNvSpPr/>
          <p:nvPr/>
        </p:nvSpPr>
        <p:spPr>
          <a:xfrm flipH="1" flipV="1">
            <a:off x="4196862" y="1643259"/>
            <a:ext cx="6319175" cy="573470"/>
          </a:xfrm>
          <a:prstGeom prst="curvedUpArrow">
            <a:avLst>
              <a:gd name="adj1" fmla="val 50000"/>
              <a:gd name="adj2" fmla="val 149358"/>
              <a:gd name="adj3" fmla="val 31133"/>
            </a:avLst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50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8FBE7D4-540B-7282-D458-66E195E7D6DF}"/>
              </a:ext>
            </a:extLst>
          </p:cNvPr>
          <p:cNvSpPr/>
          <p:nvPr/>
        </p:nvSpPr>
        <p:spPr>
          <a:xfrm>
            <a:off x="5085773" y="727897"/>
            <a:ext cx="2020453" cy="1387424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136" tIns="123136" rIns="123136" bIns="12313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Particle Initialization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3630851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A73E-31CE-DC8B-A83B-4D108189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2ABE-3729-DF37-C718-CF3BE50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0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E9AE-ACF4-2966-B334-E031348A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40BC-0D05-16F9-C351-4C068CA7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150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Particle Filter Localization of the Deep Autonomous Profiler (DAP)</vt:lpstr>
      <vt:lpstr>Background</vt:lpstr>
      <vt:lpstr>Problem</vt:lpstr>
      <vt:lpstr>Current Solution</vt:lpstr>
      <vt:lpstr>DAP Dynamics</vt:lpstr>
      <vt:lpstr>Particle Filter Approach</vt:lpstr>
      <vt:lpstr>PowerPoint Presentation</vt:lpstr>
      <vt:lpstr>Motion Model</vt:lpstr>
      <vt:lpstr>Measurement Update</vt:lpstr>
      <vt:lpstr>Resampling and Culling</vt:lpstr>
      <vt:lpstr>Results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Filter Localization of the Deep Autonomous Profiler (DAP)</dc:title>
  <dc:creator>Jake Bonney</dc:creator>
  <cp:lastModifiedBy>Jake Bonney</cp:lastModifiedBy>
  <cp:revision>2</cp:revision>
  <dcterms:created xsi:type="dcterms:W3CDTF">2023-04-18T14:20:46Z</dcterms:created>
  <dcterms:modified xsi:type="dcterms:W3CDTF">2023-04-19T13:07:19Z</dcterms:modified>
</cp:coreProperties>
</file>