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988f190f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988f190f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988f190f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988f190f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988f190f4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988f190f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988f190f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988f190f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988f190f4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988f190f4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988f190f4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988f190f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988f190f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988f190f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9995402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9995402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988f190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988f190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988f190f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988f190f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988f190f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988f190f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988f190f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988f190f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988f190f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988f190f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988f190f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988f190f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988f190f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988f190f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988f190f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988f190f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Specific Formats out of LLMs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Plain text outputs are useful, but there may be use cases where you need the LLM to generate a </a:t>
            </a:r>
            <a:r>
              <a:rPr i="1" lang="en"/>
              <a:t>structured</a:t>
            </a:r>
            <a:r>
              <a:rPr lang="en"/>
              <a:t> output—that is, output in a machine-readable format, such as JSON, XML, CSV, or even in a programming language such as Python or JavaScript. </a:t>
            </a:r>
            <a:endParaRPr/>
          </a:p>
          <a:p>
            <a:pPr indent="0" lvl="0" marL="0" rtl="0" algn="l">
              <a:spcBef>
                <a:spcPts val="1200"/>
              </a:spcBef>
              <a:spcAft>
                <a:spcPts val="1200"/>
              </a:spcAft>
              <a:buClr>
                <a:schemeClr val="dk1"/>
              </a:buClr>
              <a:buSzPts val="1100"/>
              <a:buFont typeface="Arial"/>
              <a:buNone/>
            </a:pPr>
            <a:r>
              <a:rPr lang="en"/>
              <a:t>This is very useful when you intend to hand that output off to some other piece of code, making an LLM play a part in your larger application.</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this example, you see how the three main methods work:</a:t>
            </a:r>
            <a:endParaRPr/>
          </a:p>
        </p:txBody>
      </p:sp>
      <p:sp>
        <p:nvSpPr>
          <p:cNvPr id="115" name="Google Shape;115;p22"/>
          <p:cNvSpPr txBox="1"/>
          <p:nvPr>
            <p:ph idx="1" type="body"/>
          </p:nvPr>
        </p:nvSpPr>
        <p:spPr>
          <a:xfrm>
            <a:off x="311700" y="1372300"/>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SzPts val="1100"/>
              <a:buChar char="●"/>
            </a:pPr>
            <a:r>
              <a:rPr lang="en" sz="1100">
                <a:solidFill>
                  <a:srgbClr val="188038"/>
                </a:solidFill>
                <a:latin typeface="Roboto Mono"/>
                <a:ea typeface="Roboto Mono"/>
                <a:cs typeface="Roboto Mono"/>
                <a:sym typeface="Roboto Mono"/>
              </a:rPr>
              <a:t>invoke()</a:t>
            </a:r>
            <a:r>
              <a:rPr lang="en" sz="1100">
                <a:solidFill>
                  <a:schemeClr val="dk1"/>
                </a:solidFill>
              </a:rPr>
              <a:t> takes a single input and returns a single output.</a:t>
            </a:r>
            <a:endParaRPr sz="1100">
              <a:solidFill>
                <a:schemeClr val="dk1"/>
              </a:solidFill>
            </a:endParaRPr>
          </a:p>
          <a:p>
            <a:pPr indent="-298450" lvl="0" marL="457200" rtl="0" algn="l">
              <a:spcBef>
                <a:spcPts val="0"/>
              </a:spcBef>
              <a:spcAft>
                <a:spcPts val="0"/>
              </a:spcAft>
              <a:buSzPts val="1100"/>
              <a:buChar char="●"/>
            </a:pPr>
            <a:r>
              <a:rPr lang="en" sz="1100">
                <a:solidFill>
                  <a:srgbClr val="188038"/>
                </a:solidFill>
                <a:latin typeface="Roboto Mono"/>
                <a:ea typeface="Roboto Mono"/>
                <a:cs typeface="Roboto Mono"/>
                <a:sym typeface="Roboto Mono"/>
              </a:rPr>
              <a:t>batch()</a:t>
            </a:r>
            <a:r>
              <a:rPr lang="en" sz="1100">
                <a:solidFill>
                  <a:schemeClr val="dk1"/>
                </a:solidFill>
              </a:rPr>
              <a:t> takes a list of outputs and returns a list of outputs.</a:t>
            </a:r>
            <a:endParaRPr sz="1100">
              <a:solidFill>
                <a:schemeClr val="dk1"/>
              </a:solidFill>
            </a:endParaRPr>
          </a:p>
          <a:p>
            <a:pPr indent="-298450" lvl="0" marL="457200" rtl="0" algn="l">
              <a:spcBef>
                <a:spcPts val="0"/>
              </a:spcBef>
              <a:spcAft>
                <a:spcPts val="0"/>
              </a:spcAft>
              <a:buSzPts val="1100"/>
              <a:buChar char="●"/>
            </a:pPr>
            <a:r>
              <a:rPr lang="en" sz="1100">
                <a:solidFill>
                  <a:srgbClr val="188038"/>
                </a:solidFill>
                <a:latin typeface="Roboto Mono"/>
                <a:ea typeface="Roboto Mono"/>
                <a:cs typeface="Roboto Mono"/>
                <a:sym typeface="Roboto Mono"/>
              </a:rPr>
              <a:t>stream()</a:t>
            </a:r>
            <a:r>
              <a:rPr lang="en" sz="1100">
                <a:solidFill>
                  <a:schemeClr val="dk1"/>
                </a:solidFill>
              </a:rPr>
              <a:t> takes a single input and returns an iterator of parts of the output as they become available.</a:t>
            </a:r>
            <a:endParaRPr sz="1100">
              <a:solidFill>
                <a:schemeClr val="dk1"/>
              </a:solidFill>
            </a:endParaRPr>
          </a:p>
          <a:p>
            <a:pPr indent="0" lvl="0" marL="0" rtl="0" algn="l">
              <a:spcBef>
                <a:spcPts val="1200"/>
              </a:spcBef>
              <a:spcAft>
                <a:spcPts val="0"/>
              </a:spcAft>
              <a:buNone/>
            </a:pPr>
            <a:r>
              <a:rPr lang="en"/>
              <a:t>In some cases, where the underlying component doesn’t support iterative output, there will be a single part containing all output.</a:t>
            </a:r>
            <a:endParaRPr/>
          </a:p>
          <a:p>
            <a:pPr indent="0" lvl="0" marL="0" rtl="0" algn="l">
              <a:spcBef>
                <a:spcPts val="1200"/>
              </a:spcBef>
              <a:spcAft>
                <a:spcPts val="0"/>
              </a:spcAft>
              <a:buNone/>
            </a:pPr>
            <a:r>
              <a:rPr lang="en"/>
              <a:t>You can combine these components in two ways:</a:t>
            </a:r>
            <a:endParaRPr/>
          </a:p>
          <a:p>
            <a:pPr indent="0" lvl="0" marL="457200" rtl="0" algn="l">
              <a:spcBef>
                <a:spcPts val="1200"/>
              </a:spcBef>
              <a:spcAft>
                <a:spcPts val="0"/>
              </a:spcAft>
              <a:buNone/>
            </a:pPr>
            <a:r>
              <a:rPr i="1" lang="en" sz="1100">
                <a:solidFill>
                  <a:schemeClr val="dk1"/>
                </a:solidFill>
              </a:rPr>
              <a:t>Imperative</a:t>
            </a:r>
            <a:endParaRPr i="1" sz="1100">
              <a:solidFill>
                <a:schemeClr val="dk1"/>
              </a:solidFill>
            </a:endParaRPr>
          </a:p>
          <a:p>
            <a:pPr indent="457200" lvl="0" marL="457200" rtl="0" algn="l">
              <a:spcBef>
                <a:spcPts val="1200"/>
              </a:spcBef>
              <a:spcAft>
                <a:spcPts val="0"/>
              </a:spcAft>
              <a:buClr>
                <a:schemeClr val="dk1"/>
              </a:buClr>
              <a:buSzPts val="1100"/>
              <a:buFont typeface="Arial"/>
              <a:buNone/>
            </a:pPr>
            <a:r>
              <a:rPr lang="en" sz="1100">
                <a:solidFill>
                  <a:schemeClr val="dk1"/>
                </a:solidFill>
              </a:rPr>
              <a:t>Call your components directly, for example, with </a:t>
            </a:r>
            <a:r>
              <a:rPr lang="en" sz="1100">
                <a:solidFill>
                  <a:srgbClr val="188038"/>
                </a:solidFill>
                <a:latin typeface="Roboto Mono"/>
                <a:ea typeface="Roboto Mono"/>
                <a:cs typeface="Roboto Mono"/>
                <a:sym typeface="Roboto Mono"/>
              </a:rPr>
              <a:t>model.invoke(...)</a:t>
            </a:r>
            <a:endParaRPr sz="1100">
              <a:solidFill>
                <a:schemeClr val="dk1"/>
              </a:solidFill>
            </a:endParaRPr>
          </a:p>
          <a:p>
            <a:pPr indent="457200" lvl="0" marL="0" rtl="0" algn="l">
              <a:spcBef>
                <a:spcPts val="1200"/>
              </a:spcBef>
              <a:spcAft>
                <a:spcPts val="0"/>
              </a:spcAft>
              <a:buClr>
                <a:schemeClr val="dk1"/>
              </a:buClr>
              <a:buSzPts val="1100"/>
              <a:buFont typeface="Arial"/>
              <a:buNone/>
            </a:pPr>
            <a:r>
              <a:rPr i="1" lang="en" sz="1100">
                <a:solidFill>
                  <a:schemeClr val="dk1"/>
                </a:solidFill>
              </a:rPr>
              <a:t>Declarative</a:t>
            </a:r>
            <a:endParaRPr i="1" sz="1100">
              <a:solidFill>
                <a:schemeClr val="dk1"/>
              </a:solidFill>
            </a:endParaRPr>
          </a:p>
          <a:p>
            <a:pPr indent="457200" lvl="0" marL="457200" rtl="0" algn="l">
              <a:spcBef>
                <a:spcPts val="1200"/>
              </a:spcBef>
              <a:spcAft>
                <a:spcPts val="0"/>
              </a:spcAft>
              <a:buClr>
                <a:schemeClr val="dk1"/>
              </a:buClr>
              <a:buSzPts val="1100"/>
              <a:buFont typeface="Arial"/>
              <a:buNone/>
            </a:pPr>
            <a:r>
              <a:rPr lang="en" sz="1100">
                <a:solidFill>
                  <a:schemeClr val="dk1"/>
                </a:solidFill>
              </a:rPr>
              <a:t>Use LangChain Expression Language (LCEL), as covered in an upcoming section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Imperative and Declarative Composition</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solidFill>
                  <a:srgbClr val="999999"/>
                </a:solidFill>
              </a:rPr>
              <a:t>Imperative composition</a:t>
            </a:r>
            <a:r>
              <a:rPr lang="en">
                <a:solidFill>
                  <a:schemeClr val="dk1"/>
                </a:solidFill>
              </a:rPr>
              <a:t> </a:t>
            </a:r>
            <a:r>
              <a:rPr lang="en"/>
              <a:t>is just a fancy name for writing the code you’re used to writing, composing these components into functions and classes.</a:t>
            </a:r>
            <a:r>
              <a:rPr lang="en" sz="1100"/>
              <a:t> </a:t>
            </a:r>
            <a:endParaRPr sz="1100"/>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rPr lang="en">
                <a:solidFill>
                  <a:srgbClr val="666666"/>
                </a:solidFill>
              </a:rPr>
              <a:t>LCEL is a </a:t>
            </a:r>
            <a:r>
              <a:rPr b="1" i="1" lang="en">
                <a:solidFill>
                  <a:srgbClr val="999999"/>
                </a:solidFill>
              </a:rPr>
              <a:t>declarative language</a:t>
            </a:r>
            <a:r>
              <a:rPr lang="en">
                <a:solidFill>
                  <a:srgbClr val="666666"/>
                </a:solidFill>
              </a:rPr>
              <a:t> for composing LangChain components. LangChain compiles LCEL compositions to an </a:t>
            </a:r>
            <a:r>
              <a:rPr b="1" i="1" lang="en">
                <a:solidFill>
                  <a:srgbClr val="999999"/>
                </a:solidFill>
              </a:rPr>
              <a:t>optimized execution plan</a:t>
            </a:r>
            <a:r>
              <a:rPr lang="en">
                <a:solidFill>
                  <a:srgbClr val="666666"/>
                </a:solidFill>
              </a:rPr>
              <a:t>, with automatic parallelization, streaming, tracing, and async support.</a:t>
            </a:r>
            <a:endParaRPr sz="25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a:t>
            </a:r>
            <a:r>
              <a:rPr i="1" lang="en"/>
              <a:t>Imperative </a:t>
            </a:r>
            <a:r>
              <a:rPr lang="en"/>
              <a:t>example </a:t>
            </a:r>
            <a:r>
              <a:rPr lang="en"/>
              <a:t>combining</a:t>
            </a:r>
            <a:r>
              <a:rPr lang="en"/>
              <a:t> prompts, models, and output parsers:</a:t>
            </a:r>
            <a:endParaRPr/>
          </a:p>
        </p:txBody>
      </p:sp>
      <p:pic>
        <p:nvPicPr>
          <p:cNvPr id="127" name="Google Shape;127;p24"/>
          <p:cNvPicPr preferRelativeResize="0"/>
          <p:nvPr/>
        </p:nvPicPr>
        <p:blipFill rotWithShape="1">
          <a:blip r:embed="rId3">
            <a:alphaModFix/>
          </a:blip>
          <a:srcRect b="5152" l="0" r="0" t="7671"/>
          <a:stretch/>
        </p:blipFill>
        <p:spPr>
          <a:xfrm>
            <a:off x="1406700" y="1412300"/>
            <a:ext cx="6075924" cy="34967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solidFill>
                  <a:schemeClr val="dk2"/>
                </a:solidFill>
              </a:rPr>
              <a:t>Imperative (cont.)</a:t>
            </a:r>
            <a:endParaRPr i="1">
              <a:solidFill>
                <a:schemeClr val="dk2"/>
              </a:solidFill>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preceding is a complete example of a chatbot, using a prompt and chat model. As you can see, it uses familiar Python syntax and supports any custom logic you might want to add in that function.</a:t>
            </a:r>
            <a:endParaRPr/>
          </a:p>
        </p:txBody>
      </p:sp>
      <p:sp>
        <p:nvSpPr>
          <p:cNvPr id="134" name="Google Shape;134;p25"/>
          <p:cNvSpPr txBox="1"/>
          <p:nvPr>
            <p:ph idx="1" type="body"/>
          </p:nvPr>
        </p:nvSpPr>
        <p:spPr>
          <a:xfrm>
            <a:off x="504075" y="2397000"/>
            <a:ext cx="900000" cy="34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1200"/>
              </a:spcAft>
              <a:buNone/>
            </a:pPr>
            <a:r>
              <a:rPr i="1" lang="en" sz="4415"/>
              <a:t>The output:</a:t>
            </a:r>
            <a:endParaRPr i="1"/>
          </a:p>
        </p:txBody>
      </p:sp>
      <p:pic>
        <p:nvPicPr>
          <p:cNvPr id="135" name="Google Shape;135;p25"/>
          <p:cNvPicPr preferRelativeResize="0"/>
          <p:nvPr/>
        </p:nvPicPr>
        <p:blipFill rotWithShape="1">
          <a:blip r:embed="rId3">
            <a:alphaModFix/>
          </a:blip>
          <a:srcRect b="0" l="0" r="0" t="30274"/>
          <a:stretch/>
        </p:blipFill>
        <p:spPr>
          <a:xfrm>
            <a:off x="614000" y="2784250"/>
            <a:ext cx="6982902" cy="66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the </a:t>
            </a:r>
            <a:r>
              <a:rPr b="1" lang="en"/>
              <a:t>same </a:t>
            </a:r>
            <a:r>
              <a:rPr lang="en"/>
              <a:t>example using LCEL:</a:t>
            </a:r>
            <a:endParaRPr/>
          </a:p>
        </p:txBody>
      </p:sp>
      <p:pic>
        <p:nvPicPr>
          <p:cNvPr id="141" name="Google Shape;141;p26"/>
          <p:cNvPicPr preferRelativeResize="0"/>
          <p:nvPr/>
        </p:nvPicPr>
        <p:blipFill rotWithShape="1">
          <a:blip r:embed="rId3">
            <a:alphaModFix/>
          </a:blip>
          <a:srcRect b="3109" l="0" r="0" t="10032"/>
          <a:stretch/>
        </p:blipFill>
        <p:spPr>
          <a:xfrm>
            <a:off x="920650" y="1252925"/>
            <a:ext cx="7302699" cy="3319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solidFill>
                  <a:schemeClr val="dk2"/>
                </a:solidFill>
              </a:rPr>
              <a:t>LCEL (cont.)</a:t>
            </a:r>
            <a:endParaRPr i="1">
              <a:solidFill>
                <a:schemeClr val="dk2"/>
              </a:solidFill>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Crucially, the last line is the same between the two examples—that is, you use the function and the LCEL sequence in the same way, with</a:t>
            </a:r>
            <a:r>
              <a:rPr lang="en">
                <a:solidFill>
                  <a:schemeClr val="dk1"/>
                </a:solidFill>
              </a:rPr>
              <a:t> </a:t>
            </a:r>
            <a:r>
              <a:rPr lang="en">
                <a:solidFill>
                  <a:srgbClr val="999999"/>
                </a:solidFill>
                <a:latin typeface="Roboto Mono"/>
                <a:ea typeface="Roboto Mono"/>
                <a:cs typeface="Roboto Mono"/>
                <a:sym typeface="Roboto Mono"/>
              </a:rPr>
              <a:t>invoke/stream/batch</a:t>
            </a:r>
            <a:r>
              <a:rPr lang="en">
                <a:solidFill>
                  <a:srgbClr val="999999"/>
                </a:solidFill>
              </a:rPr>
              <a:t>.</a:t>
            </a:r>
            <a:endParaRPr sz="25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imperative approach is useful if you intend to write a lot of custom logic, whereas the declarative approach is useful for simply assembling existing components with limited customization.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JSON Output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The most common format to generate with LLMs is JSON. JSON outputs can (for example) be sent to your frontend code or be saved to a database.</a:t>
            </a:r>
            <a:endParaRPr/>
          </a:p>
          <a:p>
            <a:pPr indent="0" lvl="0" marL="0" rtl="0" algn="l">
              <a:spcBef>
                <a:spcPts val="1200"/>
              </a:spcBef>
              <a:spcAft>
                <a:spcPts val="0"/>
              </a:spcAft>
              <a:buNone/>
            </a:pPr>
            <a:r>
              <a:rPr lang="en"/>
              <a:t>When generating JSON, the first task is to define the schema you want the LLM to respect when producing the output. Then, you should include that schema in the prompt, along with the text you want to use as the source.</a:t>
            </a:r>
            <a:endParaRPr/>
          </a:p>
          <a:p>
            <a:pPr indent="0" lvl="0" marL="0" rtl="0" algn="l">
              <a:lnSpc>
                <a:spcPct val="100000"/>
              </a:lnSpc>
              <a:spcBef>
                <a:spcPts val="1200"/>
              </a:spcBef>
              <a:spcAft>
                <a:spcPts val="0"/>
              </a:spcAft>
              <a:buNone/>
            </a:pPr>
            <a:r>
              <a:t/>
            </a:r>
            <a:endParaRPr sz="2320">
              <a:solidFill>
                <a:schemeClr val="dk1"/>
              </a:solidFill>
            </a:endParaRPr>
          </a:p>
          <a:p>
            <a:pPr indent="0" lvl="0" marL="0" rtl="0" algn="ctr">
              <a:lnSpc>
                <a:spcPct val="100000"/>
              </a:lnSpc>
              <a:spcBef>
                <a:spcPts val="0"/>
              </a:spcBef>
              <a:spcAft>
                <a:spcPts val="0"/>
              </a:spcAft>
              <a:buClr>
                <a:schemeClr val="dk1"/>
              </a:buClr>
              <a:buSzPts val="990"/>
              <a:buFont typeface="Arial"/>
              <a:buNone/>
            </a:pPr>
            <a:r>
              <a:rPr lang="en" sz="1820"/>
              <a:t>Let’s See An Example -&gt;</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11520"/>
          <a:stretch/>
        </p:blipFill>
        <p:spPr>
          <a:xfrm>
            <a:off x="1120650" y="664221"/>
            <a:ext cx="6902702" cy="2681639"/>
          </a:xfrm>
          <a:prstGeom prst="rect">
            <a:avLst/>
          </a:prstGeom>
          <a:noFill/>
          <a:ln>
            <a:noFill/>
          </a:ln>
        </p:spPr>
      </p:pic>
      <p:sp>
        <p:nvSpPr>
          <p:cNvPr id="67" name="Google Shape;67;p15"/>
          <p:cNvSpPr txBox="1"/>
          <p:nvPr>
            <p:ph idx="1" type="body"/>
          </p:nvPr>
        </p:nvSpPr>
        <p:spPr>
          <a:xfrm>
            <a:off x="1120650" y="286713"/>
            <a:ext cx="695100" cy="377400"/>
          </a:xfrm>
          <a:prstGeom prst="rect">
            <a:avLst/>
          </a:prstGeom>
        </p:spPr>
        <p:txBody>
          <a:bodyPr anchorCtr="0" anchor="t" bIns="91425" lIns="91425" spcFirstLastPara="1" rIns="91425" wrap="square" tIns="91425">
            <a:normAutofit fontScale="70000"/>
          </a:bodyPr>
          <a:lstStyle/>
          <a:p>
            <a:pPr indent="0" lvl="0" marL="0" rtl="0" algn="l">
              <a:spcBef>
                <a:spcPts val="1200"/>
              </a:spcBef>
              <a:spcAft>
                <a:spcPts val="1200"/>
              </a:spcAft>
              <a:buNone/>
            </a:pPr>
            <a:r>
              <a:rPr i="1" lang="en"/>
              <a:t>Python</a:t>
            </a:r>
            <a:endParaRPr i="1"/>
          </a:p>
        </p:txBody>
      </p:sp>
      <p:sp>
        <p:nvSpPr>
          <p:cNvPr id="68" name="Google Shape;68;p15"/>
          <p:cNvSpPr txBox="1"/>
          <p:nvPr>
            <p:ph idx="1" type="body"/>
          </p:nvPr>
        </p:nvSpPr>
        <p:spPr>
          <a:xfrm>
            <a:off x="1120650" y="3385447"/>
            <a:ext cx="972000" cy="3774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1200"/>
              </a:spcAft>
              <a:buNone/>
            </a:pPr>
            <a:r>
              <a:rPr i="1" lang="en" sz="4415"/>
              <a:t>The output:</a:t>
            </a:r>
            <a:endParaRPr i="1"/>
          </a:p>
        </p:txBody>
      </p:sp>
      <p:pic>
        <p:nvPicPr>
          <p:cNvPr id="69" name="Google Shape;69;p15"/>
          <p:cNvPicPr preferRelativeResize="0"/>
          <p:nvPr/>
        </p:nvPicPr>
        <p:blipFill rotWithShape="1">
          <a:blip r:embed="rId4">
            <a:alphaModFix/>
          </a:blip>
          <a:srcRect b="0" l="0" r="0" t="23710"/>
          <a:stretch/>
        </p:blipFill>
        <p:spPr>
          <a:xfrm>
            <a:off x="1120650" y="3762956"/>
            <a:ext cx="6902702" cy="10938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a:t>
            </a:r>
            <a:r>
              <a:rPr lang="en"/>
              <a:t>, Define a Schema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rPr>
              <a:t>In Python, this is easiest to do with Pydantic (a library used for validating data against schemas). </a:t>
            </a:r>
            <a:endParaRPr sz="1100">
              <a:solidFill>
                <a:schemeClr val="dk1"/>
              </a:solidFill>
            </a:endParaRPr>
          </a:p>
          <a:p>
            <a:pPr indent="0" lvl="0" marL="0" rtl="0" algn="l">
              <a:spcBef>
                <a:spcPts val="1200"/>
              </a:spcBef>
              <a:spcAft>
                <a:spcPts val="0"/>
              </a:spcAft>
              <a:buNone/>
            </a:pPr>
            <a:r>
              <a:rPr lang="en" sz="1100">
                <a:solidFill>
                  <a:schemeClr val="dk1"/>
                </a:solidFill>
              </a:rPr>
              <a:t>In JS, this is easiest to do with Zod (an equivalent library).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method </a:t>
            </a:r>
            <a:r>
              <a:rPr lang="en" sz="1100">
                <a:solidFill>
                  <a:srgbClr val="188038"/>
                </a:solidFill>
                <a:latin typeface="Roboto Mono"/>
                <a:ea typeface="Roboto Mono"/>
                <a:cs typeface="Roboto Mono"/>
                <a:sym typeface="Roboto Mono"/>
              </a:rPr>
              <a:t>with_structured_output</a:t>
            </a:r>
            <a:r>
              <a:rPr lang="en" sz="1100">
                <a:solidFill>
                  <a:schemeClr val="dk1"/>
                </a:solidFill>
              </a:rPr>
              <a:t> will use that schema for two things:</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The schema will be converted to a </a:t>
            </a:r>
            <a:r>
              <a:rPr lang="en" sz="1100">
                <a:solidFill>
                  <a:srgbClr val="188038"/>
                </a:solidFill>
                <a:latin typeface="Roboto Mono"/>
                <a:ea typeface="Roboto Mono"/>
                <a:cs typeface="Roboto Mono"/>
                <a:sym typeface="Roboto Mono"/>
              </a:rPr>
              <a:t>JSONSchema</a:t>
            </a:r>
            <a:r>
              <a:rPr lang="en" sz="1100">
                <a:solidFill>
                  <a:schemeClr val="dk1"/>
                </a:solidFill>
              </a:rPr>
              <a:t> object (a JSON format used to describe the shape [types, names, descriptions] of JSON data), which will be sent to the LLM. For each LLM, LangChain picks the best method to do this, usually function calling or prompting.</a:t>
            </a:r>
            <a:br>
              <a:rPr lang="en" sz="1100">
                <a:solidFill>
                  <a:schemeClr val="dk1"/>
                </a:solidFill>
              </a:rPr>
            </a:b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schema will also be used to validate the output returned by the LLM before returning it; this ensures the output produced respects the schema you passed in exactly.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Machine-Readable Formats with Output Parsers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You can also use an LLM or chat model to produce output in other formats, such as CSV or XML. This is where output parsers come in handy. </a:t>
            </a:r>
            <a:r>
              <a:rPr i="1" lang="en" sz="1100">
                <a:solidFill>
                  <a:schemeClr val="dk1"/>
                </a:solidFill>
              </a:rPr>
              <a:t>Output parsers</a:t>
            </a:r>
            <a:r>
              <a:rPr lang="en" sz="1100">
                <a:solidFill>
                  <a:schemeClr val="dk1"/>
                </a:solidFill>
              </a:rPr>
              <a:t> are classes that help you structure large language model responses. They serve two functions:</a:t>
            </a:r>
            <a:endParaRPr sz="1100">
              <a:solidFill>
                <a:schemeClr val="dk1"/>
              </a:solidFill>
            </a:endParaRPr>
          </a:p>
          <a:p>
            <a:pPr indent="0" lvl="0" marL="457200" rtl="0" algn="l">
              <a:spcBef>
                <a:spcPts val="1200"/>
              </a:spcBef>
              <a:spcAft>
                <a:spcPts val="0"/>
              </a:spcAft>
              <a:buNone/>
            </a:pPr>
            <a:r>
              <a:t/>
            </a:r>
            <a:endParaRPr i="1" sz="1100">
              <a:solidFill>
                <a:schemeClr val="dk1"/>
              </a:solidFill>
            </a:endParaRPr>
          </a:p>
          <a:p>
            <a:pPr indent="0" lvl="0" marL="457200" rtl="0" algn="l">
              <a:spcBef>
                <a:spcPts val="1200"/>
              </a:spcBef>
              <a:spcAft>
                <a:spcPts val="0"/>
              </a:spcAft>
              <a:buNone/>
            </a:pPr>
            <a:r>
              <a:rPr i="1" lang="en" sz="1100">
                <a:solidFill>
                  <a:schemeClr val="dk1"/>
                </a:solidFill>
              </a:rPr>
              <a:t>Providing format instructions</a:t>
            </a:r>
            <a:endParaRPr i="1" sz="1100">
              <a:solidFill>
                <a:schemeClr val="dk1"/>
              </a:solidFill>
            </a:endParaRPr>
          </a:p>
          <a:p>
            <a:pPr indent="0" lvl="0" marL="914400" rtl="0" algn="l">
              <a:spcBef>
                <a:spcPts val="1200"/>
              </a:spcBef>
              <a:spcAft>
                <a:spcPts val="0"/>
              </a:spcAft>
              <a:buNone/>
            </a:pPr>
            <a:r>
              <a:rPr lang="en" sz="1100">
                <a:solidFill>
                  <a:schemeClr val="dk1"/>
                </a:solidFill>
              </a:rPr>
              <a:t>Output parsers can be used to inject some additional instructions in the prompt that will help guide the LLM to output text in the format it knows how to parse.</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457200" rtl="0" algn="l">
              <a:spcBef>
                <a:spcPts val="1200"/>
              </a:spcBef>
              <a:spcAft>
                <a:spcPts val="0"/>
              </a:spcAft>
              <a:buNone/>
            </a:pPr>
            <a:r>
              <a:rPr i="1" lang="en" sz="1100">
                <a:solidFill>
                  <a:schemeClr val="dk1"/>
                </a:solidFill>
              </a:rPr>
              <a:t>Validating and parsing output</a:t>
            </a:r>
            <a:endParaRPr i="1" sz="1100">
              <a:solidFill>
                <a:schemeClr val="dk1"/>
              </a:solidFill>
            </a:endParaRPr>
          </a:p>
          <a:p>
            <a:pPr indent="0" lvl="0" marL="914400" rtl="0" algn="l">
              <a:spcBef>
                <a:spcPts val="1200"/>
              </a:spcBef>
              <a:spcAft>
                <a:spcPts val="1200"/>
              </a:spcAft>
              <a:buNone/>
            </a:pPr>
            <a:r>
              <a:rPr lang="en" sz="1100">
                <a:solidFill>
                  <a:schemeClr val="dk1"/>
                </a:solidFill>
              </a:rPr>
              <a:t>The main function is to take the textual output of the LLM or chat model and render it to a more structured format, such as a list, XML, or other format. This can include removing extraneous information, correcting incomplete output, and validating the parsed values.</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Here’s an example of how an output parser works:</a:t>
            </a:r>
            <a:endParaRPr/>
          </a:p>
        </p:txBody>
      </p:sp>
      <p:sp>
        <p:nvSpPr>
          <p:cNvPr id="87" name="Google Shape;87;p18"/>
          <p:cNvSpPr txBox="1"/>
          <p:nvPr>
            <p:ph idx="1" type="body"/>
          </p:nvPr>
        </p:nvSpPr>
        <p:spPr>
          <a:xfrm>
            <a:off x="433400" y="1136413"/>
            <a:ext cx="643500" cy="3495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1200"/>
              </a:spcAft>
              <a:buNone/>
            </a:pPr>
            <a:r>
              <a:rPr i="1" lang="en"/>
              <a:t>Python</a:t>
            </a:r>
            <a:endParaRPr i="1"/>
          </a:p>
        </p:txBody>
      </p:sp>
      <p:pic>
        <p:nvPicPr>
          <p:cNvPr id="88" name="Google Shape;88;p18"/>
          <p:cNvPicPr preferRelativeResize="0"/>
          <p:nvPr/>
        </p:nvPicPr>
        <p:blipFill rotWithShape="1">
          <a:blip r:embed="rId3">
            <a:alphaModFix/>
          </a:blip>
          <a:srcRect b="0" l="0" r="0" t="29047"/>
          <a:stretch/>
        </p:blipFill>
        <p:spPr>
          <a:xfrm>
            <a:off x="504075" y="1604600"/>
            <a:ext cx="7394324" cy="848300"/>
          </a:xfrm>
          <a:prstGeom prst="rect">
            <a:avLst/>
          </a:prstGeom>
          <a:noFill/>
          <a:ln>
            <a:noFill/>
          </a:ln>
        </p:spPr>
      </p:pic>
      <p:sp>
        <p:nvSpPr>
          <p:cNvPr id="89" name="Google Shape;89;p18"/>
          <p:cNvSpPr txBox="1"/>
          <p:nvPr>
            <p:ph idx="1" type="body"/>
          </p:nvPr>
        </p:nvSpPr>
        <p:spPr>
          <a:xfrm>
            <a:off x="504075" y="2640950"/>
            <a:ext cx="900000" cy="34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1200"/>
              </a:spcAft>
              <a:buNone/>
            </a:pPr>
            <a:r>
              <a:rPr i="1" lang="en" sz="4415"/>
              <a:t>The output:</a:t>
            </a:r>
            <a:endParaRPr i="1"/>
          </a:p>
        </p:txBody>
      </p:sp>
      <p:pic>
        <p:nvPicPr>
          <p:cNvPr id="90" name="Google Shape;90;p18"/>
          <p:cNvPicPr preferRelativeResize="0"/>
          <p:nvPr/>
        </p:nvPicPr>
        <p:blipFill rotWithShape="1">
          <a:blip r:embed="rId4">
            <a:alphaModFix/>
          </a:blip>
          <a:srcRect b="0" l="0" r="0" t="37795"/>
          <a:stretch/>
        </p:blipFill>
        <p:spPr>
          <a:xfrm>
            <a:off x="504075" y="3069975"/>
            <a:ext cx="7394324" cy="532050"/>
          </a:xfrm>
          <a:prstGeom prst="rect">
            <a:avLst/>
          </a:prstGeom>
          <a:noFill/>
          <a:ln>
            <a:noFill/>
          </a:ln>
        </p:spPr>
      </p:pic>
      <p:sp>
        <p:nvSpPr>
          <p:cNvPr id="91" name="Google Shape;91;p18"/>
          <p:cNvSpPr txBox="1"/>
          <p:nvPr/>
        </p:nvSpPr>
        <p:spPr>
          <a:xfrm>
            <a:off x="504038" y="3846625"/>
            <a:ext cx="7394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LangChain provides a variety of output parsers for various use cases, including CSV, XML, and more. We’ll see how to combine output parsers with models and prompts in the next section.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Assembling the Many Pieces of an LLM Application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key components you’ve learned about so far are essential building blocks of the LangChain framework.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Which brings us to the critical question: </a:t>
            </a:r>
            <a:endParaRPr/>
          </a:p>
          <a:p>
            <a:pPr indent="0" lvl="0" marL="0" rtl="0" algn="l">
              <a:spcBef>
                <a:spcPts val="1200"/>
              </a:spcBef>
              <a:spcAft>
                <a:spcPts val="1200"/>
              </a:spcAft>
              <a:buNone/>
            </a:pPr>
            <a:r>
              <a:rPr lang="en"/>
              <a:t>How do you combine them effectively to build your LLM application?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Runnable Interface</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997"/>
              <a:t>As you may have noticed, all the code examples used so far utilize a similar interface and the </a:t>
            </a:r>
            <a:r>
              <a:rPr lang="en" sz="2997">
                <a:solidFill>
                  <a:srgbClr val="B7B7B7"/>
                </a:solidFill>
                <a:latin typeface="Roboto Mono"/>
                <a:ea typeface="Roboto Mono"/>
                <a:cs typeface="Roboto Mono"/>
                <a:sym typeface="Roboto Mono"/>
              </a:rPr>
              <a:t>invoke()</a:t>
            </a:r>
            <a:r>
              <a:rPr lang="en" sz="2997"/>
              <a:t> method to generate outputs from the model (or prompt template, or output parser). All components have the following:</a:t>
            </a:r>
            <a:endParaRPr sz="2997"/>
          </a:p>
          <a:p>
            <a:pPr indent="0" lvl="0" marL="0" rtl="0" algn="l">
              <a:spcBef>
                <a:spcPts val="1200"/>
              </a:spcBef>
              <a:spcAft>
                <a:spcPts val="0"/>
              </a:spcAft>
              <a:buClr>
                <a:schemeClr val="dk1"/>
              </a:buClr>
              <a:buSzPct val="36695"/>
              <a:buFont typeface="Arial"/>
              <a:buNone/>
            </a:pPr>
            <a:r>
              <a:rPr lang="en" sz="2997"/>
              <a:t>There is a common interface with these methods:</a:t>
            </a:r>
            <a:endParaRPr sz="2997"/>
          </a:p>
          <a:p>
            <a:pPr indent="-333292" lvl="0" marL="457200" rtl="0" algn="l">
              <a:spcBef>
                <a:spcPts val="1200"/>
              </a:spcBef>
              <a:spcAft>
                <a:spcPts val="0"/>
              </a:spcAft>
              <a:buClr>
                <a:schemeClr val="dk2"/>
              </a:buClr>
              <a:buSzPct val="100000"/>
              <a:buChar char="●"/>
            </a:pPr>
            <a:r>
              <a:rPr lang="en" sz="2997">
                <a:solidFill>
                  <a:srgbClr val="B7B7B7"/>
                </a:solidFill>
                <a:latin typeface="Roboto Mono"/>
                <a:ea typeface="Roboto Mono"/>
                <a:cs typeface="Roboto Mono"/>
                <a:sym typeface="Roboto Mono"/>
              </a:rPr>
              <a:t>invoke</a:t>
            </a:r>
            <a:r>
              <a:rPr lang="en" sz="2997"/>
              <a:t>: transforms a single input into an output 		</a:t>
            </a:r>
            <a:endParaRPr sz="2997"/>
          </a:p>
          <a:p>
            <a:pPr indent="-333292" lvl="0" marL="457200" rtl="0" algn="l">
              <a:spcBef>
                <a:spcPts val="0"/>
              </a:spcBef>
              <a:spcAft>
                <a:spcPts val="0"/>
              </a:spcAft>
              <a:buClr>
                <a:schemeClr val="dk2"/>
              </a:buClr>
              <a:buSzPct val="100000"/>
              <a:buChar char="●"/>
            </a:pPr>
            <a:r>
              <a:rPr lang="en" sz="2997">
                <a:solidFill>
                  <a:srgbClr val="B7B7B7"/>
                </a:solidFill>
                <a:latin typeface="Roboto Mono"/>
                <a:ea typeface="Roboto Mono"/>
                <a:cs typeface="Roboto Mono"/>
                <a:sym typeface="Roboto Mono"/>
              </a:rPr>
              <a:t>batch</a:t>
            </a:r>
            <a:r>
              <a:rPr lang="en" sz="2997"/>
              <a:t>: efficiently transforms multiple inputs into multiple outputs</a:t>
            </a:r>
            <a:endParaRPr sz="2997"/>
          </a:p>
          <a:p>
            <a:pPr indent="-333292" lvl="0" marL="457200" rtl="0" algn="l">
              <a:spcBef>
                <a:spcPts val="0"/>
              </a:spcBef>
              <a:spcAft>
                <a:spcPts val="0"/>
              </a:spcAft>
              <a:buClr>
                <a:schemeClr val="dk2"/>
              </a:buClr>
              <a:buSzPct val="100000"/>
              <a:buChar char="●"/>
            </a:pPr>
            <a:r>
              <a:rPr lang="en" sz="2997">
                <a:solidFill>
                  <a:srgbClr val="B7B7B7"/>
                </a:solidFill>
                <a:latin typeface="Roboto Mono"/>
                <a:ea typeface="Roboto Mono"/>
                <a:cs typeface="Roboto Mono"/>
                <a:sym typeface="Roboto Mono"/>
              </a:rPr>
              <a:t>stream</a:t>
            </a:r>
            <a:r>
              <a:rPr lang="en" sz="2997"/>
              <a:t>: streams output from a single input as it’s produced</a:t>
            </a:r>
            <a:endParaRPr sz="2997"/>
          </a:p>
          <a:p>
            <a:pPr indent="0" lvl="0" marL="0" rtl="0" algn="l">
              <a:spcBef>
                <a:spcPts val="1200"/>
              </a:spcBef>
              <a:spcAft>
                <a:spcPts val="0"/>
              </a:spcAft>
              <a:buNone/>
            </a:pPr>
            <a:r>
              <a:rPr lang="en" sz="2997"/>
              <a:t>There are built-in utilities for retries, fallbacks, schemas, and runtime configurability.</a:t>
            </a:r>
            <a:br>
              <a:rPr lang="en" sz="2997"/>
            </a:br>
            <a:r>
              <a:rPr lang="en" sz="2997"/>
              <a:t> In Python, each of the three methods have </a:t>
            </a:r>
            <a:r>
              <a:rPr lang="en" sz="2997">
                <a:solidFill>
                  <a:srgbClr val="B7B7B7"/>
                </a:solidFill>
                <a:latin typeface="Roboto Mono"/>
                <a:ea typeface="Roboto Mono"/>
                <a:cs typeface="Roboto Mono"/>
                <a:sym typeface="Roboto Mono"/>
              </a:rPr>
              <a:t>asyncio</a:t>
            </a:r>
            <a:r>
              <a:rPr lang="en" sz="2997">
                <a:solidFill>
                  <a:srgbClr val="B7B7B7"/>
                </a:solidFill>
              </a:rPr>
              <a:t> </a:t>
            </a:r>
            <a:r>
              <a:rPr lang="en" sz="2997"/>
              <a:t>equivalents.</a:t>
            </a:r>
            <a:endParaRPr sz="2997"/>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 such, all components behave the same way, and the interface learned for one of them applies to all:</a:t>
            </a:r>
            <a:endParaRPr/>
          </a:p>
        </p:txBody>
      </p:sp>
      <p:pic>
        <p:nvPicPr>
          <p:cNvPr id="109" name="Google Shape;109;p21"/>
          <p:cNvPicPr preferRelativeResize="0"/>
          <p:nvPr/>
        </p:nvPicPr>
        <p:blipFill rotWithShape="1">
          <a:blip r:embed="rId3">
            <a:alphaModFix/>
          </a:blip>
          <a:srcRect b="0" l="0" r="0" t="11111"/>
          <a:stretch/>
        </p:blipFill>
        <p:spPr>
          <a:xfrm>
            <a:off x="852850" y="1545975"/>
            <a:ext cx="7438298" cy="2902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