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59" r:id="rId6"/>
    <p:sldId id="262"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51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4B11-3E80-4B4E-8199-D9F9D5C77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41B6A-706F-4ADC-8BCD-26292F077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0C491-BF3F-4038-83A4-6D0FF7FFA846}"/>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5" name="Footer Placeholder 4">
            <a:extLst>
              <a:ext uri="{FF2B5EF4-FFF2-40B4-BE49-F238E27FC236}">
                <a16:creationId xmlns:a16="http://schemas.microsoft.com/office/drawing/2014/main" id="{51D8D138-AB60-4745-B946-11445F83B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9210E-56D6-4491-BECE-EB04B0356D60}"/>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348249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E26-6CF0-47A5-A4C4-12EF2D192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FBAE3C-E2E2-4C82-BA00-7C54C830BD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AB275-4412-4F5E-BAF8-40694E5AB4CF}"/>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5" name="Footer Placeholder 4">
            <a:extLst>
              <a:ext uri="{FF2B5EF4-FFF2-40B4-BE49-F238E27FC236}">
                <a16:creationId xmlns:a16="http://schemas.microsoft.com/office/drawing/2014/main" id="{655BC3B1-FE7C-4EB5-9EE3-E21E76D35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E3432-D77C-4125-A27F-05B0F3C3A991}"/>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279069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6873F-6077-4036-8F96-37972531D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B0979E-9C34-4FDB-9FFB-D3579B68A2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B0BD8-A40E-4882-B5C8-9B32C76545D8}"/>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5" name="Footer Placeholder 4">
            <a:extLst>
              <a:ext uri="{FF2B5EF4-FFF2-40B4-BE49-F238E27FC236}">
                <a16:creationId xmlns:a16="http://schemas.microsoft.com/office/drawing/2014/main" id="{57122F7B-947D-4B2B-A57B-9A0F7C9AA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68FC7-E374-4621-8D1C-528ECCE2FBD9}"/>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165375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6DE6-97E5-46CC-B2BC-7C51618F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18ED14-79A3-431E-82E4-8C8C738421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ABEA8-F92F-48D6-BC53-3AA48284582C}"/>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5" name="Footer Placeholder 4">
            <a:extLst>
              <a:ext uri="{FF2B5EF4-FFF2-40B4-BE49-F238E27FC236}">
                <a16:creationId xmlns:a16="http://schemas.microsoft.com/office/drawing/2014/main" id="{ED9F4AC3-68C4-4BE4-9910-0DD3038CB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2B3A6-9F53-48BC-91BC-4B4C9226BD30}"/>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251210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C627-9C00-473B-BD9E-3685CD802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8A17F2-DCB5-4BCA-9F14-7DCE3C35C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0601B46-D095-4573-A46C-69F2D6BBF67B}"/>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5" name="Footer Placeholder 4">
            <a:extLst>
              <a:ext uri="{FF2B5EF4-FFF2-40B4-BE49-F238E27FC236}">
                <a16:creationId xmlns:a16="http://schemas.microsoft.com/office/drawing/2014/main" id="{C8098E91-17F4-463B-B099-D57E39E34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26018-34C1-46AC-BE34-56415DC38FCF}"/>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368244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3712-3EFF-40DD-B08E-4E0E1DD26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81A45-5AC9-4F03-BD78-2930828514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AF36D5-3889-493E-A6E9-E3DA9DDE2C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43EBAF-5F84-46B9-83A5-611A697A47B4}"/>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6" name="Footer Placeholder 5">
            <a:extLst>
              <a:ext uri="{FF2B5EF4-FFF2-40B4-BE49-F238E27FC236}">
                <a16:creationId xmlns:a16="http://schemas.microsoft.com/office/drawing/2014/main" id="{29A104F0-3181-47E3-9516-069E49769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45050-7250-43A8-A323-8ED7BEFDEDD7}"/>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294487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8A97-25DA-49CA-8151-0ADD0AF801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0ACB3-81A6-47D0-8950-3E505A459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C310C-F9E9-4842-BEA6-5CFFDFDC30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38AFA1-1C52-43A8-B762-4AA0C19F3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6DF60E-B125-4B97-A8E3-1BECE6A553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481C6A-C490-4D60-9B95-0B8A3333E921}"/>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8" name="Footer Placeholder 7">
            <a:extLst>
              <a:ext uri="{FF2B5EF4-FFF2-40B4-BE49-F238E27FC236}">
                <a16:creationId xmlns:a16="http://schemas.microsoft.com/office/drawing/2014/main" id="{C4B3A3D0-D2B4-4944-997E-A923A5398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F177C-4712-49B8-B262-6254D3B64C74}"/>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9481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9B5B-4DEC-488D-8D48-84597CE9BF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05A1D0-ED36-4138-AD71-35838F630ACB}"/>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4" name="Footer Placeholder 3">
            <a:extLst>
              <a:ext uri="{FF2B5EF4-FFF2-40B4-BE49-F238E27FC236}">
                <a16:creationId xmlns:a16="http://schemas.microsoft.com/office/drawing/2014/main" id="{F30562E9-1918-4807-B225-A8EAD58CD2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9522E7-BBEA-48F7-BCB7-B509B801521F}"/>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103526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23F63-D4FE-4A5D-BB6A-CBDD82EB23EA}"/>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3" name="Footer Placeholder 2">
            <a:extLst>
              <a:ext uri="{FF2B5EF4-FFF2-40B4-BE49-F238E27FC236}">
                <a16:creationId xmlns:a16="http://schemas.microsoft.com/office/drawing/2014/main" id="{94DC7AB0-2D62-45F2-BABA-4EE95C251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B8417D-1352-4FE9-8CD0-A4EC4BDD754C}"/>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404048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8AC6-7E0A-47B0-9152-EFEE648B6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7257CC-7AC5-4B3E-96CA-5C6067259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A2BEC6-2376-4A47-9032-F1B2E5752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42F25A-D00F-4009-9EB7-A2B14F7F1024}"/>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6" name="Footer Placeholder 5">
            <a:extLst>
              <a:ext uri="{FF2B5EF4-FFF2-40B4-BE49-F238E27FC236}">
                <a16:creationId xmlns:a16="http://schemas.microsoft.com/office/drawing/2014/main" id="{C64D0436-CEB5-42B7-A2D3-3EB77BA27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D3DC2-E403-4394-AE42-09EA8CA83CD2}"/>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180626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12E4-1AF2-4C16-BDD7-EA3601673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8B1411-A9FA-4644-90D2-D63D19A9D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EB2A50-D6D9-47DE-93D8-6DD6990C1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F60FB7-4944-41E5-8EEA-1AC109DF1E26}"/>
              </a:ext>
            </a:extLst>
          </p:cNvPr>
          <p:cNvSpPr>
            <a:spLocks noGrp="1"/>
          </p:cNvSpPr>
          <p:nvPr>
            <p:ph type="dt" sz="half" idx="10"/>
          </p:nvPr>
        </p:nvSpPr>
        <p:spPr/>
        <p:txBody>
          <a:bodyPr/>
          <a:lstStyle/>
          <a:p>
            <a:fld id="{BAA780F0-ACFF-4864-8459-75CD234E8327}" type="datetimeFigureOut">
              <a:rPr lang="en-US" smtClean="0"/>
              <a:t>6/7/2018</a:t>
            </a:fld>
            <a:endParaRPr lang="en-US"/>
          </a:p>
        </p:txBody>
      </p:sp>
      <p:sp>
        <p:nvSpPr>
          <p:cNvPr id="6" name="Footer Placeholder 5">
            <a:extLst>
              <a:ext uri="{FF2B5EF4-FFF2-40B4-BE49-F238E27FC236}">
                <a16:creationId xmlns:a16="http://schemas.microsoft.com/office/drawing/2014/main" id="{8F62A679-8DFC-48D8-A37D-20181E391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E9A06-F364-4B3E-8DAD-C809DEEB4254}"/>
              </a:ext>
            </a:extLst>
          </p:cNvPr>
          <p:cNvSpPr>
            <a:spLocks noGrp="1"/>
          </p:cNvSpPr>
          <p:nvPr>
            <p:ph type="sldNum" sz="quarter" idx="12"/>
          </p:nvPr>
        </p:nvSpPr>
        <p:spPr/>
        <p:txBody>
          <a:bodyPr/>
          <a:lstStyle/>
          <a:p>
            <a:fld id="{A9A96EFD-7F0D-4257-B926-1344C3280605}" type="slidenum">
              <a:rPr lang="en-US" smtClean="0"/>
              <a:t>‹#›</a:t>
            </a:fld>
            <a:endParaRPr lang="en-US"/>
          </a:p>
        </p:txBody>
      </p:sp>
    </p:spTree>
    <p:extLst>
      <p:ext uri="{BB962C8B-B14F-4D97-AF65-F5344CB8AC3E}">
        <p14:creationId xmlns:p14="http://schemas.microsoft.com/office/powerpoint/2010/main" val="135986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B02C5-CB5C-4661-9195-0CD95760F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8C8382-178D-4ABD-886A-F6413CE78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48B06-5A9E-4CB9-9839-CC88F4543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780F0-ACFF-4864-8459-75CD234E8327}" type="datetimeFigureOut">
              <a:rPr lang="en-US" smtClean="0"/>
              <a:t>6/7/2018</a:t>
            </a:fld>
            <a:endParaRPr lang="en-US"/>
          </a:p>
        </p:txBody>
      </p:sp>
      <p:sp>
        <p:nvSpPr>
          <p:cNvPr id="5" name="Footer Placeholder 4">
            <a:extLst>
              <a:ext uri="{FF2B5EF4-FFF2-40B4-BE49-F238E27FC236}">
                <a16:creationId xmlns:a16="http://schemas.microsoft.com/office/drawing/2014/main" id="{8D204084-D15F-4E14-B96F-4525556CD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C7B945-1ED4-4353-98B3-C59187061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6EFD-7F0D-4257-B926-1344C3280605}" type="slidenum">
              <a:rPr lang="en-US" smtClean="0"/>
              <a:t>‹#›</a:t>
            </a:fld>
            <a:endParaRPr lang="en-US"/>
          </a:p>
        </p:txBody>
      </p:sp>
    </p:spTree>
    <p:extLst>
      <p:ext uri="{BB962C8B-B14F-4D97-AF65-F5344CB8AC3E}">
        <p14:creationId xmlns:p14="http://schemas.microsoft.com/office/powerpoint/2010/main" val="4284283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EEB5-6C09-4F34-BCED-64D4146FC2CE}"/>
              </a:ext>
            </a:extLst>
          </p:cNvPr>
          <p:cNvSpPr>
            <a:spLocks noGrp="1"/>
          </p:cNvSpPr>
          <p:nvPr>
            <p:ph type="ctrTitle"/>
          </p:nvPr>
        </p:nvSpPr>
        <p:spPr/>
        <p:txBody>
          <a:bodyPr/>
          <a:lstStyle/>
          <a:p>
            <a:r>
              <a:rPr lang="en-US" dirty="0"/>
              <a:t>Finding Transfer Function for Neural PD Controller</a:t>
            </a:r>
          </a:p>
        </p:txBody>
      </p:sp>
      <p:sp>
        <p:nvSpPr>
          <p:cNvPr id="3" name="Subtitle 2">
            <a:extLst>
              <a:ext uri="{FF2B5EF4-FFF2-40B4-BE49-F238E27FC236}">
                <a16:creationId xmlns:a16="http://schemas.microsoft.com/office/drawing/2014/main" id="{CB1DFCAA-A38F-4D8E-A7E4-69B25FFB1913}"/>
              </a:ext>
            </a:extLst>
          </p:cNvPr>
          <p:cNvSpPr>
            <a:spLocks noGrp="1"/>
          </p:cNvSpPr>
          <p:nvPr>
            <p:ph type="subTitle" idx="1"/>
          </p:nvPr>
        </p:nvSpPr>
        <p:spPr/>
        <p:txBody>
          <a:bodyPr/>
          <a:lstStyle/>
          <a:p>
            <a:r>
              <a:rPr lang="en-US" dirty="0"/>
              <a:t>Tiffany Hamstreet</a:t>
            </a:r>
          </a:p>
          <a:p>
            <a:r>
              <a:rPr lang="en-US" dirty="0"/>
              <a:t>May 31, 2018</a:t>
            </a:r>
          </a:p>
        </p:txBody>
      </p:sp>
    </p:spTree>
    <p:extLst>
      <p:ext uri="{BB962C8B-B14F-4D97-AF65-F5344CB8AC3E}">
        <p14:creationId xmlns:p14="http://schemas.microsoft.com/office/powerpoint/2010/main" val="257624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8E89-2EC3-4D37-8AEF-5B5C19E1CC0D}"/>
              </a:ext>
            </a:extLst>
          </p:cNvPr>
          <p:cNvSpPr>
            <a:spLocks noGrp="1"/>
          </p:cNvSpPr>
          <p:nvPr>
            <p:ph type="title"/>
          </p:nvPr>
        </p:nvSpPr>
        <p:spPr/>
        <p:txBody>
          <a:bodyPr/>
          <a:lstStyle/>
          <a:p>
            <a:r>
              <a:rPr lang="en-US" dirty="0" err="1"/>
              <a:t>Matlab</a:t>
            </a:r>
            <a:r>
              <a:rPr lang="en-US" dirty="0"/>
              <a:t> Scripts and Datasets Used Herein</a:t>
            </a:r>
          </a:p>
        </p:txBody>
      </p:sp>
      <p:sp>
        <p:nvSpPr>
          <p:cNvPr id="3" name="Text Placeholder 2">
            <a:extLst>
              <a:ext uri="{FF2B5EF4-FFF2-40B4-BE49-F238E27FC236}">
                <a16:creationId xmlns:a16="http://schemas.microsoft.com/office/drawing/2014/main" id="{3831B5AD-844A-4678-A51F-21C0841B8403}"/>
              </a:ext>
            </a:extLst>
          </p:cNvPr>
          <p:cNvSpPr>
            <a:spLocks noGrp="1"/>
          </p:cNvSpPr>
          <p:nvPr>
            <p:ph type="body" idx="1"/>
          </p:nvPr>
        </p:nvSpPr>
        <p:spPr>
          <a:xfrm>
            <a:off x="568842" y="1681163"/>
            <a:ext cx="5428733" cy="519777"/>
          </a:xfrm>
        </p:spPr>
        <p:txBody>
          <a:bodyPr>
            <a:normAutofit/>
          </a:bodyPr>
          <a:lstStyle/>
          <a:p>
            <a:r>
              <a:rPr lang="en-US" dirty="0" err="1"/>
              <a:t>Matlab</a:t>
            </a:r>
            <a:r>
              <a:rPr lang="en-US" dirty="0"/>
              <a:t> Scripts </a:t>
            </a:r>
            <a:r>
              <a:rPr lang="en-US"/>
              <a:t>and other Files</a:t>
            </a:r>
            <a:endParaRPr lang="en-US" dirty="0"/>
          </a:p>
        </p:txBody>
      </p:sp>
      <p:sp>
        <p:nvSpPr>
          <p:cNvPr id="4" name="Content Placeholder 3">
            <a:extLst>
              <a:ext uri="{FF2B5EF4-FFF2-40B4-BE49-F238E27FC236}">
                <a16:creationId xmlns:a16="http://schemas.microsoft.com/office/drawing/2014/main" id="{7C0CA2CA-956E-459C-AC56-D072155BF0C3}"/>
              </a:ext>
            </a:extLst>
          </p:cNvPr>
          <p:cNvSpPr>
            <a:spLocks noGrp="1"/>
          </p:cNvSpPr>
          <p:nvPr>
            <p:ph sz="half" idx="2"/>
          </p:nvPr>
        </p:nvSpPr>
        <p:spPr>
          <a:xfrm>
            <a:off x="568843" y="2301949"/>
            <a:ext cx="5667152" cy="4460357"/>
          </a:xfrm>
        </p:spPr>
        <p:txBody>
          <a:bodyPr>
            <a:normAutofit fontScale="62500" lnSpcReduction="20000"/>
          </a:bodyPr>
          <a:lstStyle/>
          <a:p>
            <a:r>
              <a:rPr lang="en-US" dirty="0"/>
              <a:t>To generate data:</a:t>
            </a:r>
          </a:p>
          <a:p>
            <a:pPr lvl="1"/>
            <a:r>
              <a:rPr lang="en-US" dirty="0" err="1"/>
              <a:t>Open_Loop_Serial_Auto_Bode_KpKd_allFiles.m</a:t>
            </a:r>
            <a:endParaRPr lang="en-US" dirty="0"/>
          </a:p>
          <a:p>
            <a:pPr lvl="2"/>
            <a:r>
              <a:rPr lang="en-US" dirty="0"/>
              <a:t>Utilizes </a:t>
            </a:r>
            <a:r>
              <a:rPr lang="en-US" dirty="0" err="1"/>
              <a:t>Auto_Bode.m</a:t>
            </a:r>
            <a:r>
              <a:rPr lang="en-US" dirty="0"/>
              <a:t> (from Dr. </a:t>
            </a:r>
            <a:r>
              <a:rPr lang="en-US" dirty="0" err="1"/>
              <a:t>Turcic</a:t>
            </a:r>
            <a:r>
              <a:rPr lang="en-US" dirty="0"/>
              <a:t> directly)</a:t>
            </a:r>
          </a:p>
          <a:p>
            <a:pPr lvl="2"/>
            <a:r>
              <a:rPr lang="en-US" dirty="0" err="1"/>
              <a:t>Auto_Bode_Tiff.m</a:t>
            </a:r>
            <a:r>
              <a:rPr lang="en-US" dirty="0"/>
              <a:t> (modified output files)</a:t>
            </a:r>
          </a:p>
          <a:p>
            <a:r>
              <a:rPr lang="en-US" dirty="0"/>
              <a:t>To generate open loop TF fits for overall PD Controller:</a:t>
            </a:r>
          </a:p>
          <a:p>
            <a:pPr lvl="1"/>
            <a:r>
              <a:rPr lang="en-US" dirty="0" err="1"/>
              <a:t>openLoop_PD_controller.m</a:t>
            </a:r>
            <a:endParaRPr lang="en-US" dirty="0"/>
          </a:p>
          <a:p>
            <a:r>
              <a:rPr lang="en-US" dirty="0"/>
              <a:t>Manual Phase.xlsx</a:t>
            </a:r>
          </a:p>
          <a:p>
            <a:pPr lvl="1"/>
            <a:r>
              <a:rPr lang="en-US" dirty="0"/>
              <a:t>Manually corrected phase plot from IO data for open loop PD</a:t>
            </a:r>
          </a:p>
          <a:p>
            <a:r>
              <a:rPr lang="en-US" dirty="0"/>
              <a:t>To generate TF fits for </a:t>
            </a:r>
            <a:r>
              <a:rPr lang="en-US" dirty="0" err="1"/>
              <a:t>Kd</a:t>
            </a:r>
            <a:r>
              <a:rPr lang="en-US" dirty="0"/>
              <a:t> and </a:t>
            </a:r>
            <a:r>
              <a:rPr lang="en-US" dirty="0" err="1"/>
              <a:t>Kp</a:t>
            </a:r>
            <a:r>
              <a:rPr lang="en-US" dirty="0"/>
              <a:t> components of PD </a:t>
            </a:r>
            <a:r>
              <a:rPr lang="en-US" dirty="0" err="1"/>
              <a:t>Controler</a:t>
            </a:r>
            <a:r>
              <a:rPr lang="en-US" dirty="0"/>
              <a:t>:</a:t>
            </a:r>
          </a:p>
          <a:p>
            <a:pPr lvl="1"/>
            <a:r>
              <a:rPr lang="en-US" dirty="0" err="1"/>
              <a:t>Extract_Kp_TF.m</a:t>
            </a:r>
            <a:endParaRPr lang="en-US" dirty="0"/>
          </a:p>
          <a:p>
            <a:r>
              <a:rPr lang="en-US" dirty="0"/>
              <a:t>To generate varied input plots:</a:t>
            </a:r>
          </a:p>
          <a:p>
            <a:pPr lvl="1"/>
            <a:r>
              <a:rPr lang="en-US" dirty="0" err="1"/>
              <a:t>Batch_Bodes_MagKpKd.m</a:t>
            </a:r>
            <a:endParaRPr lang="en-US" dirty="0"/>
          </a:p>
          <a:p>
            <a:r>
              <a:rPr lang="en-US" dirty="0"/>
              <a:t>To generate time domain Output and Input data for PD, </a:t>
            </a:r>
            <a:r>
              <a:rPr lang="en-US" dirty="0" err="1"/>
              <a:t>Kp</a:t>
            </a:r>
            <a:r>
              <a:rPr lang="en-US" dirty="0"/>
              <a:t>, </a:t>
            </a:r>
            <a:r>
              <a:rPr lang="en-US" dirty="0" err="1"/>
              <a:t>Kd</a:t>
            </a:r>
            <a:endParaRPr lang="en-US" dirty="0"/>
          </a:p>
          <a:p>
            <a:pPr lvl="1"/>
            <a:r>
              <a:rPr lang="en-US" dirty="0" err="1"/>
              <a:t>NN_read_IOdata_files.m</a:t>
            </a:r>
            <a:endParaRPr lang="en-US" dirty="0"/>
          </a:p>
          <a:p>
            <a:pPr marL="0" indent="0">
              <a:buNone/>
            </a:pPr>
            <a:endParaRPr lang="en-US" dirty="0"/>
          </a:p>
        </p:txBody>
      </p:sp>
      <p:sp>
        <p:nvSpPr>
          <p:cNvPr id="5" name="Text Placeholder 4">
            <a:extLst>
              <a:ext uri="{FF2B5EF4-FFF2-40B4-BE49-F238E27FC236}">
                <a16:creationId xmlns:a16="http://schemas.microsoft.com/office/drawing/2014/main" id="{477F0BFC-DD90-4311-8769-3AF54CE44D1C}"/>
              </a:ext>
            </a:extLst>
          </p:cNvPr>
          <p:cNvSpPr>
            <a:spLocks noGrp="1"/>
          </p:cNvSpPr>
          <p:nvPr>
            <p:ph type="body" sz="quarter" idx="3"/>
          </p:nvPr>
        </p:nvSpPr>
        <p:spPr/>
        <p:txBody>
          <a:bodyPr>
            <a:normAutofit/>
          </a:bodyPr>
          <a:lstStyle/>
          <a:p>
            <a:r>
              <a:rPr lang="en-US" dirty="0"/>
              <a:t>Datasets – (#) indicates amplitude used for Auto Bode data collection</a:t>
            </a:r>
          </a:p>
        </p:txBody>
      </p:sp>
      <p:pic>
        <p:nvPicPr>
          <p:cNvPr id="10" name="Content Placeholder 9">
            <a:extLst>
              <a:ext uri="{FF2B5EF4-FFF2-40B4-BE49-F238E27FC236}">
                <a16:creationId xmlns:a16="http://schemas.microsoft.com/office/drawing/2014/main" id="{830295B0-0536-49AB-A5BD-933591F984F9}"/>
              </a:ext>
            </a:extLst>
          </p:cNvPr>
          <p:cNvPicPr>
            <a:picLocks noGrp="1" noChangeAspect="1"/>
          </p:cNvPicPr>
          <p:nvPr>
            <p:ph sz="quarter" idx="4"/>
          </p:nvPr>
        </p:nvPicPr>
        <p:blipFill>
          <a:blip r:embed="rId2"/>
          <a:stretch>
            <a:fillRect/>
          </a:stretch>
        </p:blipFill>
        <p:spPr>
          <a:xfrm>
            <a:off x="7021683" y="2505075"/>
            <a:ext cx="3548016" cy="4300467"/>
          </a:xfrm>
          <a:prstGeom prst="rect">
            <a:avLst/>
          </a:prstGeom>
        </p:spPr>
      </p:pic>
    </p:spTree>
    <p:extLst>
      <p:ext uri="{BB962C8B-B14F-4D97-AF65-F5344CB8AC3E}">
        <p14:creationId xmlns:p14="http://schemas.microsoft.com/office/powerpoint/2010/main" val="59224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D7D4-5E7F-483A-9CD3-B47086DB4C92}"/>
              </a:ext>
            </a:extLst>
          </p:cNvPr>
          <p:cNvSpPr>
            <a:spLocks noGrp="1"/>
          </p:cNvSpPr>
          <p:nvPr>
            <p:ph type="title"/>
          </p:nvPr>
        </p:nvSpPr>
        <p:spPr/>
        <p:txBody>
          <a:bodyPr/>
          <a:lstStyle/>
          <a:p>
            <a:r>
              <a:rPr lang="en-US" dirty="0"/>
              <a:t>Basic PD Controller Frequency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82DC7-9EDA-422C-9631-13DDBAE0EE18}"/>
                  </a:ext>
                </a:extLst>
              </p:cNvPr>
              <p:cNvSpPr>
                <a:spLocks noGrp="1"/>
              </p:cNvSpPr>
              <p:nvPr>
                <p:ph sz="half" idx="1"/>
              </p:nvPr>
            </p:nvSpPr>
            <p:spPr>
              <a:xfrm>
                <a:off x="6096001" y="1469612"/>
                <a:ext cx="5509846" cy="1749498"/>
              </a:xfrm>
            </p:spPr>
            <p:txBody>
              <a:bodyPr>
                <a:normAutofit fontScale="77500" lnSpcReduction="20000"/>
              </a:bodyPr>
              <a:lstStyle/>
              <a:p>
                <a:pPr marL="0" indent="0">
                  <a:buNone/>
                </a:pPr>
                <a:r>
                  <a:rPr lang="en-US" dirty="0"/>
                  <a:t>Basic open loop PD controller of the following form looks like the figure left.</a:t>
                </a:r>
              </a:p>
              <a:p>
                <a:pPr marL="0" indent="0" algn="ctr">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𝑂𝑢𝑡</m:t>
                              </m:r>
                            </m:num>
                            <m:den>
                              <m:r>
                                <a:rPr lang="en-US" b="0" i="1" dirty="0" smtClean="0">
                                  <a:latin typeface="Cambria Math" panose="02040503050406030204" pitchFamily="18" charset="0"/>
                                </a:rPr>
                                <m:t>𝐼𝑛</m:t>
                              </m:r>
                            </m:den>
                          </m:f>
                          <m:r>
                            <a:rPr lang="en-US" b="0" i="1" dirty="0" smtClean="0">
                              <a:latin typeface="Cambria Math" panose="02040503050406030204" pitchFamily="18" charset="0"/>
                            </a:rPr>
                            <m:t>=</m:t>
                          </m:r>
                          <m:r>
                            <a:rPr lang="en-US" b="0" i="1" dirty="0" smtClean="0">
                              <a:latin typeface="Cambria Math" panose="02040503050406030204" pitchFamily="18" charset="0"/>
                            </a:rPr>
                            <m:t>𝐾</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m:t>
                      </m:r>
                      <m:r>
                        <a:rPr lang="en-US" i="1" dirty="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𝑑</m:t>
                          </m:r>
                        </m:sub>
                      </m:sSub>
                      <m:r>
                        <a:rPr lang="en-US" i="1" dirty="0">
                          <a:latin typeface="Cambria Math" panose="02040503050406030204" pitchFamily="18" charset="0"/>
                        </a:rPr>
                        <m:t>𝑠</m:t>
                      </m:r>
                    </m:oMath>
                  </m:oMathPara>
                </a14:m>
                <a:endParaRPr lang="en-US" dirty="0"/>
              </a:p>
              <a:p>
                <a:pPr marL="0" indent="0">
                  <a:buNone/>
                </a:pPr>
                <a:r>
                  <a:rPr lang="en-US" dirty="0"/>
                  <a:t>But our open loop PD controller is shaped differently, like the figure below.</a:t>
                </a:r>
              </a:p>
            </p:txBody>
          </p:sp>
        </mc:Choice>
        <mc:Fallback xmlns="">
          <p:sp>
            <p:nvSpPr>
              <p:cNvPr id="3" name="Content Placeholder 2">
                <a:extLst>
                  <a:ext uri="{FF2B5EF4-FFF2-40B4-BE49-F238E27FC236}">
                    <a16:creationId xmlns:a16="http://schemas.microsoft.com/office/drawing/2014/main" id="{77D82DC7-9EDA-422C-9631-13DDBAE0EE18}"/>
                  </a:ext>
                </a:extLst>
              </p:cNvPr>
              <p:cNvSpPr>
                <a:spLocks noGrp="1" noRot="1" noChangeAspect="1" noMove="1" noResize="1" noEditPoints="1" noAdjustHandles="1" noChangeArrowheads="1" noChangeShapeType="1" noTextEdit="1"/>
              </p:cNvSpPr>
              <p:nvPr>
                <p:ph sz="half" idx="1"/>
              </p:nvPr>
            </p:nvSpPr>
            <p:spPr>
              <a:xfrm>
                <a:off x="6096001" y="1469612"/>
                <a:ext cx="5509846" cy="1749498"/>
              </a:xfrm>
              <a:blipFill>
                <a:blip r:embed="rId2"/>
                <a:stretch>
                  <a:fillRect l="-1438" t="-7317" b="-6620"/>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1B9D248B-8A10-4206-964B-51E63E40684D}"/>
              </a:ext>
            </a:extLst>
          </p:cNvPr>
          <p:cNvPicPr>
            <a:picLocks noGrp="1" noChangeAspect="1"/>
          </p:cNvPicPr>
          <p:nvPr>
            <p:ph sz="half" idx="2"/>
          </p:nvPr>
        </p:nvPicPr>
        <p:blipFill>
          <a:blip r:embed="rId3"/>
          <a:stretch>
            <a:fillRect/>
          </a:stretch>
        </p:blipFill>
        <p:spPr>
          <a:xfrm>
            <a:off x="483577" y="1954070"/>
            <a:ext cx="5697416" cy="4739054"/>
          </a:xfrm>
          <a:prstGeom prst="rect">
            <a:avLst/>
          </a:prstGeom>
        </p:spPr>
      </p:pic>
      <p:pic>
        <p:nvPicPr>
          <p:cNvPr id="6" name="Picture 5">
            <a:extLst>
              <a:ext uri="{FF2B5EF4-FFF2-40B4-BE49-F238E27FC236}">
                <a16:creationId xmlns:a16="http://schemas.microsoft.com/office/drawing/2014/main" id="{0C27C058-C7F2-4446-9EC0-F339B68A323A}"/>
              </a:ext>
            </a:extLst>
          </p:cNvPr>
          <p:cNvPicPr>
            <a:picLocks noChangeAspect="1"/>
          </p:cNvPicPr>
          <p:nvPr/>
        </p:nvPicPr>
        <p:blipFill>
          <a:blip r:embed="rId4"/>
          <a:stretch>
            <a:fillRect/>
          </a:stretch>
        </p:blipFill>
        <p:spPr>
          <a:xfrm>
            <a:off x="6740419" y="3219110"/>
            <a:ext cx="4203993" cy="3335311"/>
          </a:xfrm>
          <a:prstGeom prst="rect">
            <a:avLst/>
          </a:prstGeom>
        </p:spPr>
      </p:pic>
    </p:spTree>
    <p:extLst>
      <p:ext uri="{BB962C8B-B14F-4D97-AF65-F5344CB8AC3E}">
        <p14:creationId xmlns:p14="http://schemas.microsoft.com/office/powerpoint/2010/main" val="71715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41F8-7756-4C91-8489-F032654EDD04}"/>
              </a:ext>
            </a:extLst>
          </p:cNvPr>
          <p:cNvSpPr>
            <a:spLocks noGrp="1"/>
          </p:cNvSpPr>
          <p:nvPr>
            <p:ph type="title"/>
          </p:nvPr>
        </p:nvSpPr>
        <p:spPr/>
        <p:txBody>
          <a:bodyPr/>
          <a:lstStyle/>
          <a:p>
            <a:r>
              <a:rPr lang="en-US" dirty="0"/>
              <a:t>Isolating </a:t>
            </a:r>
            <a:r>
              <a:rPr lang="en-US" dirty="0" err="1"/>
              <a:t>Kp</a:t>
            </a:r>
            <a:r>
              <a:rPr lang="en-US" dirty="0"/>
              <a:t> Gain Circuit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1AD56-3A96-46F3-9177-F86D503DADCB}"/>
                  </a:ext>
                </a:extLst>
              </p:cNvPr>
              <p:cNvSpPr>
                <a:spLocks noGrp="1"/>
              </p:cNvSpPr>
              <p:nvPr>
                <p:ph sz="half" idx="1"/>
              </p:nvPr>
            </p:nvSpPr>
            <p:spPr>
              <a:xfrm>
                <a:off x="838198" y="1767254"/>
                <a:ext cx="5181601" cy="4924947"/>
              </a:xfrm>
            </p:spPr>
            <p:txBody>
              <a:bodyPr>
                <a:normAutofit fontScale="70000" lnSpcReduction="20000"/>
              </a:bodyPr>
              <a:lstStyle/>
              <a:p>
                <a:r>
                  <a:rPr lang="en-US" dirty="0"/>
                  <a:t>Low pass filtering is evident</a:t>
                </a:r>
              </a:p>
              <a:p>
                <a:r>
                  <a:rPr lang="en-US" dirty="0"/>
                  <a:t>Each basic neuron has theoretical low pass filter with cutoff frequency: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den>
                      </m:f>
                    </m:oMath>
                  </m:oMathPara>
                </a14:m>
                <a:endParaRPr lang="en-US" dirty="0"/>
              </a:p>
              <a:p>
                <a:pPr marL="0" indent="0">
                  <a:buNone/>
                </a:pPr>
                <a:endParaRPr lang="en-US" dirty="0"/>
              </a:p>
              <a:p>
                <a:pPr marL="0" indent="0">
                  <a:buNone/>
                </a:pPr>
                <a:r>
                  <a:rPr lang="en-US" dirty="0"/>
                  <a:t>setting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m:t>
                        </m:r>
                      </m:sub>
                    </m:sSub>
                    <m:r>
                      <a:rPr lang="en-US" b="0" i="1" smtClean="0">
                        <a:latin typeface="Cambria Math" panose="02040503050406030204" pitchFamily="18" charset="0"/>
                      </a:rPr>
                      <m:t>=0.002 </m:t>
                    </m:r>
                    <m:r>
                      <a:rPr lang="en-US" b="0" i="1" smtClean="0">
                        <a:latin typeface="Cambria Math" panose="02040503050406030204" pitchFamily="18" charset="0"/>
                      </a:rPr>
                      <m:t>𝑠</m:t>
                    </m:r>
                  </m:oMath>
                </a14:m>
                <a:r>
                  <a:rPr lang="en-US" dirty="0"/>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i="1">
                          <a:latin typeface="Cambria Math" panose="02040503050406030204" pitchFamily="18" charset="0"/>
                        </a:rPr>
                        <m:t>=</m:t>
                      </m:r>
                      <m:r>
                        <a:rPr lang="en-US" i="1" smtClean="0">
                          <a:latin typeface="Cambria Math" panose="02040503050406030204" pitchFamily="18" charset="0"/>
                        </a:rPr>
                        <m:t>7</m:t>
                      </m:r>
                      <m:r>
                        <a:rPr lang="en-US" b="0" i="1" smtClean="0">
                          <a:latin typeface="Cambria Math" panose="02040503050406030204" pitchFamily="18" charset="0"/>
                        </a:rPr>
                        <m:t>9.58</m:t>
                      </m:r>
                      <m:r>
                        <a:rPr lang="en-US" b="0" i="1" smtClean="0">
                          <a:latin typeface="Cambria Math" panose="02040503050406030204" pitchFamily="18" charset="0"/>
                          <a:ea typeface="Cambria Math" panose="02040503050406030204" pitchFamily="18" charset="0"/>
                        </a:rPr>
                        <m:t>≈80</m:t>
                      </m:r>
                      <m:r>
                        <a:rPr lang="en-US" b="0" i="1" smtClean="0">
                          <a:latin typeface="Cambria Math" panose="02040503050406030204" pitchFamily="18" charset="0"/>
                          <a:ea typeface="Cambria Math" panose="02040503050406030204" pitchFamily="18" charset="0"/>
                        </a:rPr>
                        <m:t>𝐻𝑧</m:t>
                      </m:r>
                    </m:oMath>
                  </m:oMathPara>
                </a14:m>
                <a:endParaRPr lang="en-US" dirty="0"/>
              </a:p>
              <a:p>
                <a:pPr marL="0" indent="0">
                  <a:buNone/>
                </a:pPr>
                <a:endParaRPr lang="en-US" dirty="0"/>
              </a:p>
              <a:p>
                <a:r>
                  <a:rPr lang="en-US" dirty="0"/>
                  <a:t>Best fit consists of </a:t>
                </a:r>
                <a:r>
                  <a:rPr lang="en-US" dirty="0" err="1"/>
                  <a:t>Kp</a:t>
                </a:r>
                <a:r>
                  <a:rPr lang="en-US" dirty="0"/>
                  <a:t> gain with 80Hz second order lowpass filter of with transfer function:</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𝑂𝑢𝑡</m:t>
                              </m:r>
                            </m:e>
                            <m:sub>
                              <m:r>
                                <a:rPr lang="en-US" b="0" i="1" smtClean="0">
                                  <a:latin typeface="Cambria Math" panose="02040503050406030204" pitchFamily="18" charset="0"/>
                                </a:rPr>
                                <m:t>𝑁</m:t>
                              </m:r>
                              <m:r>
                                <a:rPr lang="en-US" b="0" i="1" smtClean="0">
                                  <a:latin typeface="Cambria Math" panose="02040503050406030204" pitchFamily="18" charset="0"/>
                                </a:rPr>
                                <m:t>10</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𝐼𝑛</m:t>
                              </m:r>
                            </m:e>
                            <m:sub>
                              <m:r>
                                <a:rPr lang="en-US" b="0" i="1" smtClean="0">
                                  <a:latin typeface="Cambria Math" panose="02040503050406030204" pitchFamily="18" charset="0"/>
                                </a:rPr>
                                <m:t>𝑁</m:t>
                              </m:r>
                              <m:r>
                                <a:rPr lang="en-US" b="0" i="1" smtClean="0">
                                  <a:latin typeface="Cambria Math" panose="02040503050406030204" pitchFamily="18" charset="0"/>
                                </a:rPr>
                                <m:t>3</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f>
                                    <m:fPr>
                                      <m:ctrlPr>
                                        <a:rPr lang="en-US" i="1">
                                          <a:latin typeface="Cambria Math" panose="02040503050406030204" pitchFamily="18" charset="0"/>
                                        </a:rPr>
                                      </m:ctrlPr>
                                    </m:fPr>
                                    <m:num>
                                      <m:r>
                                        <a:rPr lang="en-US" i="1">
                                          <a:latin typeface="Cambria Math" panose="02040503050406030204" pitchFamily="18" charset="0"/>
                                        </a:rPr>
                                        <m:t>𝑠</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80</m:t>
                                          </m:r>
                                        </m:sub>
                                      </m:sSub>
                                    </m:den>
                                  </m:f>
                                  <m:r>
                                    <a:rPr lang="en-US" i="1">
                                      <a:latin typeface="Cambria Math" panose="02040503050406030204" pitchFamily="18" charset="0"/>
                                    </a:rPr>
                                    <m:t>+1</m:t>
                                  </m:r>
                                </m:den>
                              </m:f>
                            </m:e>
                          </m:d>
                        </m:e>
                        <m:sup>
                          <m:r>
                            <a:rPr lang="en-US" i="1">
                              <a:latin typeface="Cambria Math" panose="02040503050406030204" pitchFamily="18" charset="0"/>
                            </a:rPr>
                            <m:t>2</m:t>
                          </m:r>
                        </m:sup>
                      </m:sSup>
                    </m:oMath>
                  </m:oMathPara>
                </a14:m>
                <a:endParaRPr lang="en-US" dirty="0"/>
              </a:p>
            </p:txBody>
          </p:sp>
        </mc:Choice>
        <mc:Fallback xmlns="">
          <p:sp>
            <p:nvSpPr>
              <p:cNvPr id="3" name="Content Placeholder 2">
                <a:extLst>
                  <a:ext uri="{FF2B5EF4-FFF2-40B4-BE49-F238E27FC236}">
                    <a16:creationId xmlns:a16="http://schemas.microsoft.com/office/drawing/2014/main" id="{7E21AD56-3A96-46F3-9177-F86D503DADCB}"/>
                  </a:ext>
                </a:extLst>
              </p:cNvPr>
              <p:cNvSpPr>
                <a:spLocks noGrp="1" noRot="1" noChangeAspect="1" noMove="1" noResize="1" noEditPoints="1" noAdjustHandles="1" noChangeArrowheads="1" noChangeShapeType="1" noTextEdit="1"/>
              </p:cNvSpPr>
              <p:nvPr>
                <p:ph sz="half" idx="1"/>
              </p:nvPr>
            </p:nvSpPr>
            <p:spPr>
              <a:xfrm>
                <a:off x="838198" y="1767254"/>
                <a:ext cx="5181601" cy="4924947"/>
              </a:xfrm>
              <a:blipFill>
                <a:blip r:embed="rId2"/>
                <a:stretch>
                  <a:fillRect l="-1176" t="-235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B65FFF9D-9663-4A6E-B8FF-E62E4DE5319B}"/>
              </a:ext>
            </a:extLst>
          </p:cNvPr>
          <p:cNvPicPr>
            <a:picLocks noChangeAspect="1"/>
          </p:cNvPicPr>
          <p:nvPr/>
        </p:nvPicPr>
        <p:blipFill>
          <a:blip r:embed="rId3"/>
          <a:stretch>
            <a:fillRect/>
          </a:stretch>
        </p:blipFill>
        <p:spPr>
          <a:xfrm>
            <a:off x="6564086" y="1144505"/>
            <a:ext cx="5181600" cy="1367711"/>
          </a:xfrm>
          <a:prstGeom prst="rect">
            <a:avLst/>
          </a:prstGeom>
        </p:spPr>
      </p:pic>
      <p:pic>
        <p:nvPicPr>
          <p:cNvPr id="6" name="Content Placeholder 5">
            <a:extLst>
              <a:ext uri="{FF2B5EF4-FFF2-40B4-BE49-F238E27FC236}">
                <a16:creationId xmlns:a16="http://schemas.microsoft.com/office/drawing/2014/main" id="{77DDB259-1ACC-4747-87F8-E35B05DA4D07}"/>
              </a:ext>
            </a:extLst>
          </p:cNvPr>
          <p:cNvPicPr>
            <a:picLocks noGrp="1" noChangeAspect="1"/>
          </p:cNvPicPr>
          <p:nvPr>
            <p:ph sz="half" idx="2"/>
          </p:nvPr>
        </p:nvPicPr>
        <p:blipFill>
          <a:blip r:embed="rId4"/>
          <a:stretch>
            <a:fillRect/>
          </a:stretch>
        </p:blipFill>
        <p:spPr>
          <a:xfrm>
            <a:off x="6564086" y="2612256"/>
            <a:ext cx="5181600" cy="4139042"/>
          </a:xfrm>
          <a:prstGeom prst="rect">
            <a:avLst/>
          </a:prstGeom>
        </p:spPr>
      </p:pic>
    </p:spTree>
    <p:extLst>
      <p:ext uri="{BB962C8B-B14F-4D97-AF65-F5344CB8AC3E}">
        <p14:creationId xmlns:p14="http://schemas.microsoft.com/office/powerpoint/2010/main" val="279888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C389-6FDE-4536-99AB-B41490BB5A5D}"/>
              </a:ext>
            </a:extLst>
          </p:cNvPr>
          <p:cNvSpPr>
            <a:spLocks noGrp="1"/>
          </p:cNvSpPr>
          <p:nvPr>
            <p:ph type="title"/>
          </p:nvPr>
        </p:nvSpPr>
        <p:spPr/>
        <p:txBody>
          <a:bodyPr/>
          <a:lstStyle/>
          <a:p>
            <a:r>
              <a:rPr lang="en-US" dirty="0"/>
              <a:t>Derivative Circuit Behaves as Intended</a:t>
            </a:r>
          </a:p>
        </p:txBody>
      </p:sp>
      <p:sp>
        <p:nvSpPr>
          <p:cNvPr id="3" name="Text Placeholder 2">
            <a:extLst>
              <a:ext uri="{FF2B5EF4-FFF2-40B4-BE49-F238E27FC236}">
                <a16:creationId xmlns:a16="http://schemas.microsoft.com/office/drawing/2014/main" id="{267DE312-497F-4A4F-B371-B808C39AB86D}"/>
              </a:ext>
            </a:extLst>
          </p:cNvPr>
          <p:cNvSpPr>
            <a:spLocks noGrp="1"/>
          </p:cNvSpPr>
          <p:nvPr>
            <p:ph type="body" idx="1"/>
          </p:nvPr>
        </p:nvSpPr>
        <p:spPr>
          <a:xfrm>
            <a:off x="8454115" y="1690688"/>
            <a:ext cx="3697381" cy="919163"/>
          </a:xfrm>
        </p:spPr>
        <p:txBody>
          <a:bodyPr>
            <a:normAutofit/>
          </a:bodyPr>
          <a:lstStyle/>
          <a:p>
            <a:r>
              <a:rPr lang="en-US" dirty="0"/>
              <a:t>Ideal behavior of Derivative Circuit at Neuron 13</a:t>
            </a:r>
          </a:p>
        </p:txBody>
      </p:sp>
      <p:sp>
        <p:nvSpPr>
          <p:cNvPr id="5" name="Text Placeholder 4">
            <a:extLst>
              <a:ext uri="{FF2B5EF4-FFF2-40B4-BE49-F238E27FC236}">
                <a16:creationId xmlns:a16="http://schemas.microsoft.com/office/drawing/2014/main" id="{77038C8C-239C-4FA3-82AC-06581C46318D}"/>
              </a:ext>
            </a:extLst>
          </p:cNvPr>
          <p:cNvSpPr>
            <a:spLocks noGrp="1"/>
          </p:cNvSpPr>
          <p:nvPr>
            <p:ph type="body" sz="quarter" idx="3"/>
          </p:nvPr>
        </p:nvSpPr>
        <p:spPr>
          <a:xfrm>
            <a:off x="498251" y="1670209"/>
            <a:ext cx="3274031" cy="939641"/>
          </a:xfrm>
        </p:spPr>
        <p:txBody>
          <a:bodyPr>
            <a:normAutofit/>
          </a:bodyPr>
          <a:lstStyle/>
          <a:p>
            <a:r>
              <a:rPr lang="en-US" dirty="0"/>
              <a:t>Derivative Network</a:t>
            </a:r>
          </a:p>
        </p:txBody>
      </p:sp>
      <p:pic>
        <p:nvPicPr>
          <p:cNvPr id="7" name="Content Placeholder 8">
            <a:extLst>
              <a:ext uri="{FF2B5EF4-FFF2-40B4-BE49-F238E27FC236}">
                <a16:creationId xmlns:a16="http://schemas.microsoft.com/office/drawing/2014/main" id="{31CAA07D-7E9A-4C63-9FC6-C82AE4E7A053}"/>
              </a:ext>
            </a:extLst>
          </p:cNvPr>
          <p:cNvPicPr>
            <a:picLocks noGrp="1" noChangeAspect="1"/>
          </p:cNvPicPr>
          <p:nvPr>
            <p:ph sz="quarter" idx="4"/>
          </p:nvPr>
        </p:nvPicPr>
        <p:blipFill>
          <a:blip r:embed="rId2"/>
          <a:stretch>
            <a:fillRect/>
          </a:stretch>
        </p:blipFill>
        <p:spPr>
          <a:xfrm>
            <a:off x="365716" y="2664070"/>
            <a:ext cx="3406566" cy="3684588"/>
          </a:xfrm>
          <a:prstGeom prst="rect">
            <a:avLst/>
          </a:prstGeom>
        </p:spPr>
      </p:pic>
      <p:pic>
        <p:nvPicPr>
          <p:cNvPr id="11" name="Content Placeholder 7">
            <a:extLst>
              <a:ext uri="{FF2B5EF4-FFF2-40B4-BE49-F238E27FC236}">
                <a16:creationId xmlns:a16="http://schemas.microsoft.com/office/drawing/2014/main" id="{96EC4BB6-CA62-47F5-9603-F0905211A736}"/>
              </a:ext>
            </a:extLst>
          </p:cNvPr>
          <p:cNvPicPr>
            <a:picLocks noChangeAspect="1"/>
          </p:cNvPicPr>
          <p:nvPr/>
        </p:nvPicPr>
        <p:blipFill>
          <a:blip r:embed="rId3"/>
          <a:stretch>
            <a:fillRect/>
          </a:stretch>
        </p:blipFill>
        <p:spPr>
          <a:xfrm>
            <a:off x="3838550" y="2867358"/>
            <a:ext cx="4282846" cy="3278011"/>
          </a:xfrm>
          <a:prstGeom prst="rect">
            <a:avLst/>
          </a:prstGeom>
        </p:spPr>
      </p:pic>
      <p:sp>
        <p:nvSpPr>
          <p:cNvPr id="12" name="Text Placeholder 2">
            <a:extLst>
              <a:ext uri="{FF2B5EF4-FFF2-40B4-BE49-F238E27FC236}">
                <a16:creationId xmlns:a16="http://schemas.microsoft.com/office/drawing/2014/main" id="{1A634DE4-5DBD-4DE1-A177-05292A063FE5}"/>
              </a:ext>
            </a:extLst>
          </p:cNvPr>
          <p:cNvSpPr txBox="1">
            <a:spLocks/>
          </p:cNvSpPr>
          <p:nvPr/>
        </p:nvSpPr>
        <p:spPr>
          <a:xfrm>
            <a:off x="3954577" y="1482726"/>
            <a:ext cx="4282846" cy="11271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Actual behavior of Derivative Circuit (with N7 input Only)</a:t>
            </a:r>
          </a:p>
        </p:txBody>
      </p:sp>
      <p:pic>
        <p:nvPicPr>
          <p:cNvPr id="8" name="Picture 7">
            <a:extLst>
              <a:ext uri="{FF2B5EF4-FFF2-40B4-BE49-F238E27FC236}">
                <a16:creationId xmlns:a16="http://schemas.microsoft.com/office/drawing/2014/main" id="{E8048B60-F9B6-42EC-944E-5D9DE6089074}"/>
              </a:ext>
            </a:extLst>
          </p:cNvPr>
          <p:cNvPicPr>
            <a:picLocks noChangeAspect="1"/>
          </p:cNvPicPr>
          <p:nvPr/>
        </p:nvPicPr>
        <p:blipFill>
          <a:blip r:embed="rId4"/>
          <a:stretch>
            <a:fillRect/>
          </a:stretch>
        </p:blipFill>
        <p:spPr>
          <a:xfrm>
            <a:off x="8300697" y="2747320"/>
            <a:ext cx="3671657" cy="3601338"/>
          </a:xfrm>
          <a:prstGeom prst="rect">
            <a:avLst/>
          </a:prstGeom>
        </p:spPr>
      </p:pic>
    </p:spTree>
    <p:extLst>
      <p:ext uri="{BB962C8B-B14F-4D97-AF65-F5344CB8AC3E}">
        <p14:creationId xmlns:p14="http://schemas.microsoft.com/office/powerpoint/2010/main" val="346014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41F8-7756-4C91-8489-F032654EDD04}"/>
              </a:ext>
            </a:extLst>
          </p:cNvPr>
          <p:cNvSpPr>
            <a:spLocks noGrp="1"/>
          </p:cNvSpPr>
          <p:nvPr>
            <p:ph type="title"/>
          </p:nvPr>
        </p:nvSpPr>
        <p:spPr>
          <a:xfrm>
            <a:off x="588666" y="365125"/>
            <a:ext cx="10515600" cy="1325563"/>
          </a:xfrm>
        </p:spPr>
        <p:txBody>
          <a:bodyPr/>
          <a:lstStyle/>
          <a:p>
            <a:r>
              <a:rPr lang="en-US" dirty="0"/>
              <a:t>Isolating Derivative Circuit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1AD56-3A96-46F3-9177-F86D503DADCB}"/>
                  </a:ext>
                </a:extLst>
              </p:cNvPr>
              <p:cNvSpPr>
                <a:spLocks noGrp="1"/>
              </p:cNvSpPr>
              <p:nvPr>
                <p:ph sz="half" idx="1"/>
              </p:nvPr>
            </p:nvSpPr>
            <p:spPr>
              <a:xfrm>
                <a:off x="512466" y="1690687"/>
                <a:ext cx="5918479" cy="5071853"/>
              </a:xfrm>
            </p:spPr>
            <p:txBody>
              <a:bodyPr>
                <a:normAutofit fontScale="62500" lnSpcReduction="20000"/>
              </a:bodyPr>
              <a:lstStyle/>
              <a:p>
                <a:r>
                  <a:rPr lang="en-US" dirty="0"/>
                  <a:t>The 80 Hz low pass filtering from base neurons is evident</a:t>
                </a:r>
              </a:p>
              <a:p>
                <a:r>
                  <a:rPr lang="en-US" dirty="0"/>
                  <a:t>The derivative circuit has its own theoretical low pass filter with cutoff frequency: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den>
                      </m:f>
                    </m:oMath>
                  </m:oMathPara>
                </a14:m>
                <a:endParaRPr lang="en-US" dirty="0"/>
              </a:p>
              <a:p>
                <a:pPr marL="0" indent="0">
                  <a:buNone/>
                </a:pPr>
                <a:endParaRPr lang="en-US" dirty="0"/>
              </a:p>
              <a:p>
                <a:pPr marL="0"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m:t>
                        </m:r>
                      </m:sub>
                    </m:sSub>
                    <m:r>
                      <a:rPr lang="en-US" b="0" i="1" smtClean="0">
                        <a:latin typeface="Cambria Math" panose="02040503050406030204" pitchFamily="18" charset="0"/>
                      </a:rPr>
                      <m:t>=0.032 </m:t>
                    </m:r>
                    <m:r>
                      <a:rPr lang="en-US" b="0" i="1" smtClean="0">
                        <a:latin typeface="Cambria Math" panose="02040503050406030204" pitchFamily="18" charset="0"/>
                      </a:rPr>
                      <m:t>𝑚𝑠</m:t>
                    </m:r>
                  </m:oMath>
                </a14:m>
                <a:r>
                  <a:rPr lang="en-US" dirty="0"/>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i="1">
                          <a:latin typeface="Cambria Math" panose="02040503050406030204" pitchFamily="18" charset="0"/>
                        </a:rPr>
                        <m:t>=</m:t>
                      </m:r>
                      <m:r>
                        <a:rPr lang="en-US" b="0" i="1" smtClean="0">
                          <a:latin typeface="Cambria Math" panose="02040503050406030204" pitchFamily="18" charset="0"/>
                        </a:rPr>
                        <m:t>4.97</m:t>
                      </m:r>
                      <m:r>
                        <a:rPr lang="en-US" b="0" i="1"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𝐻𝑧</m:t>
                      </m:r>
                    </m:oMath>
                  </m:oMathPara>
                </a14:m>
                <a:endParaRPr lang="en-US" dirty="0"/>
              </a:p>
              <a:p>
                <a:pPr marL="0" indent="0">
                  <a:buNone/>
                </a:pPr>
                <a:endParaRPr lang="en-US" dirty="0"/>
              </a:p>
              <a:p>
                <a:r>
                  <a:rPr lang="en-US" dirty="0"/>
                  <a:t>Best fit consists of </a:t>
                </a:r>
                <a:r>
                  <a:rPr lang="en-US" dirty="0" err="1"/>
                  <a:t>Kd</a:t>
                </a:r>
                <a:r>
                  <a:rPr lang="en-US" dirty="0"/>
                  <a:t> gain with 80Hz second order lowpass filter and first order 5 Hz lowpass filter of with transfer function:</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𝑂𝑢𝑡</m:t>
                              </m:r>
                            </m:e>
                            <m:sub>
                              <m:r>
                                <a:rPr lang="en-US" b="0" i="1" smtClean="0">
                                  <a:latin typeface="Cambria Math" panose="02040503050406030204" pitchFamily="18" charset="0"/>
                                </a:rPr>
                                <m:t>𝑁</m:t>
                              </m:r>
                              <m:r>
                                <a:rPr lang="en-US" b="0" i="1" smtClean="0">
                                  <a:latin typeface="Cambria Math" panose="02040503050406030204" pitchFamily="18" charset="0"/>
                                </a:rPr>
                                <m:t>13</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𝐼𝑛</m:t>
                              </m:r>
                            </m:e>
                            <m:sub>
                              <m:r>
                                <a:rPr lang="en-US" b="0" i="1" smtClean="0">
                                  <a:latin typeface="Cambria Math" panose="02040503050406030204" pitchFamily="18" charset="0"/>
                                </a:rPr>
                                <m:t>𝑁</m:t>
                              </m:r>
                              <m:r>
                                <a:rPr lang="en-US" b="0" i="1" smtClean="0">
                                  <a:latin typeface="Cambria Math" panose="02040503050406030204" pitchFamily="18" charset="0"/>
                                </a:rPr>
                                <m:t>3</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r>
                        <a:rPr lang="en-US" b="0" i="1" smtClean="0">
                          <a:latin typeface="Cambria Math" panose="02040503050406030204" pitchFamily="18" charset="0"/>
                        </a:rPr>
                        <m:t>𝑠</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80</m:t>
                                          </m:r>
                                        </m:sub>
                                      </m:sSub>
                                    </m:den>
                                  </m:f>
                                  <m:r>
                                    <a:rPr lang="en-US" b="0" i="1" smtClean="0">
                                      <a:latin typeface="Cambria Math" panose="02040503050406030204" pitchFamily="18" charset="0"/>
                                    </a:rPr>
                                    <m:t>+1</m:t>
                                  </m:r>
                                </m:den>
                              </m:f>
                            </m:e>
                          </m:d>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5</m:t>
                                      </m:r>
                                    </m:sub>
                                  </m:sSub>
                                </m:den>
                              </m:f>
                              <m:r>
                                <a:rPr lang="en-US" b="0" i="1" smtClean="0">
                                  <a:latin typeface="Cambria Math" panose="02040503050406030204" pitchFamily="18" charset="0"/>
                                </a:rPr>
                                <m:t>+1</m:t>
                              </m:r>
                            </m:den>
                          </m:f>
                        </m:e>
                      </m:d>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E21AD56-3A96-46F3-9177-F86D503DADCB}"/>
                  </a:ext>
                </a:extLst>
              </p:cNvPr>
              <p:cNvSpPr>
                <a:spLocks noGrp="1" noRot="1" noChangeAspect="1" noMove="1" noResize="1" noEditPoints="1" noAdjustHandles="1" noChangeArrowheads="1" noChangeShapeType="1" noTextEdit="1"/>
              </p:cNvSpPr>
              <p:nvPr>
                <p:ph sz="half" idx="1"/>
              </p:nvPr>
            </p:nvSpPr>
            <p:spPr>
              <a:xfrm>
                <a:off x="512466" y="1690687"/>
                <a:ext cx="5918479" cy="5071853"/>
              </a:xfrm>
              <a:blipFill>
                <a:blip r:embed="rId2"/>
                <a:stretch>
                  <a:fillRect l="-824" t="-1923" r="-1030"/>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5512F583-D3FC-4F63-BEC3-3E8338C39A27}"/>
              </a:ext>
            </a:extLst>
          </p:cNvPr>
          <p:cNvPicPr>
            <a:picLocks noGrp="1" noChangeAspect="1"/>
          </p:cNvPicPr>
          <p:nvPr>
            <p:ph sz="half" idx="2"/>
          </p:nvPr>
        </p:nvPicPr>
        <p:blipFill>
          <a:blip r:embed="rId3"/>
          <a:stretch>
            <a:fillRect/>
          </a:stretch>
        </p:blipFill>
        <p:spPr>
          <a:xfrm>
            <a:off x="6576237" y="1836780"/>
            <a:ext cx="5181600" cy="4190803"/>
          </a:xfrm>
          <a:prstGeom prst="rect">
            <a:avLst/>
          </a:prstGeom>
        </p:spPr>
      </p:pic>
    </p:spTree>
    <p:extLst>
      <p:ext uri="{BB962C8B-B14F-4D97-AF65-F5344CB8AC3E}">
        <p14:creationId xmlns:p14="http://schemas.microsoft.com/office/powerpoint/2010/main" val="201462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14F5-9DFC-498F-B1AC-8DC6A0292F01}"/>
              </a:ext>
            </a:extLst>
          </p:cNvPr>
          <p:cNvSpPr>
            <a:spLocks noGrp="1"/>
          </p:cNvSpPr>
          <p:nvPr>
            <p:ph type="title"/>
          </p:nvPr>
        </p:nvSpPr>
        <p:spPr>
          <a:xfrm>
            <a:off x="612949" y="160951"/>
            <a:ext cx="6676379" cy="1534013"/>
          </a:xfrm>
        </p:spPr>
        <p:txBody>
          <a:bodyPr/>
          <a:lstStyle/>
          <a:p>
            <a:r>
              <a:rPr lang="en-US" dirty="0"/>
              <a:t>Final Open Loop PD Controller Transfer Function</a:t>
            </a:r>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FD213F8D-7F1D-4842-A306-293F544F460C}"/>
                  </a:ext>
                </a:extLst>
              </p:cNvPr>
              <p:cNvSpPr>
                <a:spLocks noGrp="1"/>
              </p:cNvSpPr>
              <p:nvPr>
                <p:ph sz="half" idx="2"/>
              </p:nvPr>
            </p:nvSpPr>
            <p:spPr>
              <a:xfrm>
                <a:off x="612949" y="1694964"/>
                <a:ext cx="7124282" cy="5002085"/>
              </a:xfrm>
            </p:spPr>
            <p:txBody>
              <a:bodyPr>
                <a:normAutofit fontScale="62500" lnSpcReduction="20000"/>
              </a:bodyPr>
              <a:lstStyle/>
              <a:p>
                <a:pPr marL="0" indent="0">
                  <a:buNone/>
                </a:pPr>
                <a:r>
                  <a:rPr lang="en-US" dirty="0"/>
                  <a:t>As any route in the complete PD control circuit  contains at least 4 basic neurons, each with an 80 Hz cutoff frequency, a fourth order 80 Hz low pass filter is applied to the whole transfer function.</a:t>
                </a:r>
              </a:p>
              <a:p>
                <a:pPr marL="0" indent="0">
                  <a:buNone/>
                </a:pPr>
                <a:endParaRPr lang="en-US" dirty="0"/>
              </a:p>
              <a:p>
                <a:pPr marL="0" indent="0">
                  <a:buNone/>
                </a:pPr>
                <a:r>
                  <a:rPr lang="en-US" dirty="0"/>
                  <a:t>The derivative circuit alone is affected by a 5 Hz low pass filter.</a:t>
                </a:r>
              </a:p>
              <a:p>
                <a:pPr marL="0" indent="0">
                  <a:buNone/>
                </a:pPr>
                <a:r>
                  <a:rPr lang="en-US" dirty="0"/>
                  <a:t>The final transfer function has the form: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𝑂𝑢𝑡</m:t>
                              </m:r>
                            </m:e>
                            <m:sub>
                              <m:r>
                                <a:rPr lang="en-US" b="0" i="1" smtClean="0">
                                  <a:latin typeface="Cambria Math" panose="02040503050406030204" pitchFamily="18" charset="0"/>
                                </a:rPr>
                                <m:t>𝑁</m:t>
                              </m:r>
                              <m:r>
                                <a:rPr lang="en-US" b="0" i="1" smtClean="0">
                                  <a:latin typeface="Cambria Math" panose="02040503050406030204" pitchFamily="18" charset="0"/>
                                </a:rPr>
                                <m:t>23</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𝐼𝑛</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𝑑</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80</m:t>
                                          </m:r>
                                        </m:sub>
                                      </m:sSub>
                                    </m:den>
                                  </m:f>
                                  <m:r>
                                    <a:rPr lang="en-US" b="0" i="1" smtClean="0">
                                      <a:latin typeface="Cambria Math" panose="02040503050406030204" pitchFamily="18" charset="0"/>
                                    </a:rPr>
                                    <m:t>+1</m:t>
                                  </m:r>
                                </m:den>
                              </m:f>
                            </m:e>
                          </m:d>
                        </m:e>
                        <m:sup>
                          <m:r>
                            <a:rPr lang="en-US" b="0" i="1" smtClean="0">
                              <a:latin typeface="Cambria Math" panose="02040503050406030204" pitchFamily="18" charset="0"/>
                            </a:rPr>
                            <m:t>4</m:t>
                          </m:r>
                        </m:sup>
                      </m:sSup>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r>
                            <a:rPr lang="en-US" b="0" i="1" smtClean="0">
                              <a:latin typeface="Cambria Math" panose="02040503050406030204" pitchFamily="18" charset="0"/>
                            </a:rPr>
                            <m:t>𝑠</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5</m:t>
                                          </m:r>
                                        </m:sub>
                                      </m:sSub>
                                    </m:den>
                                  </m:f>
                                  <m:r>
                                    <a:rPr lang="en-US" b="0" i="1" smtClean="0">
                                      <a:latin typeface="Cambria Math" panose="02040503050406030204" pitchFamily="18" charset="0"/>
                                    </a:rPr>
                                    <m:t>+1</m:t>
                                  </m:r>
                                </m:den>
                              </m:f>
                            </m:e>
                          </m:d>
                        </m:e>
                      </m:d>
                    </m:oMath>
                  </m:oMathPara>
                </a14:m>
                <a:endParaRPr lang="en-US" dirty="0"/>
              </a:p>
              <a:p>
                <a:pPr marL="0" indent="0">
                  <a:buNone/>
                </a:pPr>
                <a:endParaRPr lang="en-US" dirty="0"/>
              </a:p>
              <a:p>
                <a:pPr marL="0" indent="0">
                  <a:buNone/>
                </a:pPr>
                <a:r>
                  <a:rPr lang="en-US" dirty="0"/>
                  <a:t>Including a small delay to match the open loop phase. Note that although we isolated and fitted </a:t>
                </a:r>
                <a:r>
                  <a:rPr lang="en-US" dirty="0" err="1"/>
                  <a:t>Kp</a:t>
                </a:r>
                <a:r>
                  <a:rPr lang="en-US" dirty="0"/>
                  <a:t> and </a:t>
                </a:r>
                <a:r>
                  <a:rPr lang="en-US" dirty="0" err="1"/>
                  <a:t>Kd</a:t>
                </a:r>
                <a:r>
                  <a:rPr lang="en-US" dirty="0"/>
                  <a:t>, these values do not form the best fit in the final transfer function.  Because all synapses have non-linear effects, the overall gains are influenced by each transmission.  This issue is much more severe for low input amplitudes and boosted synaptic transmissions as discussed in the “Subnetwork Gain Issues” presentation.</a:t>
                </a:r>
              </a:p>
            </p:txBody>
          </p:sp>
        </mc:Choice>
        <mc:Fallback xmlns="">
          <p:sp>
            <p:nvSpPr>
              <p:cNvPr id="15" name="Content Placeholder 14">
                <a:extLst>
                  <a:ext uri="{FF2B5EF4-FFF2-40B4-BE49-F238E27FC236}">
                    <a16:creationId xmlns:a16="http://schemas.microsoft.com/office/drawing/2014/main" id="{FD213F8D-7F1D-4842-A306-293F544F460C}"/>
                  </a:ext>
                </a:extLst>
              </p:cNvPr>
              <p:cNvSpPr>
                <a:spLocks noGrp="1" noRot="1" noChangeAspect="1" noMove="1" noResize="1" noEditPoints="1" noAdjustHandles="1" noChangeArrowheads="1" noChangeShapeType="1" noTextEdit="1"/>
              </p:cNvSpPr>
              <p:nvPr>
                <p:ph sz="half" idx="2"/>
              </p:nvPr>
            </p:nvSpPr>
            <p:spPr>
              <a:xfrm>
                <a:off x="612949" y="1694964"/>
                <a:ext cx="7124282" cy="5002085"/>
              </a:xfrm>
              <a:blipFill>
                <a:blip r:embed="rId2"/>
                <a:stretch>
                  <a:fillRect l="-771" t="-1949" r="-8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210D868-A685-475A-8271-54E5D3D6409A}"/>
              </a:ext>
            </a:extLst>
          </p:cNvPr>
          <p:cNvPicPr>
            <a:picLocks noChangeAspect="1"/>
          </p:cNvPicPr>
          <p:nvPr/>
        </p:nvPicPr>
        <p:blipFill>
          <a:blip r:embed="rId3"/>
          <a:stretch>
            <a:fillRect/>
          </a:stretch>
        </p:blipFill>
        <p:spPr>
          <a:xfrm>
            <a:off x="7818551" y="101272"/>
            <a:ext cx="4174975" cy="3287660"/>
          </a:xfrm>
          <a:prstGeom prst="rect">
            <a:avLst/>
          </a:prstGeom>
        </p:spPr>
      </p:pic>
      <p:pic>
        <p:nvPicPr>
          <p:cNvPr id="8" name="Content Placeholder 7">
            <a:extLst>
              <a:ext uri="{FF2B5EF4-FFF2-40B4-BE49-F238E27FC236}">
                <a16:creationId xmlns:a16="http://schemas.microsoft.com/office/drawing/2014/main" id="{F9928451-056B-4789-88CD-C8591BF50FD8}"/>
              </a:ext>
            </a:extLst>
          </p:cNvPr>
          <p:cNvPicPr>
            <a:picLocks noGrp="1" noChangeAspect="1"/>
          </p:cNvPicPr>
          <p:nvPr>
            <p:ph sz="quarter" idx="4"/>
          </p:nvPr>
        </p:nvPicPr>
        <p:blipFill>
          <a:blip r:embed="rId4"/>
          <a:stretch>
            <a:fillRect/>
          </a:stretch>
        </p:blipFill>
        <p:spPr>
          <a:xfrm>
            <a:off x="7821150" y="3469069"/>
            <a:ext cx="4172376" cy="3227980"/>
          </a:xfrm>
          <a:prstGeom prst="rect">
            <a:avLst/>
          </a:prstGeom>
        </p:spPr>
      </p:pic>
    </p:spTree>
    <p:extLst>
      <p:ext uri="{BB962C8B-B14F-4D97-AF65-F5344CB8AC3E}">
        <p14:creationId xmlns:p14="http://schemas.microsoft.com/office/powerpoint/2010/main" val="309836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239F-2543-4CC5-84FE-1B4D09C78A69}"/>
              </a:ext>
            </a:extLst>
          </p:cNvPr>
          <p:cNvSpPr>
            <a:spLocks noGrp="1"/>
          </p:cNvSpPr>
          <p:nvPr>
            <p:ph type="title"/>
          </p:nvPr>
        </p:nvSpPr>
        <p:spPr/>
        <p:txBody>
          <a:bodyPr/>
          <a:lstStyle/>
          <a:p>
            <a:r>
              <a:rPr lang="en-US" dirty="0"/>
              <a:t>Effect of Varying Input to Open Loop PD (given all base synaptic transmission settings)</a:t>
            </a:r>
          </a:p>
        </p:txBody>
      </p:sp>
      <p:sp>
        <p:nvSpPr>
          <p:cNvPr id="5" name="Text Placeholder 4">
            <a:extLst>
              <a:ext uri="{FF2B5EF4-FFF2-40B4-BE49-F238E27FC236}">
                <a16:creationId xmlns:a16="http://schemas.microsoft.com/office/drawing/2014/main" id="{21B95CF2-21B4-4DAA-B661-38492C86C470}"/>
              </a:ext>
            </a:extLst>
          </p:cNvPr>
          <p:cNvSpPr>
            <a:spLocks noGrp="1"/>
          </p:cNvSpPr>
          <p:nvPr>
            <p:ph type="body" sz="quarter" idx="3"/>
          </p:nvPr>
        </p:nvSpPr>
        <p:spPr>
          <a:xfrm>
            <a:off x="723013" y="1278732"/>
            <a:ext cx="10382693" cy="823912"/>
          </a:xfrm>
        </p:spPr>
        <p:txBody>
          <a:bodyPr/>
          <a:lstStyle/>
          <a:p>
            <a:r>
              <a:rPr lang="en-US" dirty="0"/>
              <a:t>Overall gain appears to decrease as input increases, but is very roughly constant.</a:t>
            </a:r>
          </a:p>
        </p:txBody>
      </p:sp>
      <p:pic>
        <p:nvPicPr>
          <p:cNvPr id="7" name="Content Placeholder 6">
            <a:extLst>
              <a:ext uri="{FF2B5EF4-FFF2-40B4-BE49-F238E27FC236}">
                <a16:creationId xmlns:a16="http://schemas.microsoft.com/office/drawing/2014/main" id="{9BCB4EA8-DBD2-414A-86CD-339431D18E7D}"/>
              </a:ext>
            </a:extLst>
          </p:cNvPr>
          <p:cNvPicPr>
            <a:picLocks noGrp="1" noChangeAspect="1"/>
          </p:cNvPicPr>
          <p:nvPr>
            <p:ph sz="quarter" idx="4"/>
          </p:nvPr>
        </p:nvPicPr>
        <p:blipFill>
          <a:blip r:embed="rId2"/>
          <a:stretch>
            <a:fillRect/>
          </a:stretch>
        </p:blipFill>
        <p:spPr>
          <a:xfrm>
            <a:off x="3115340" y="2102644"/>
            <a:ext cx="5844710" cy="4593336"/>
          </a:xfrm>
          <a:prstGeom prst="rect">
            <a:avLst/>
          </a:prstGeom>
        </p:spPr>
      </p:pic>
    </p:spTree>
    <p:extLst>
      <p:ext uri="{BB962C8B-B14F-4D97-AF65-F5344CB8AC3E}">
        <p14:creationId xmlns:p14="http://schemas.microsoft.com/office/powerpoint/2010/main" val="154422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FEFF-78E5-4340-B78E-36EC20CAA7A7}"/>
              </a:ext>
            </a:extLst>
          </p:cNvPr>
          <p:cNvSpPr>
            <a:spLocks noGrp="1"/>
          </p:cNvSpPr>
          <p:nvPr>
            <p:ph type="title"/>
          </p:nvPr>
        </p:nvSpPr>
        <p:spPr/>
        <p:txBody>
          <a:bodyPr/>
          <a:lstStyle/>
          <a:p>
            <a:r>
              <a:rPr lang="en-US" dirty="0" err="1"/>
              <a:t>Kp</a:t>
            </a:r>
            <a:r>
              <a:rPr lang="en-US" dirty="0"/>
              <a:t> - Effect of Varying Input</a:t>
            </a:r>
          </a:p>
        </p:txBody>
      </p:sp>
      <p:sp>
        <p:nvSpPr>
          <p:cNvPr id="3" name="Text Placeholder 2">
            <a:extLst>
              <a:ext uri="{FF2B5EF4-FFF2-40B4-BE49-F238E27FC236}">
                <a16:creationId xmlns:a16="http://schemas.microsoft.com/office/drawing/2014/main" id="{BCD82E9A-4D63-4019-8865-629718C91B77}"/>
              </a:ext>
            </a:extLst>
          </p:cNvPr>
          <p:cNvSpPr>
            <a:spLocks noGrp="1"/>
          </p:cNvSpPr>
          <p:nvPr>
            <p:ph type="body" idx="1"/>
          </p:nvPr>
        </p:nvSpPr>
        <p:spPr>
          <a:xfrm>
            <a:off x="520996" y="1681163"/>
            <a:ext cx="5476580" cy="823912"/>
          </a:xfrm>
        </p:spPr>
        <p:txBody>
          <a:bodyPr>
            <a:normAutofit fontScale="92500" lnSpcReduction="20000"/>
          </a:bodyPr>
          <a:lstStyle/>
          <a:p>
            <a:r>
              <a:rPr lang="en-US" dirty="0"/>
              <a:t>Increasing input increases </a:t>
            </a:r>
            <a:r>
              <a:rPr lang="en-US" dirty="0" err="1"/>
              <a:t>Kp</a:t>
            </a:r>
            <a:r>
              <a:rPr lang="en-US" dirty="0"/>
              <a:t> by roughly 3.5% per 5nA input (essentially constant over small input ranges, say 1nA)</a:t>
            </a:r>
          </a:p>
        </p:txBody>
      </p:sp>
      <p:sp>
        <p:nvSpPr>
          <p:cNvPr id="5" name="Text Placeholder 4">
            <a:extLst>
              <a:ext uri="{FF2B5EF4-FFF2-40B4-BE49-F238E27FC236}">
                <a16:creationId xmlns:a16="http://schemas.microsoft.com/office/drawing/2014/main" id="{D32FF9ED-10E8-4DAE-B5E8-E694E45703D6}"/>
              </a:ext>
            </a:extLst>
          </p:cNvPr>
          <p:cNvSpPr>
            <a:spLocks noGrp="1"/>
          </p:cNvSpPr>
          <p:nvPr>
            <p:ph type="body" sz="quarter" idx="3"/>
          </p:nvPr>
        </p:nvSpPr>
        <p:spPr/>
        <p:txBody>
          <a:bodyPr>
            <a:normAutofit fontScale="92500" lnSpcReduction="20000"/>
          </a:bodyPr>
          <a:lstStyle/>
          <a:p>
            <a:r>
              <a:rPr lang="en-US" dirty="0"/>
              <a:t>But theory tells us that if anything, </a:t>
            </a:r>
            <a:r>
              <a:rPr lang="en-US" dirty="0" err="1"/>
              <a:t>Kp</a:t>
            </a:r>
            <a:r>
              <a:rPr lang="en-US" dirty="0"/>
              <a:t> gain should decrease slightly for higher inputs</a:t>
            </a:r>
          </a:p>
        </p:txBody>
      </p:sp>
      <p:pic>
        <p:nvPicPr>
          <p:cNvPr id="8" name="Content Placeholder 7">
            <a:extLst>
              <a:ext uri="{FF2B5EF4-FFF2-40B4-BE49-F238E27FC236}">
                <a16:creationId xmlns:a16="http://schemas.microsoft.com/office/drawing/2014/main" id="{2479B75A-EBD3-4EBD-BE4A-59A84039A6A1}"/>
              </a:ext>
            </a:extLst>
          </p:cNvPr>
          <p:cNvPicPr>
            <a:picLocks noGrp="1" noChangeAspect="1"/>
          </p:cNvPicPr>
          <p:nvPr>
            <p:ph sz="quarter" idx="4"/>
          </p:nvPr>
        </p:nvPicPr>
        <p:blipFill>
          <a:blip r:embed="rId2"/>
          <a:stretch>
            <a:fillRect/>
          </a:stretch>
        </p:blipFill>
        <p:spPr>
          <a:xfrm>
            <a:off x="7965185" y="2712931"/>
            <a:ext cx="1597218" cy="3684588"/>
          </a:xfrm>
          <a:prstGeom prst="rect">
            <a:avLst/>
          </a:prstGeom>
        </p:spPr>
      </p:pic>
      <p:pic>
        <p:nvPicPr>
          <p:cNvPr id="7" name="Content Placeholder 6">
            <a:extLst>
              <a:ext uri="{FF2B5EF4-FFF2-40B4-BE49-F238E27FC236}">
                <a16:creationId xmlns:a16="http://schemas.microsoft.com/office/drawing/2014/main" id="{62961C7F-0527-4B45-A4C8-84F9C87681FB}"/>
              </a:ext>
            </a:extLst>
          </p:cNvPr>
          <p:cNvPicPr>
            <a:picLocks noGrp="1" noChangeAspect="1"/>
          </p:cNvPicPr>
          <p:nvPr>
            <p:ph sz="half" idx="2"/>
          </p:nvPr>
        </p:nvPicPr>
        <p:blipFill>
          <a:blip r:embed="rId3"/>
          <a:stretch>
            <a:fillRect/>
          </a:stretch>
        </p:blipFill>
        <p:spPr>
          <a:xfrm>
            <a:off x="735003" y="2503695"/>
            <a:ext cx="5048566" cy="4103060"/>
          </a:xfrm>
          <a:prstGeom prst="rect">
            <a:avLst/>
          </a:prstGeom>
        </p:spPr>
      </p:pic>
    </p:spTree>
    <p:extLst>
      <p:ext uri="{BB962C8B-B14F-4D97-AF65-F5344CB8AC3E}">
        <p14:creationId xmlns:p14="http://schemas.microsoft.com/office/powerpoint/2010/main" val="213260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FEFF-78E5-4340-B78E-36EC20CAA7A7}"/>
              </a:ext>
            </a:extLst>
          </p:cNvPr>
          <p:cNvSpPr>
            <a:spLocks noGrp="1"/>
          </p:cNvSpPr>
          <p:nvPr>
            <p:ph type="title"/>
          </p:nvPr>
        </p:nvSpPr>
        <p:spPr/>
        <p:txBody>
          <a:bodyPr/>
          <a:lstStyle/>
          <a:p>
            <a:r>
              <a:rPr lang="en-US" dirty="0" err="1"/>
              <a:t>Kd</a:t>
            </a:r>
            <a:r>
              <a:rPr lang="en-US" dirty="0"/>
              <a:t> - Effect of Varying Input</a:t>
            </a:r>
          </a:p>
        </p:txBody>
      </p:sp>
      <p:sp>
        <p:nvSpPr>
          <p:cNvPr id="3" name="Text Placeholder 2">
            <a:extLst>
              <a:ext uri="{FF2B5EF4-FFF2-40B4-BE49-F238E27FC236}">
                <a16:creationId xmlns:a16="http://schemas.microsoft.com/office/drawing/2014/main" id="{BCD82E9A-4D63-4019-8865-629718C91B77}"/>
              </a:ext>
            </a:extLst>
          </p:cNvPr>
          <p:cNvSpPr>
            <a:spLocks noGrp="1"/>
          </p:cNvSpPr>
          <p:nvPr>
            <p:ph type="body" idx="1"/>
          </p:nvPr>
        </p:nvSpPr>
        <p:spPr>
          <a:xfrm>
            <a:off x="836612" y="1467293"/>
            <a:ext cx="5160963" cy="1037782"/>
          </a:xfrm>
        </p:spPr>
        <p:txBody>
          <a:bodyPr>
            <a:normAutofit fontScale="85000" lnSpcReduction="10000"/>
          </a:bodyPr>
          <a:lstStyle/>
          <a:p>
            <a:r>
              <a:rPr lang="en-US" dirty="0"/>
              <a:t>Increasing input decreases </a:t>
            </a:r>
            <a:r>
              <a:rPr lang="en-US" dirty="0" err="1"/>
              <a:t>Kd</a:t>
            </a:r>
            <a:r>
              <a:rPr lang="en-US" dirty="0"/>
              <a:t> by about 7% per 5nA input</a:t>
            </a:r>
          </a:p>
        </p:txBody>
      </p:sp>
      <p:sp>
        <p:nvSpPr>
          <p:cNvPr id="5" name="Text Placeholder 4">
            <a:extLst>
              <a:ext uri="{FF2B5EF4-FFF2-40B4-BE49-F238E27FC236}">
                <a16:creationId xmlns:a16="http://schemas.microsoft.com/office/drawing/2014/main" id="{D32FF9ED-10E8-4DAE-B5E8-E694E45703D6}"/>
              </a:ext>
            </a:extLst>
          </p:cNvPr>
          <p:cNvSpPr>
            <a:spLocks noGrp="1"/>
          </p:cNvSpPr>
          <p:nvPr>
            <p:ph type="body" sz="quarter" idx="3"/>
          </p:nvPr>
        </p:nvSpPr>
        <p:spPr>
          <a:xfrm>
            <a:off x="6140302" y="1345019"/>
            <a:ext cx="5215086" cy="1160056"/>
          </a:xfrm>
        </p:spPr>
        <p:txBody>
          <a:bodyPr>
            <a:normAutofit fontScale="85000" lnSpcReduction="10000"/>
          </a:bodyPr>
          <a:lstStyle/>
          <a:p>
            <a:r>
              <a:rPr lang="en-US" dirty="0"/>
              <a:t>Theory tells us that </a:t>
            </a:r>
            <a:r>
              <a:rPr lang="en-US" dirty="0" err="1"/>
              <a:t>Kd</a:t>
            </a:r>
            <a:r>
              <a:rPr lang="en-US" dirty="0"/>
              <a:t> gain should decrease by about 12% per 5nA input, but this circuit involves a transmission synapse which should counteract this decrease somewhat</a:t>
            </a:r>
          </a:p>
        </p:txBody>
      </p:sp>
      <p:pic>
        <p:nvPicPr>
          <p:cNvPr id="14" name="Content Placeholder 13">
            <a:extLst>
              <a:ext uri="{FF2B5EF4-FFF2-40B4-BE49-F238E27FC236}">
                <a16:creationId xmlns:a16="http://schemas.microsoft.com/office/drawing/2014/main" id="{C0E7911C-EE7E-4622-846C-EE6570F74A21}"/>
              </a:ext>
            </a:extLst>
          </p:cNvPr>
          <p:cNvPicPr>
            <a:picLocks noGrp="1" noChangeAspect="1"/>
          </p:cNvPicPr>
          <p:nvPr>
            <p:ph sz="quarter" idx="4"/>
          </p:nvPr>
        </p:nvPicPr>
        <p:blipFill>
          <a:blip r:embed="rId2"/>
          <a:stretch>
            <a:fillRect/>
          </a:stretch>
        </p:blipFill>
        <p:spPr>
          <a:xfrm>
            <a:off x="6946865" y="2505075"/>
            <a:ext cx="3495634" cy="3684588"/>
          </a:xfrm>
          <a:prstGeom prst="rect">
            <a:avLst/>
          </a:prstGeom>
        </p:spPr>
      </p:pic>
      <p:pic>
        <p:nvPicPr>
          <p:cNvPr id="7" name="Content Placeholder 6">
            <a:extLst>
              <a:ext uri="{FF2B5EF4-FFF2-40B4-BE49-F238E27FC236}">
                <a16:creationId xmlns:a16="http://schemas.microsoft.com/office/drawing/2014/main" id="{96586B97-D83C-41C0-8261-4546757EB54F}"/>
              </a:ext>
            </a:extLst>
          </p:cNvPr>
          <p:cNvPicPr>
            <a:picLocks noGrp="1" noChangeAspect="1"/>
          </p:cNvPicPr>
          <p:nvPr>
            <p:ph sz="half" idx="2"/>
          </p:nvPr>
        </p:nvPicPr>
        <p:blipFill>
          <a:blip r:embed="rId3"/>
          <a:stretch>
            <a:fillRect/>
          </a:stretch>
        </p:blipFill>
        <p:spPr>
          <a:xfrm>
            <a:off x="912662" y="2519214"/>
            <a:ext cx="5008862" cy="4039265"/>
          </a:xfrm>
          <a:prstGeom prst="rect">
            <a:avLst/>
          </a:prstGeom>
        </p:spPr>
      </p:pic>
    </p:spTree>
    <p:extLst>
      <p:ext uri="{BB962C8B-B14F-4D97-AF65-F5344CB8AC3E}">
        <p14:creationId xmlns:p14="http://schemas.microsoft.com/office/powerpoint/2010/main" val="186659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8114</TotalTime>
  <Words>632</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Finding Transfer Function for Neural PD Controller</vt:lpstr>
      <vt:lpstr>Basic PD Controller Frequency Response</vt:lpstr>
      <vt:lpstr>Isolating Kp Gain Circuit</vt:lpstr>
      <vt:lpstr>Derivative Circuit Behaves as Intended</vt:lpstr>
      <vt:lpstr>Isolating Derivative Circuit</vt:lpstr>
      <vt:lpstr>Final Open Loop PD Controller Transfer Function</vt:lpstr>
      <vt:lpstr>Effect of Varying Input to Open Loop PD (given all base synaptic transmission settings)</vt:lpstr>
      <vt:lpstr>Kp - Effect of Varying Input</vt:lpstr>
      <vt:lpstr>Kd - Effect of Varying Input</vt:lpstr>
      <vt:lpstr>Matlab Scripts and Datasets Used Herein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Transfer Function for Neural PD Controller</dc:title>
  <dc:creator>Tiffany Stager</dc:creator>
  <cp:lastModifiedBy>Tiffany Stager</cp:lastModifiedBy>
  <cp:revision>53</cp:revision>
  <dcterms:created xsi:type="dcterms:W3CDTF">2018-05-24T19:44:47Z</dcterms:created>
  <dcterms:modified xsi:type="dcterms:W3CDTF">2018-06-07T15:31:30Z</dcterms:modified>
</cp:coreProperties>
</file>