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8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32D1-09EC-4109-896E-8E8BD8993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327E-141A-41EC-BF3F-FAB5A933D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BEBB-88F0-48BF-BA53-0E49AB9D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763F-B2A2-4988-8B0A-D0F668A4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34C0-67F1-459E-AE72-5445439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825C-C748-4018-AAE0-1F919315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7A7E-C3B0-4A08-8E88-B22C0173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469C-442D-4905-A3B6-A385B531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CD19-E78B-4A3F-8E1F-6BB47775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58C4-91A6-4461-8452-86B6E25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613B5-33CD-4658-981D-89368E175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BDB4E-C9D0-4719-AF53-97E7E48F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E04A-D15E-4A2A-9119-CD6768C4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583E-8E87-40DE-B728-17D8E4E6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4D52-56A6-496D-8D8F-A54A667E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DFCB-9660-4434-9F0A-3C778CCF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7C08-7A07-434E-BA9C-D4B84991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511A-C6F3-48B5-9FE1-0F1CA03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AF16-A7F5-4C8B-8CFE-B6B09E08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5FC0-CE98-4455-B223-494E8D1E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A401-2405-4653-8D73-0640591D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26D07-B93C-47B4-9832-9AA6E8BC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D636-A991-423D-8339-79C18C0D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E136-6901-4E7E-95EE-B7439BC6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1F98-C4D2-49D0-BE44-BD8E0D4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70A1-C4C0-4D48-9E94-9FA18FA2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2B87-9B24-4978-BA6C-B717E0FC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21444-ED26-4E0C-8067-53F46DCA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BA12B-CDD9-49DE-B7AF-F63CDF9B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F39E-0AAB-4154-90F3-0A1BE26D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88FB-17E9-4D1C-B103-B807F4F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F59-ABAB-4A46-90E2-00D20768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89AA-C5B1-4515-A6F6-9277CAEF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BD17-D074-4059-A431-58A0A972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1D566-69AC-4C96-8365-E554E408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8E22E-3498-4C50-B942-721CC2177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CB9FD-BCB8-4197-964B-5ECE38E8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A3CD3-7568-453A-B3D2-B25E0FDD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CFAEE-7C06-4E31-AD9E-5007D21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ED0B-AE9A-4727-8D8E-03117C73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29C12-C094-4FC4-8885-9792553E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F2B8-EBA4-4281-871A-D7188133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2EFCA-784B-41D1-ACA7-C2A7AD58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0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8B351-37FB-47BC-A850-86C300BB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F7663-56D1-4EC1-8348-6AE23A70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60089-0A06-411B-97AC-643FDE97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6C81-C95F-4429-A150-F90C7EEE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B900-E5EE-4374-9AB5-B8A552AA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2D2A-FDD9-4569-9C15-FB18B948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CD8EA-0013-4DB0-9883-C07697B9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CEB1-162C-41EC-87F1-00D02F56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B2CA-0C4B-4D58-8734-ADE7FBC5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ACE-652F-4054-9174-8372FD19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C2CDE-5FD0-492C-B804-788B48753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4180-72A8-45FF-8C7D-B4B0E02A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2A95-9BB4-4603-B821-8C1614C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C58D-2C28-42F6-BCF6-26FC53EE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E3C1-72F0-44E1-8DE5-8A8988C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DB2CA-D381-43C9-B121-B365888F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DC7-C76B-4929-89B0-8D066EBF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59A6-C28F-4488-8E86-A601FB93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41F7-2875-4C45-825A-BD6C6FFB986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64A8-43D7-4376-AB41-E9D20932A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25EA-3F25-4256-8766-33C38DC9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20D8-4567-4759-9961-095B3AC5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6148-DEB4-4216-AC9D-A256EA0EB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Dependence of Neural Subnetwork Gains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2820-7792-42F9-826C-BB2079036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Hamstreet</a:t>
            </a:r>
          </a:p>
          <a:p>
            <a:r>
              <a:rPr lang="en-US" dirty="0"/>
              <a:t>May 9, 2018</a:t>
            </a:r>
          </a:p>
        </p:txBody>
      </p:sp>
    </p:spTree>
    <p:extLst>
      <p:ext uri="{BB962C8B-B14F-4D97-AF65-F5344CB8AC3E}">
        <p14:creationId xmlns:p14="http://schemas.microsoft.com/office/powerpoint/2010/main" val="139529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19" y="138407"/>
            <a:ext cx="10843846" cy="813889"/>
          </a:xfrm>
        </p:spPr>
        <p:txBody>
          <a:bodyPr/>
          <a:lstStyle/>
          <a:p>
            <a:r>
              <a:rPr lang="en-US" dirty="0"/>
              <a:t>Time Constant Impact on Derivative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600200"/>
                <a:ext cx="5194413" cy="5040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Each neuron acts as a low pass filter as a function of its membrane capacitance. The cutoff frequency of the neuron low pass filter 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in seconds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the selection of the typical neuron time constant of 2ms,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r>
                  <a:rPr lang="en-US" dirty="0"/>
                  <a:t>, the fundamental network cutoff frequency is roughly 80 Hz.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600200"/>
                <a:ext cx="5194413" cy="5040086"/>
              </a:xfrm>
              <a:blipFill>
                <a:blip r:embed="rId2"/>
                <a:stretch>
                  <a:fillRect l="-1878" t="-2785" r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576E05-3A39-4500-84FF-980EAA67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74" y="138407"/>
            <a:ext cx="1529783" cy="3068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4BC8FB6-A4CA-4682-9137-543518EC9D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00200"/>
                <a:ext cx="4370274" cy="5040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derivative network samples the input signal at two different time steps by imposing different time constants at Neurons 1 and 2. </a:t>
                </a:r>
              </a:p>
              <a:p>
                <a:pPr marL="0" indent="0">
                  <a:buNone/>
                </a:pPr>
                <a:r>
                  <a:rPr lang="en-US" dirty="0"/>
                  <a:t>This directly impacts the cutoff frequency of the network,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4BC8FB6-A4CA-4682-9137-543518EC9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00200"/>
                <a:ext cx="4370274" cy="5040086"/>
              </a:xfrm>
              <a:blipFill>
                <a:blip r:embed="rId4"/>
                <a:stretch>
                  <a:fillRect l="-2235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3540D7D-6D6A-438F-881C-8F518D4CC6A4}"/>
              </a:ext>
            </a:extLst>
          </p:cNvPr>
          <p:cNvSpPr txBox="1">
            <a:spLocks/>
          </p:cNvSpPr>
          <p:nvPr/>
        </p:nvSpPr>
        <p:spPr>
          <a:xfrm>
            <a:off x="463519" y="683311"/>
            <a:ext cx="10843846" cy="81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Neuron as a 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120235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17714"/>
            <a:ext cx="10843846" cy="813889"/>
          </a:xfrm>
        </p:spPr>
        <p:txBody>
          <a:bodyPr/>
          <a:lstStyle/>
          <a:p>
            <a:r>
              <a:rPr lang="en-US" dirty="0"/>
              <a:t>Time Constant Impact on Derivative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600200"/>
                <a:ext cx="5194413" cy="504008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us consider the cutoff frequency we need.  To be safe, let us define the cutoff frequency as being at least 2x the highest frequency of interest in the system.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pendulum with the following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=83.3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=0.896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L is the distance to center of mass, the maximum speed, i.e. the speed of the pendulum at the bottom of the swing when displaced from vertical 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°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600200"/>
                <a:ext cx="5194413" cy="5040086"/>
              </a:xfrm>
              <a:blipFill>
                <a:blip r:embed="rId2"/>
                <a:stretch>
                  <a:fillRect l="-1526" t="-2542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576E05-3A39-4500-84FF-980EAA67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74" y="138407"/>
            <a:ext cx="1529783" cy="3068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4BC8FB6-A4CA-4682-9137-543518EC9D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00200"/>
                <a:ext cx="4370274" cy="504008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Performing this calculation and converting to angular velocity gives the highest frequency of interest as 2.1 Hz.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such, we need a cutoff frequency of at least 4.2 Hz.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Designing for a cutoff frequency of 5 Hz,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31.8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4BC8FB6-A4CA-4682-9137-543518EC9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00200"/>
                <a:ext cx="4370274" cy="5040086"/>
              </a:xfrm>
              <a:blipFill>
                <a:blip r:embed="rId4"/>
                <a:stretch>
                  <a:fillRect l="-1816" t="-2542" r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88984A7-51FB-45FD-B986-6925D2E4DFFD}"/>
              </a:ext>
            </a:extLst>
          </p:cNvPr>
          <p:cNvSpPr txBox="1">
            <a:spLocks/>
          </p:cNvSpPr>
          <p:nvPr/>
        </p:nvSpPr>
        <p:spPr>
          <a:xfrm>
            <a:off x="509954" y="747106"/>
            <a:ext cx="10843846" cy="81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Cutoff Frequency for Inverted Pendulum</a:t>
            </a:r>
          </a:p>
        </p:txBody>
      </p:sp>
    </p:spTree>
    <p:extLst>
      <p:ext uri="{BB962C8B-B14F-4D97-AF65-F5344CB8AC3E}">
        <p14:creationId xmlns:p14="http://schemas.microsoft.com/office/powerpoint/2010/main" val="145649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B266D1-9412-46BA-AC8F-7F62A7727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473" y="3206867"/>
            <a:ext cx="6026573" cy="3576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22277"/>
            <a:ext cx="10843846" cy="813889"/>
          </a:xfrm>
        </p:spPr>
        <p:txBody>
          <a:bodyPr/>
          <a:lstStyle/>
          <a:p>
            <a:r>
              <a:rPr lang="en-US" dirty="0"/>
              <a:t>Time Constant Impact on Derivative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240326"/>
                <a:ext cx="5194413" cy="53999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derivative network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experienced at Neuron 3 is also directly impacted by the choice of time constants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maximizing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, for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0.0319</m:t>
                    </m:r>
                  </m:oMath>
                </a14:m>
                <a:r>
                  <a:rPr lang="en-US" dirty="0"/>
                  <a:t>, a 96.8% attenuation.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Experimental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base settings for the derivative subtraction network for inputs of 1 and 5 </a:t>
                </a:r>
                <a:r>
                  <a:rPr lang="en-US" dirty="0" err="1"/>
                  <a:t>nA</a:t>
                </a:r>
                <a:r>
                  <a:rPr lang="en-US" dirty="0"/>
                  <a:t>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/>
                  <a:t>, about 8% different from theoretical, probably due to base settings of subtraction network not providing exact 1:1 gain.  This can likely be tuned very close to 1:1.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240326"/>
                <a:ext cx="5194413" cy="5399960"/>
              </a:xfrm>
              <a:blipFill>
                <a:blip r:embed="rId3"/>
                <a:stretch>
                  <a:fillRect l="-1526" t="-2257" r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576E05-3A39-4500-84FF-980EAA67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474" y="138407"/>
            <a:ext cx="1529783" cy="30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Derivative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240326"/>
                <a:ext cx="10255582" cy="5399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derivative network gain is subject to the following influences: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meet cutoff frequency requirements, baseline derivative network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will attenuate the signal by a factor of ~0.032.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the subtraction network could be used to try to boost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dirty="0"/>
                  <a:t>, the result is a non-linear, non-flat gain over the entire input range, helped but not resolved by offsetting the input signal by 10-15 </a:t>
                </a:r>
                <a:r>
                  <a:rPr lang="en-US" dirty="0" err="1"/>
                  <a:t>nA.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synaptic transmission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be used to boost the gain, but the result is non-linear over the input range.  Offsetting the input signal by 8-12 </a:t>
                </a:r>
                <a:r>
                  <a:rPr lang="en-US" dirty="0" err="1"/>
                  <a:t>nA</a:t>
                </a:r>
                <a:r>
                  <a:rPr lang="en-US" dirty="0"/>
                  <a:t> should permit linear, but not quite flat gains, and is limited to gains of roughly 0-10.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240326"/>
                <a:ext cx="10255582" cy="5399960"/>
              </a:xfrm>
              <a:blipFill>
                <a:blip r:embed="rId2"/>
                <a:stretch>
                  <a:fillRect l="-1249" t="-1806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655D0D-D4E8-400A-911A-6874FE99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199" y="88392"/>
            <a:ext cx="1500597" cy="32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Multiplication Network Modulation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240326"/>
                <a:ext cx="5651613" cy="539996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Multiplication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</m:oMath>
                </a14:m>
                <a:r>
                  <a:rPr lang="en-US" dirty="0"/>
                  <a:t> is non-linearly dependent on input and inhibitory for inputs close to zero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𝑚𝑢𝑙𝑡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R = 20 mV 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194 mV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dirty="0"/>
                  <a:t> = -1 mV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240326"/>
                <a:ext cx="5651613" cy="5399960"/>
              </a:xfrm>
              <a:blipFill>
                <a:blip r:embed="rId2"/>
                <a:stretch>
                  <a:fillRect l="-971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294396-2AFC-489E-BC2A-C02878D414C4}"/>
              </a:ext>
            </a:extLst>
          </p:cNvPr>
          <p:cNvSpPr txBox="1">
            <a:spLocks/>
          </p:cNvSpPr>
          <p:nvPr/>
        </p:nvSpPr>
        <p:spPr>
          <a:xfrm>
            <a:off x="6010656" y="1179014"/>
            <a:ext cx="4389120" cy="15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C5197D-1FE6-454F-A635-2B2463BE3F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706624"/>
            <a:ext cx="5837832" cy="3817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BAACC-8F29-497C-85CD-7A76382D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861" y="1039839"/>
            <a:ext cx="2158188" cy="16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7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Multiplication Network Modulation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5" y="1240326"/>
                <a:ext cx="3642060" cy="53999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Multiplication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</m:oMath>
                </a14:m>
                <a:r>
                  <a:rPr lang="en-US" dirty="0"/>
                  <a:t> is roughly flat for inputs above 5nA.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inputs above 5nA, only gains of 0.25-1 can be achieved.  Lower gains between 0 and 0.25 are negative (inhibitory) over significant chunks of their input ranges, effectively canceling any network impact altogether when negative.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5" y="1240326"/>
                <a:ext cx="3642060" cy="5399960"/>
              </a:xfrm>
              <a:blipFill>
                <a:blip r:embed="rId2"/>
                <a:stretch>
                  <a:fillRect l="-3015" t="-1693" r="-4523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294396-2AFC-489E-BC2A-C02878D414C4}"/>
              </a:ext>
            </a:extLst>
          </p:cNvPr>
          <p:cNvSpPr txBox="1">
            <a:spLocks/>
          </p:cNvSpPr>
          <p:nvPr/>
        </p:nvSpPr>
        <p:spPr>
          <a:xfrm>
            <a:off x="6010656" y="1179014"/>
            <a:ext cx="4389120" cy="152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BAACC-8F29-497C-85CD-7A76382D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61" y="1039839"/>
            <a:ext cx="2158188" cy="166678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438D7-2E46-4467-BF11-CD7D9F65F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302336" y="2902688"/>
            <a:ext cx="7684102" cy="37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7C5D63-6D0D-422F-8C1B-2E563D0DE4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2369" y="1285104"/>
            <a:ext cx="5398035" cy="544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Transmission Synapse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3" y="1556238"/>
                <a:ext cx="5194413" cy="493663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Transmission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non-linearly dependent on input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R = 20 mV and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194 mV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Linear, flat gain of 1:1 is achieved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3" y="1556238"/>
                <a:ext cx="5194413" cy="4936637"/>
              </a:xfrm>
              <a:blipFill>
                <a:blip r:embed="rId3"/>
                <a:stretch>
                  <a:fillRect l="-1526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6E1E25-2DF5-400B-935C-22115BAD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007" y="184822"/>
            <a:ext cx="1498037" cy="30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116EE3-991E-4BCB-B373-579C0EC0C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8570" y="1359317"/>
            <a:ext cx="4847503" cy="5185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Transmission Synapse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3" y="1556238"/>
                <a:ext cx="5194413" cy="49366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Approximating gains as linear above input amplitudes of 10mV yields the following slopes which may be used to predict gain ranges given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3" y="1556238"/>
                <a:ext cx="5194413" cy="4936637"/>
              </a:xfrm>
              <a:blipFill>
                <a:blip r:embed="rId3"/>
                <a:stretch>
                  <a:fillRect l="-2465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6E1E25-2DF5-400B-935C-22115BAD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007" y="184822"/>
            <a:ext cx="1498037" cy="301173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196BD1-C192-4F74-A20B-4A0641B84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35387"/>
              </p:ext>
            </p:extLst>
          </p:nvPr>
        </p:nvGraphicFramePr>
        <p:xfrm>
          <a:off x="797441" y="3786662"/>
          <a:ext cx="4458346" cy="2390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670">
                  <a:extLst>
                    <a:ext uri="{9D8B030D-6E8A-4147-A177-3AD203B41FA5}">
                      <a16:colId xmlns:a16="http://schemas.microsoft.com/office/drawing/2014/main" val="3363188082"/>
                    </a:ext>
                  </a:extLst>
                </a:gridCol>
                <a:gridCol w="1188892">
                  <a:extLst>
                    <a:ext uri="{9D8B030D-6E8A-4147-A177-3AD203B41FA5}">
                      <a16:colId xmlns:a16="http://schemas.microsoft.com/office/drawing/2014/main" val="3537432046"/>
                    </a:ext>
                  </a:extLst>
                </a:gridCol>
                <a:gridCol w="1188892">
                  <a:extLst>
                    <a:ext uri="{9D8B030D-6E8A-4147-A177-3AD203B41FA5}">
                      <a16:colId xmlns:a16="http://schemas.microsoft.com/office/drawing/2014/main" val="4126478328"/>
                    </a:ext>
                  </a:extLst>
                </a:gridCol>
                <a:gridCol w="1188892">
                  <a:extLst>
                    <a:ext uri="{9D8B030D-6E8A-4147-A177-3AD203B41FA5}">
                      <a16:colId xmlns:a16="http://schemas.microsoft.com/office/drawing/2014/main" val="1758160023"/>
                    </a:ext>
                  </a:extLst>
                </a:gridCol>
              </a:tblGrid>
              <a:tr h="95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gs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Gain at Input = 10 mV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Gain at Input = 20 mV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Approximate Slope (Gain Change/mV)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5940262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9719107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0947312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012828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1758016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6653102"/>
                  </a:ext>
                </a:extLst>
              </a:tr>
              <a:tr h="23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929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66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Transmission Synapse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3A29-4372-4440-89B0-8AA0CEBC1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953" y="1556238"/>
            <a:ext cx="5194413" cy="4936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1E25-2DF5-400B-935C-22115BAD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702" y="167403"/>
            <a:ext cx="1498037" cy="3011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BA065D2-C472-4806-9472-85700BC85F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56930" y="1499191"/>
                <a:ext cx="9526772" cy="46777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Transmission synapse gain is subject to significant non-linear zero-proximity error.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the goal of automatically updating gains in a future network, it is critical that gains not only be linear and predictable, but also very nearly flat.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best meet this criteria:</a:t>
                </a:r>
              </a:p>
              <a:p>
                <a:r>
                  <a:rPr lang="en-US" dirty="0"/>
                  <a:t>If possible, avoid synaptic transmission gain and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close to 0.1,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necessary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&lt;9.7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BA065D2-C472-4806-9472-85700BC85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56930" y="1499191"/>
                <a:ext cx="9526772" cy="4677772"/>
              </a:xfrm>
              <a:blipFill>
                <a:blip r:embed="rId3"/>
                <a:stretch>
                  <a:fillRect l="-1344" t="-2999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28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D160DC2-9115-4D3A-AF11-B98B56DE0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8061" y="3163186"/>
            <a:ext cx="6005739" cy="3556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Subtraction Network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279820"/>
                <a:ext cx="5194413" cy="493663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Subtraction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dirty="0"/>
                  <a:t> is non-linearly dependent on input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R = 20 mV and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194 mV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-40 mV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279820"/>
                <a:ext cx="5194413" cy="4936637"/>
              </a:xfrm>
              <a:blipFill>
                <a:blip r:embed="rId3"/>
                <a:stretch>
                  <a:fillRect l="-1878" t="-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1ACA19-4670-4854-AE5F-58D6A371C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719" y="190601"/>
            <a:ext cx="1528926" cy="2972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F50FB-3897-4869-B091-BD7FAEF4CA9A}"/>
                  </a:ext>
                </a:extLst>
              </p:cNvPr>
              <p:cNvSpPr txBox="1"/>
              <p:nvPr/>
            </p:nvSpPr>
            <p:spPr>
              <a:xfrm>
                <a:off x="5931876" y="1279820"/>
                <a:ext cx="4344237" cy="15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𝑠𝑦𝑛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</m:oMath>
                </a14:m>
                <a:r>
                  <a:rPr lang="en-US" dirty="0"/>
                  <a:t> is theoretical synaptic gain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F50FB-3897-4869-B091-BD7FAEF4C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76" y="1279820"/>
                <a:ext cx="4344237" cy="1590948"/>
              </a:xfrm>
              <a:prstGeom prst="rect">
                <a:avLst/>
              </a:prstGeom>
              <a:blipFill>
                <a:blip r:embed="rId5"/>
                <a:stretch>
                  <a:fillRect l="-1122" b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6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Subtraction Network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9954" y="1319112"/>
                <a:ext cx="9750670" cy="1221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Zooming in, it is noteworthy that, while we can approximate the input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4000" dirty="0"/>
                  <a:t> gain as linear, there is no flat region.  A near 1:1 gain is achieved around a theoretical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</m:oMath>
                </a14:m>
                <a:r>
                  <a:rPr lang="en-US" sz="4000" dirty="0"/>
                  <a:t> of 1.01, only with inputs less than about 8 </a:t>
                </a:r>
                <a:r>
                  <a:rPr lang="en-US" sz="4000" dirty="0" err="1"/>
                  <a:t>nA.</a:t>
                </a:r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3A29-4372-4440-89B0-8AA0CEBC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9954" y="1319112"/>
                <a:ext cx="9750670" cy="1221285"/>
              </a:xfrm>
              <a:blipFill>
                <a:blip r:embed="rId2"/>
                <a:stretch>
                  <a:fillRect l="-1063" t="-11443" b="-9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1ACA19-4670-4854-AE5F-58D6A371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78" y="243763"/>
            <a:ext cx="1507052" cy="2930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534765-84CC-43BA-8321-B67CAF0B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90" y="2300808"/>
            <a:ext cx="6618220" cy="44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Subtraction Network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3A29-4372-4440-89B0-8AA0CEBC1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954" y="1556238"/>
            <a:ext cx="3774968" cy="493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Small Difference Error is present for input differences between 0 and 0.05 </a:t>
            </a:r>
            <a:r>
              <a:rPr lang="en-US" dirty="0" err="1"/>
              <a:t>nA.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non-linearities seen for inputs over 3 </a:t>
            </a:r>
            <a:r>
              <a:rPr lang="en-US" dirty="0" err="1"/>
              <a:t>nA</a:t>
            </a:r>
            <a:r>
              <a:rPr lang="en-US" dirty="0"/>
              <a:t> are attributed to the Zero Proximity Error seen in the previous slides, not Small-Difference Error.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ACA19-4670-4854-AE5F-58D6A371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78" y="243763"/>
            <a:ext cx="1507052" cy="293005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381AFC-95EC-4D7F-B50A-2EF0FFBDF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39636" y="1116418"/>
            <a:ext cx="6077953" cy="55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003-198A-42AE-A739-7D5F1815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365125"/>
            <a:ext cx="10843846" cy="813889"/>
          </a:xfrm>
        </p:spPr>
        <p:txBody>
          <a:bodyPr/>
          <a:lstStyle/>
          <a:p>
            <a:r>
              <a:rPr lang="en-US" dirty="0"/>
              <a:t>Subtraction Network Gain Conclusions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ACA19-4670-4854-AE5F-58D6A371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78" y="243763"/>
            <a:ext cx="1507052" cy="2930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73813604-DE2A-4026-A1E5-7484B09BF4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930" y="1499191"/>
                <a:ext cx="9526772" cy="4677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Subtraction network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dirty="0"/>
                  <a:t> is subject to significant non-linear zero-proximity error.  While it is also subject to some small difference error, the range of influence is very small, only over inputs between 0 and 0.05 </a:t>
                </a:r>
                <a:r>
                  <a:rPr lang="en-US" dirty="0" err="1"/>
                  <a:t>nA</a:t>
                </a:r>
                <a:r>
                  <a:rPr lang="en-US" dirty="0"/>
                  <a:t>, and can be neglected.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To maintain gains in linear and flat range:</a:t>
                </a:r>
              </a:p>
              <a:p>
                <a:r>
                  <a:rPr lang="en-US" dirty="0"/>
                  <a:t>If possible, avoid subtraction network gain and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𝑦𝑛</m:t>
                        </m:r>
                      </m:sub>
                    </m:sSub>
                  </m:oMath>
                </a14:m>
                <a:r>
                  <a:rPr lang="en-US" dirty="0"/>
                  <a:t> close to 1.3,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necessary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keep inputs above 10 </a:t>
                </a:r>
                <a:r>
                  <a:rPr lang="en-US" dirty="0" err="1"/>
                  <a:t>nA</a:t>
                </a:r>
                <a:r>
                  <a:rPr lang="en-US" dirty="0"/>
                  <a:t>, perhaps centered about 15 </a:t>
                </a:r>
                <a:r>
                  <a:rPr lang="en-US" dirty="0" err="1"/>
                  <a:t>nA</a:t>
                </a:r>
                <a:r>
                  <a:rPr lang="en-US" dirty="0"/>
                  <a:t> to stay in linear, more flat gain range.  Even in this range,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73813604-DE2A-4026-A1E5-7484B09B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0" y="1499191"/>
                <a:ext cx="9526772" cy="4677772"/>
              </a:xfrm>
              <a:prstGeom prst="rect">
                <a:avLst/>
              </a:prstGeom>
              <a:blipFill>
                <a:blip r:embed="rId3"/>
                <a:stretch>
                  <a:fillRect l="-1344" t="-2999" r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8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E0C5-CB91-48B7-9471-3BEFA51D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Network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1989AEA0-3FBB-4110-BE70-B6D35288B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989277" cy="4351338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dirty="0"/>
                  <a:t>Input signal is directed to Neurons 1 and 2</a:t>
                </a:r>
              </a:p>
              <a:p>
                <a:pPr marL="285750" indent="-285750"/>
                <a:r>
                  <a:rPr lang="en-US" dirty="0"/>
                  <a:t>Time delays are implemented in N1 and N2 by choosing time constants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(directly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directly impacts cutoff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and basic derivative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Subtraction network includes N1, N2, and N3</a:t>
                </a:r>
              </a:p>
              <a:p>
                <a:pPr marL="742950" lvl="1" indent="-285750"/>
                <a:r>
                  <a:rPr lang="en-US" dirty="0"/>
                  <a:t>Combinations of synapses 1:2 and 2:3 apply a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Basic Synapse Transmission between N3 and N4</a:t>
                </a:r>
              </a:p>
              <a:p>
                <a:pPr marL="742950" lvl="1" indent="-285750"/>
                <a:r>
                  <a:rPr lang="en-US" dirty="0"/>
                  <a:t>Synapse 3:4 can apply a transmission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1989AEA0-3FBB-4110-BE70-B6D35288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989277" cy="4351338"/>
              </a:xfrm>
              <a:blipFill>
                <a:blip r:embed="rId2"/>
                <a:stretch>
                  <a:fillRect l="-1297" t="-2241" r="-76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7E9D87B-7388-4C36-B7F2-78EF25A1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869" y="1027906"/>
            <a:ext cx="28479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6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1168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Input Dependence of Neural Subnetwork Gains</vt:lpstr>
      <vt:lpstr>Transmission Synapse Gain</vt:lpstr>
      <vt:lpstr>Transmission Synapse Gain</vt:lpstr>
      <vt:lpstr>Transmission Synapse Conclusions</vt:lpstr>
      <vt:lpstr>Subtraction Network Gain</vt:lpstr>
      <vt:lpstr>Subtraction Network Gain</vt:lpstr>
      <vt:lpstr>Subtraction Network Gain</vt:lpstr>
      <vt:lpstr>Subtraction Network Gain Conclusions</vt:lpstr>
      <vt:lpstr>Derivative Network Components</vt:lpstr>
      <vt:lpstr>Time Constant Impact on Derivative Gain</vt:lpstr>
      <vt:lpstr>Time Constant Impact on Derivative Gain</vt:lpstr>
      <vt:lpstr>Time Constant Impact on Derivative Gain</vt:lpstr>
      <vt:lpstr>Derivative Summary</vt:lpstr>
      <vt:lpstr>Multiplication Network Modulation Gains</vt:lpstr>
      <vt:lpstr>Multiplication Network Modulation Gains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 Network Deep Dive</dc:title>
  <dc:creator>Tiffany Stager</dc:creator>
  <cp:lastModifiedBy>Tiffany Stager</cp:lastModifiedBy>
  <cp:revision>90</cp:revision>
  <dcterms:created xsi:type="dcterms:W3CDTF">2018-05-04T16:54:30Z</dcterms:created>
  <dcterms:modified xsi:type="dcterms:W3CDTF">2018-05-30T03:49:12Z</dcterms:modified>
</cp:coreProperties>
</file>