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Raleway"/>
      <p:regular r:id="rId44"/>
      <p:bold r:id="rId45"/>
      <p:italic r:id="rId46"/>
      <p:boldItalic r:id="rId47"/>
    </p:embeddedFont>
    <p:embeddedFont>
      <p:font typeface="La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aleway-regular.fntdata"/><Relationship Id="rId43" Type="http://schemas.openxmlformats.org/officeDocument/2006/relationships/slide" Target="slides/slide38.xml"/><Relationship Id="rId46" Type="http://schemas.openxmlformats.org/officeDocument/2006/relationships/font" Target="fonts/Raleway-italic.fntdata"/><Relationship Id="rId45"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regular.fntdata"/><Relationship Id="rId47" Type="http://schemas.openxmlformats.org/officeDocument/2006/relationships/font" Target="fonts/Raleway-boldItalic.fntdata"/><Relationship Id="rId49"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Italic.fntdata"/><Relationship Id="rId5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11db3cce1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11db3cce1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11db3cce1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11db3cce1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11db3cce1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11db3cce1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169678e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169678e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11db3cce1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11db3cce1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1157a785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1157a785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1157a785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1157a785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1157a785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1157a785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11db3cce1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11db3cce1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920b34b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920b34b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1157a785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1157a785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19bb3ec3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19bb3ec3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1157a785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b1157a785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11db3cce1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11db3cce1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11db3cce1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b11db3cce1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1157a785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1157a785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11db3cce1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b11db3cce1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11db3cce1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b11db3cce1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920b34bc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a920b34bc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b1157a785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b1157a785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11db3cce1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11db3cce1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1157a785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1157a785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11db3cce1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b11db3cce1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1157a785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1157a785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11db3cce1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11db3cce1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b11db3cce1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b11db3cce1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b11db3cce1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b11db3cce1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b1157a785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b1157a785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b11db3cce1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b11db3cce1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b1157a785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b1157a785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1157a785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1157a785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1157a785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1157a785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1157a785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1157a785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1157a785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1157a785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11db3cce1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11db3cce1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11db3cce1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11db3cce1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1157a785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1157a785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spacequiz603.herokuapp.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INFM 603 Group Project</a:t>
            </a:r>
            <a:endParaRPr/>
          </a:p>
        </p:txBody>
      </p:sp>
      <p:sp>
        <p:nvSpPr>
          <p:cNvPr id="87" name="Google Shape;87;p13"/>
          <p:cNvSpPr txBox="1"/>
          <p:nvPr>
            <p:ph idx="1" type="subTitle"/>
          </p:nvPr>
        </p:nvSpPr>
        <p:spPr>
          <a:xfrm>
            <a:off x="729627" y="3172900"/>
            <a:ext cx="7688100" cy="54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December 17,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idx="1" type="subTitle"/>
          </p:nvPr>
        </p:nvSpPr>
        <p:spPr>
          <a:xfrm>
            <a:off x="727952" y="7372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Raleway"/>
                <a:ea typeface="Raleway"/>
                <a:cs typeface="Raleway"/>
                <a:sym typeface="Raleway"/>
              </a:rPr>
              <a:t>Trello for User Stories</a:t>
            </a:r>
            <a:endParaRPr b="1">
              <a:solidFill>
                <a:schemeClr val="dk2"/>
              </a:solidFill>
              <a:latin typeface="Raleway"/>
              <a:ea typeface="Raleway"/>
              <a:cs typeface="Raleway"/>
              <a:sym typeface="Raleway"/>
            </a:endParaRPr>
          </a:p>
        </p:txBody>
      </p:sp>
      <p:pic>
        <p:nvPicPr>
          <p:cNvPr id="141" name="Google Shape;141;p22"/>
          <p:cNvPicPr preferRelativeResize="0"/>
          <p:nvPr/>
        </p:nvPicPr>
        <p:blipFill>
          <a:blip r:embed="rId3">
            <a:alphaModFix/>
          </a:blip>
          <a:stretch>
            <a:fillRect/>
          </a:stretch>
        </p:blipFill>
        <p:spPr>
          <a:xfrm>
            <a:off x="1635063" y="1390975"/>
            <a:ext cx="5873866" cy="35602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Planning and Design</a:t>
            </a:r>
            <a:endParaRPr/>
          </a:p>
        </p:txBody>
      </p:sp>
      <p:sp>
        <p:nvSpPr>
          <p:cNvPr id="147" name="Google Shape;147;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chemeClr val="dk1"/>
                </a:solidFill>
              </a:rPr>
              <a:t>The group </a:t>
            </a:r>
            <a:r>
              <a:rPr lang="en" sz="2000">
                <a:solidFill>
                  <a:schemeClr val="dk1"/>
                </a:solidFill>
              </a:rPr>
              <a:t>developed wireframes of the user interface for the main pages of the website using Figma. The group also developed wireframes for some of the major epics in the project’s backlog using Figma. </a:t>
            </a:r>
            <a:endParaRPr sz="2000">
              <a:solidFill>
                <a:schemeClr val="dk1"/>
              </a:solidFill>
            </a:endParaRPr>
          </a:p>
          <a:p>
            <a:pPr indent="0" lvl="0" marL="0" rtl="0" algn="l">
              <a:lnSpc>
                <a:spcPct val="100000"/>
              </a:lnSpc>
              <a:spcBef>
                <a:spcPts val="0"/>
              </a:spcBef>
              <a:spcAft>
                <a:spcPts val="0"/>
              </a:spcAft>
              <a:buNone/>
            </a:pPr>
            <a:r>
              <a:t/>
            </a:r>
            <a:endParaRPr sz="2000">
              <a:solidFill>
                <a:schemeClr val="dk1"/>
              </a:solidFill>
            </a:endParaRPr>
          </a:p>
          <a:p>
            <a:pPr indent="0" lvl="0" marL="0" rtl="0" algn="l">
              <a:lnSpc>
                <a:spcPct val="100000"/>
              </a:lnSpc>
              <a:spcBef>
                <a:spcPts val="0"/>
              </a:spcBef>
              <a:spcAft>
                <a:spcPts val="0"/>
              </a:spcAft>
              <a:buNone/>
            </a:pPr>
            <a:r>
              <a:rPr lang="en" sz="2000">
                <a:solidFill>
                  <a:schemeClr val="dk1"/>
                </a:solidFill>
              </a:rPr>
              <a:t>The group drafted an Entity-Relationship Diagram (ERD) to define the website’s conceptual data model for the database of quiz questions and answers. This ERD was created using Figma.</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idx="1" type="subTitle"/>
          </p:nvPr>
        </p:nvSpPr>
        <p:spPr>
          <a:xfrm>
            <a:off x="762802" y="73055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Raleway"/>
                <a:ea typeface="Raleway"/>
                <a:cs typeface="Raleway"/>
                <a:sym typeface="Raleway"/>
              </a:rPr>
              <a:t>Figma for Wireframes</a:t>
            </a:r>
            <a:endParaRPr b="1">
              <a:solidFill>
                <a:schemeClr val="dk2"/>
              </a:solidFill>
              <a:latin typeface="Raleway"/>
              <a:ea typeface="Raleway"/>
              <a:cs typeface="Raleway"/>
              <a:sym typeface="Raleway"/>
            </a:endParaRPr>
          </a:p>
        </p:txBody>
      </p:sp>
      <p:pic>
        <p:nvPicPr>
          <p:cNvPr id="153" name="Google Shape;153;p24"/>
          <p:cNvPicPr preferRelativeResize="0"/>
          <p:nvPr/>
        </p:nvPicPr>
        <p:blipFill>
          <a:blip r:embed="rId3">
            <a:alphaModFix/>
          </a:blip>
          <a:stretch>
            <a:fillRect/>
          </a:stretch>
        </p:blipFill>
        <p:spPr>
          <a:xfrm>
            <a:off x="1515938" y="1364400"/>
            <a:ext cx="6112116" cy="35669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idx="1" type="subTitle"/>
          </p:nvPr>
        </p:nvSpPr>
        <p:spPr>
          <a:xfrm>
            <a:off x="727952" y="750475"/>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Raleway"/>
                <a:ea typeface="Raleway"/>
                <a:cs typeface="Raleway"/>
                <a:sym typeface="Raleway"/>
              </a:rPr>
              <a:t>Figma</a:t>
            </a:r>
            <a:r>
              <a:rPr b="1" lang="en">
                <a:solidFill>
                  <a:schemeClr val="dk2"/>
                </a:solidFill>
                <a:latin typeface="Raleway"/>
                <a:ea typeface="Raleway"/>
                <a:cs typeface="Raleway"/>
                <a:sym typeface="Raleway"/>
              </a:rPr>
              <a:t> for Backlog Wireframes</a:t>
            </a:r>
            <a:endParaRPr b="1">
              <a:solidFill>
                <a:schemeClr val="dk2"/>
              </a:solidFill>
              <a:latin typeface="Raleway"/>
              <a:ea typeface="Raleway"/>
              <a:cs typeface="Raleway"/>
              <a:sym typeface="Raleway"/>
            </a:endParaRPr>
          </a:p>
        </p:txBody>
      </p:sp>
      <p:pic>
        <p:nvPicPr>
          <p:cNvPr id="159" name="Google Shape;159;p25"/>
          <p:cNvPicPr preferRelativeResize="0"/>
          <p:nvPr/>
        </p:nvPicPr>
        <p:blipFill>
          <a:blip r:embed="rId3">
            <a:alphaModFix/>
          </a:blip>
          <a:stretch>
            <a:fillRect/>
          </a:stretch>
        </p:blipFill>
        <p:spPr>
          <a:xfrm>
            <a:off x="1812925" y="1357800"/>
            <a:ext cx="5518145" cy="35470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ctrTitle"/>
          </p:nvPr>
        </p:nvSpPr>
        <p:spPr>
          <a:xfrm>
            <a:off x="727950" y="638875"/>
            <a:ext cx="7688100" cy="70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Figma for Entity Relationship Diagram</a:t>
            </a:r>
            <a:endParaRPr/>
          </a:p>
        </p:txBody>
      </p:sp>
      <p:pic>
        <p:nvPicPr>
          <p:cNvPr id="165" name="Google Shape;165;p26"/>
          <p:cNvPicPr preferRelativeResize="0"/>
          <p:nvPr/>
        </p:nvPicPr>
        <p:blipFill>
          <a:blip r:embed="rId3">
            <a:alphaModFix/>
          </a:blip>
          <a:stretch>
            <a:fillRect/>
          </a:stretch>
        </p:blipFill>
        <p:spPr>
          <a:xfrm>
            <a:off x="659500" y="2023925"/>
            <a:ext cx="7824999" cy="1311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171" name="Google Shape;171;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chemeClr val="dk1"/>
                </a:solidFill>
              </a:rPr>
              <a:t>The website was created to be web browser agnostic. </a:t>
            </a:r>
            <a:endParaRPr sz="2000">
              <a:solidFill>
                <a:schemeClr val="dk1"/>
              </a:solidFill>
            </a:endParaRPr>
          </a:p>
          <a:p>
            <a:pPr indent="0" lvl="0" marL="0" rtl="0" algn="l">
              <a:lnSpc>
                <a:spcPct val="100000"/>
              </a:lnSpc>
              <a:spcBef>
                <a:spcPts val="0"/>
              </a:spcBef>
              <a:spcAft>
                <a:spcPts val="0"/>
              </a:spcAft>
              <a:buNone/>
            </a:pPr>
            <a:r>
              <a:t/>
            </a:r>
            <a:endParaRPr sz="2000">
              <a:solidFill>
                <a:schemeClr val="dk1"/>
              </a:solidFill>
            </a:endParaRPr>
          </a:p>
          <a:p>
            <a:pPr indent="0" lvl="0" marL="0" rtl="0" algn="l">
              <a:lnSpc>
                <a:spcPct val="100000"/>
              </a:lnSpc>
              <a:spcBef>
                <a:spcPts val="0"/>
              </a:spcBef>
              <a:spcAft>
                <a:spcPts val="0"/>
              </a:spcAft>
              <a:buNone/>
            </a:pPr>
            <a:r>
              <a:rPr lang="en" sz="2000">
                <a:solidFill>
                  <a:schemeClr val="dk1"/>
                </a:solidFill>
              </a:rPr>
              <a:t>The website was also created for use on both desktop/laptop computers and hand-held devices and considers the resolution and interactivity of its display. </a:t>
            </a:r>
            <a:endParaRPr sz="2000">
              <a:solidFill>
                <a:schemeClr val="dk1"/>
              </a:solidFill>
            </a:endParaRPr>
          </a:p>
          <a:p>
            <a:pPr indent="0" lvl="0" marL="0" rtl="0" algn="l">
              <a:lnSpc>
                <a:spcPct val="100000"/>
              </a:lnSpc>
              <a:spcBef>
                <a:spcPts val="0"/>
              </a:spcBef>
              <a:spcAft>
                <a:spcPts val="0"/>
              </a:spcAft>
              <a:buNone/>
            </a:pPr>
            <a:r>
              <a:t/>
            </a:r>
            <a:endParaRPr sz="2000">
              <a:solidFill>
                <a:schemeClr val="dk1"/>
              </a:solidFill>
            </a:endParaRPr>
          </a:p>
          <a:p>
            <a:pPr indent="0" lvl="0" marL="0" rtl="0" algn="l">
              <a:lnSpc>
                <a:spcPct val="100000"/>
              </a:lnSpc>
              <a:spcBef>
                <a:spcPts val="0"/>
              </a:spcBef>
              <a:spcAft>
                <a:spcPts val="0"/>
              </a:spcAft>
              <a:buNone/>
            </a:pPr>
            <a:r>
              <a:rPr lang="en" sz="2000">
                <a:solidFill>
                  <a:schemeClr val="dk1"/>
                </a:solidFill>
              </a:rPr>
              <a:t>Lastly, the website was created for use on all operating systems.</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177" name="Google Shape;177;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chemeClr val="dk1"/>
                </a:solidFill>
              </a:rPr>
              <a:t>The group created the site using </a:t>
            </a:r>
            <a:r>
              <a:rPr lang="en" sz="2000">
                <a:solidFill>
                  <a:schemeClr val="dk1"/>
                </a:solidFill>
              </a:rPr>
              <a:t>HTML code for site foundation and Bootstrap for site stylings and design.</a:t>
            </a:r>
            <a:endParaRPr sz="2000">
              <a:solidFill>
                <a:schemeClr val="dk1"/>
              </a:solidFill>
            </a:endParaRPr>
          </a:p>
          <a:p>
            <a:pPr indent="0" lvl="0" marL="0" rtl="0" algn="l">
              <a:lnSpc>
                <a:spcPct val="100000"/>
              </a:lnSpc>
              <a:spcBef>
                <a:spcPts val="0"/>
              </a:spcBef>
              <a:spcAft>
                <a:spcPts val="0"/>
              </a:spcAft>
              <a:buNone/>
            </a:pPr>
            <a:r>
              <a:t/>
            </a:r>
            <a:endParaRPr sz="2000">
              <a:solidFill>
                <a:schemeClr val="dk1"/>
              </a:solidFill>
            </a:endParaRPr>
          </a:p>
          <a:p>
            <a:pPr indent="0" lvl="0" marL="0" rtl="0" algn="l">
              <a:lnSpc>
                <a:spcPct val="100000"/>
              </a:lnSpc>
              <a:spcBef>
                <a:spcPts val="0"/>
              </a:spcBef>
              <a:spcAft>
                <a:spcPts val="0"/>
              </a:spcAft>
              <a:buNone/>
            </a:pPr>
            <a:r>
              <a:rPr lang="en" sz="2000">
                <a:solidFill>
                  <a:schemeClr val="dk1"/>
                </a:solidFill>
              </a:rPr>
              <a:t>The group created </a:t>
            </a:r>
            <a:r>
              <a:rPr lang="en" sz="2000">
                <a:solidFill>
                  <a:schemeClr val="dk1"/>
                </a:solidFill>
              </a:rPr>
              <a:t>the Home, Quizzes, Quiz Results, and About pages using</a:t>
            </a:r>
            <a:r>
              <a:rPr lang="en" sz="2000">
                <a:solidFill>
                  <a:schemeClr val="dk1"/>
                </a:solidFill>
              </a:rPr>
              <a:t> Python code in the Django web framework</a:t>
            </a:r>
            <a:r>
              <a:rPr lang="en" sz="2000">
                <a:solidFill>
                  <a:schemeClr val="dk1"/>
                </a:solidFill>
              </a:rPr>
              <a:t>. The group used </a:t>
            </a:r>
            <a:r>
              <a:rPr lang="en" sz="2000">
                <a:solidFill>
                  <a:schemeClr val="dk1"/>
                </a:solidFill>
              </a:rPr>
              <a:t>a SQL data store for quiz questions.</a:t>
            </a:r>
            <a:endParaRPr sz="2000">
              <a:solidFill>
                <a:schemeClr val="dk1"/>
              </a:solidFill>
            </a:endParaRPr>
          </a:p>
          <a:p>
            <a:pPr indent="0" lvl="0" marL="0" rtl="0" algn="l">
              <a:lnSpc>
                <a:spcPct val="100000"/>
              </a:lnSpc>
              <a:spcBef>
                <a:spcPts val="0"/>
              </a:spcBef>
              <a:spcAft>
                <a:spcPts val="0"/>
              </a:spcAft>
              <a:buNone/>
            </a:pPr>
            <a:r>
              <a:t/>
            </a:r>
            <a:endParaRPr sz="2000">
              <a:solidFill>
                <a:schemeClr val="dk1"/>
              </a:solidFill>
            </a:endParaRPr>
          </a:p>
          <a:p>
            <a:pPr indent="0" lvl="0" marL="0" rtl="0" algn="l">
              <a:lnSpc>
                <a:spcPct val="100000"/>
              </a:lnSpc>
              <a:spcBef>
                <a:spcPts val="0"/>
              </a:spcBef>
              <a:spcAft>
                <a:spcPts val="0"/>
              </a:spcAft>
              <a:buNone/>
            </a:pPr>
            <a:r>
              <a:rPr lang="en" sz="2000">
                <a:solidFill>
                  <a:schemeClr val="dk1"/>
                </a:solidFill>
              </a:rPr>
              <a:t>The group used Heroku for site deployment.</a:t>
            </a:r>
            <a:endParaRPr sz="20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a:t>
            </a:r>
            <a:endParaRPr/>
          </a:p>
        </p:txBody>
      </p:sp>
      <p:sp>
        <p:nvSpPr>
          <p:cNvPr id="183" name="Google Shape;183;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000">
                <a:solidFill>
                  <a:schemeClr val="dk1"/>
                </a:solidFill>
              </a:rPr>
              <a:t>The group tested website functionality on the Chrome, Edge, Firefox, and Safari web browsers.</a:t>
            </a:r>
            <a:endParaRPr sz="20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(Continued)</a:t>
            </a:r>
            <a:endParaRPr/>
          </a:p>
        </p:txBody>
      </p:sp>
      <p:sp>
        <p:nvSpPr>
          <p:cNvPr id="189" name="Google Shape;189;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000">
                <a:solidFill>
                  <a:schemeClr val="dk1"/>
                </a:solidFill>
              </a:rPr>
              <a:t>The group used the Google Chrome Lighthouse audit tool to assess various performance, accessibility, best practices, and search engine optimization (SEO) factors by giving a score for each factor being assessed. </a:t>
            </a:r>
            <a:endParaRPr sz="20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000">
                <a:solidFill>
                  <a:schemeClr val="dk1"/>
                </a:solidFill>
              </a:rPr>
              <a:t>This tool assessed mobile and desktop usability and responsiveness for the Home, Quizzes, Quiz Results, and About Pages.</a:t>
            </a:r>
            <a:endParaRPr sz="20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(Continued)</a:t>
            </a:r>
            <a:endParaRPr/>
          </a:p>
        </p:txBody>
      </p:sp>
      <p:sp>
        <p:nvSpPr>
          <p:cNvPr id="195" name="Google Shape;195;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chemeClr val="dk1"/>
                </a:solidFill>
              </a:rPr>
              <a:t>The </a:t>
            </a:r>
            <a:r>
              <a:rPr lang="en" sz="2000">
                <a:solidFill>
                  <a:schemeClr val="dk1"/>
                </a:solidFill>
              </a:rPr>
              <a:t>Google Chrome Lighthouse audit tool </a:t>
            </a:r>
            <a:r>
              <a:rPr lang="en" sz="2000">
                <a:solidFill>
                  <a:schemeClr val="dk1"/>
                </a:solidFill>
              </a:rPr>
              <a:t>was also used to detect inefficiencies and mistakes as well as areas to improve our HTML code and other assets.</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2000">
                <a:solidFill>
                  <a:schemeClr val="dk1"/>
                </a:solidFill>
              </a:rPr>
              <a:t>The project team also used the Google Chrome Developer Tools console to debug errors in the HTML code.</a:t>
            </a:r>
            <a:endParaRPr sz="11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Members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sz="2000">
                <a:solidFill>
                  <a:schemeClr val="dk1"/>
                </a:solidFill>
                <a:highlight>
                  <a:srgbClr val="FFFFFF"/>
                </a:highlight>
              </a:rPr>
              <a:t>Corie Brown</a:t>
            </a:r>
            <a:endParaRPr sz="2000">
              <a:solidFill>
                <a:schemeClr val="dk1"/>
              </a:solidFill>
              <a:highlight>
                <a:srgbClr val="FFFFFF"/>
              </a:highlight>
            </a:endParaRPr>
          </a:p>
          <a:p>
            <a:pPr indent="-355600" lvl="0" marL="457200" rtl="0" algn="l">
              <a:spcBef>
                <a:spcPts val="0"/>
              </a:spcBef>
              <a:spcAft>
                <a:spcPts val="0"/>
              </a:spcAft>
              <a:buClr>
                <a:schemeClr val="dk1"/>
              </a:buClr>
              <a:buSzPts val="2000"/>
              <a:buChar char="●"/>
            </a:pPr>
            <a:r>
              <a:rPr lang="en" sz="2000">
                <a:solidFill>
                  <a:schemeClr val="dk1"/>
                </a:solidFill>
                <a:highlight>
                  <a:srgbClr val="FFFFFF"/>
                </a:highlight>
              </a:rPr>
              <a:t>Jake Cupani</a:t>
            </a:r>
            <a:endParaRPr sz="2000">
              <a:solidFill>
                <a:schemeClr val="dk1"/>
              </a:solidFill>
              <a:highlight>
                <a:srgbClr val="FFFFFF"/>
              </a:highlight>
            </a:endParaRPr>
          </a:p>
          <a:p>
            <a:pPr indent="-355600" lvl="0" marL="457200" rtl="0" algn="l">
              <a:spcBef>
                <a:spcPts val="0"/>
              </a:spcBef>
              <a:spcAft>
                <a:spcPts val="0"/>
              </a:spcAft>
              <a:buClr>
                <a:schemeClr val="dk1"/>
              </a:buClr>
              <a:buSzPts val="2000"/>
              <a:buChar char="●"/>
            </a:pPr>
            <a:r>
              <a:rPr lang="en" sz="2000">
                <a:solidFill>
                  <a:schemeClr val="dk1"/>
                </a:solidFill>
                <a:highlight>
                  <a:srgbClr val="FFFFFF"/>
                </a:highlight>
              </a:rPr>
              <a:t>Mary Dalrymple</a:t>
            </a:r>
            <a:endParaRPr sz="2000">
              <a:solidFill>
                <a:schemeClr val="dk1"/>
              </a:solidFill>
              <a:highlight>
                <a:srgbClr val="FFFFFF"/>
              </a:highlight>
            </a:endParaRPr>
          </a:p>
          <a:p>
            <a:pPr indent="-355600" lvl="0" marL="457200" rtl="0" algn="l">
              <a:spcBef>
                <a:spcPts val="0"/>
              </a:spcBef>
              <a:spcAft>
                <a:spcPts val="0"/>
              </a:spcAft>
              <a:buClr>
                <a:schemeClr val="dk1"/>
              </a:buClr>
              <a:buSzPts val="2000"/>
              <a:buChar char="●"/>
            </a:pPr>
            <a:r>
              <a:rPr lang="en" sz="2000">
                <a:solidFill>
                  <a:schemeClr val="dk1"/>
                </a:solidFill>
                <a:highlight>
                  <a:srgbClr val="FFFFFF"/>
                </a:highlight>
              </a:rPr>
              <a:t>Keegan Maguigan</a:t>
            </a:r>
            <a:endParaRPr sz="2000">
              <a:solidFill>
                <a:schemeClr val="dk1"/>
              </a:solidFill>
              <a:highlight>
                <a:srgbClr val="FFFFFF"/>
              </a:highlight>
            </a:endParaRPr>
          </a:p>
          <a:p>
            <a:pPr indent="-355600" lvl="0" marL="457200" rtl="0" algn="l">
              <a:spcBef>
                <a:spcPts val="0"/>
              </a:spcBef>
              <a:spcAft>
                <a:spcPts val="0"/>
              </a:spcAft>
              <a:buClr>
                <a:schemeClr val="dk1"/>
              </a:buClr>
              <a:buSzPts val="2000"/>
              <a:buChar char="●"/>
            </a:pPr>
            <a:r>
              <a:rPr lang="en" sz="2000">
                <a:solidFill>
                  <a:schemeClr val="dk1"/>
                </a:solidFill>
                <a:highlight>
                  <a:srgbClr val="FFFFFF"/>
                </a:highlight>
              </a:rPr>
              <a:t>Nelson Reyes</a:t>
            </a:r>
            <a:endParaRPr sz="2200"/>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idx="1" type="subTitle"/>
          </p:nvPr>
        </p:nvSpPr>
        <p:spPr>
          <a:xfrm>
            <a:off x="727952" y="74385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Raleway"/>
                <a:ea typeface="Raleway"/>
                <a:cs typeface="Raleway"/>
                <a:sym typeface="Raleway"/>
              </a:rPr>
              <a:t>Google Chrome Lighthouse Testing Results </a:t>
            </a:r>
            <a:endParaRPr b="1">
              <a:solidFill>
                <a:schemeClr val="dk2"/>
              </a:solidFill>
              <a:latin typeface="Raleway"/>
              <a:ea typeface="Raleway"/>
              <a:cs typeface="Raleway"/>
              <a:sym typeface="Raleway"/>
            </a:endParaRPr>
          </a:p>
        </p:txBody>
      </p:sp>
      <p:pic>
        <p:nvPicPr>
          <p:cNvPr id="201" name="Google Shape;201;p32"/>
          <p:cNvPicPr preferRelativeResize="0"/>
          <p:nvPr/>
        </p:nvPicPr>
        <p:blipFill>
          <a:blip r:embed="rId3">
            <a:alphaModFix/>
          </a:blip>
          <a:stretch>
            <a:fillRect/>
          </a:stretch>
        </p:blipFill>
        <p:spPr>
          <a:xfrm>
            <a:off x="152400" y="1437450"/>
            <a:ext cx="5219700" cy="1971675"/>
          </a:xfrm>
          <a:prstGeom prst="rect">
            <a:avLst/>
          </a:prstGeom>
          <a:noFill/>
          <a:ln>
            <a:noFill/>
          </a:ln>
        </p:spPr>
      </p:pic>
      <p:pic>
        <p:nvPicPr>
          <p:cNvPr id="202" name="Google Shape;202;p32"/>
          <p:cNvPicPr preferRelativeResize="0"/>
          <p:nvPr/>
        </p:nvPicPr>
        <p:blipFill>
          <a:blip r:embed="rId4">
            <a:alphaModFix/>
          </a:blip>
          <a:stretch>
            <a:fillRect/>
          </a:stretch>
        </p:blipFill>
        <p:spPr>
          <a:xfrm>
            <a:off x="1257100" y="2866300"/>
            <a:ext cx="5295900" cy="2000250"/>
          </a:xfrm>
          <a:prstGeom prst="rect">
            <a:avLst/>
          </a:prstGeom>
          <a:noFill/>
          <a:ln>
            <a:noFill/>
          </a:ln>
        </p:spPr>
      </p:pic>
      <p:sp>
        <p:nvSpPr>
          <p:cNvPr id="203" name="Google Shape;203;p32"/>
          <p:cNvSpPr txBox="1"/>
          <p:nvPr/>
        </p:nvSpPr>
        <p:spPr>
          <a:xfrm>
            <a:off x="6782925" y="3546300"/>
            <a:ext cx="2160000" cy="5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Mobile Audit Test</a:t>
            </a:r>
            <a:endParaRPr>
              <a:latin typeface="Lato"/>
              <a:ea typeface="Lato"/>
              <a:cs typeface="Lato"/>
              <a:sym typeface="Lato"/>
            </a:endParaRPr>
          </a:p>
        </p:txBody>
      </p:sp>
      <p:sp>
        <p:nvSpPr>
          <p:cNvPr id="204" name="Google Shape;204;p32"/>
          <p:cNvSpPr txBox="1"/>
          <p:nvPr/>
        </p:nvSpPr>
        <p:spPr>
          <a:xfrm>
            <a:off x="5647700" y="1883350"/>
            <a:ext cx="2160000" cy="5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Desktop Audit Test</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(Continued)</a:t>
            </a:r>
            <a:endParaRPr/>
          </a:p>
        </p:txBody>
      </p:sp>
      <p:sp>
        <p:nvSpPr>
          <p:cNvPr id="210" name="Google Shape;210;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chemeClr val="dk1"/>
                </a:solidFill>
              </a:rPr>
              <a:t>The group also used manual tests to check the functionalities of the website and its underlying database based on the actions of website users.</a:t>
            </a:r>
            <a:endParaRPr sz="2000">
              <a:solidFill>
                <a:schemeClr val="dk1"/>
              </a:solidFill>
            </a:endParaRPr>
          </a:p>
          <a:p>
            <a:pPr indent="0" lvl="0" marL="0" rtl="0" algn="l">
              <a:lnSpc>
                <a:spcPct val="100000"/>
              </a:lnSpc>
              <a:spcBef>
                <a:spcPts val="0"/>
              </a:spcBef>
              <a:spcAft>
                <a:spcPts val="0"/>
              </a:spcAft>
              <a:buNone/>
            </a:pPr>
            <a:r>
              <a:t/>
            </a:r>
            <a:endParaRPr sz="2000">
              <a:solidFill>
                <a:schemeClr val="dk1"/>
              </a:solidFill>
            </a:endParaRPr>
          </a:p>
          <a:p>
            <a:pPr indent="0" lvl="0" marL="0" rtl="0" algn="l">
              <a:lnSpc>
                <a:spcPct val="100000"/>
              </a:lnSpc>
              <a:spcBef>
                <a:spcPts val="0"/>
              </a:spcBef>
              <a:spcAft>
                <a:spcPts val="0"/>
              </a:spcAft>
              <a:buNone/>
            </a:pPr>
            <a:r>
              <a:rPr lang="en" sz="2000">
                <a:solidFill>
                  <a:schemeClr val="dk1"/>
                </a:solidFill>
              </a:rPr>
              <a:t>The group tracked testing and bugs using Trello.</a:t>
            </a:r>
            <a:endParaRPr sz="20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Examples</a:t>
            </a:r>
            <a:endParaRPr/>
          </a:p>
        </p:txBody>
      </p:sp>
      <p:sp>
        <p:nvSpPr>
          <p:cNvPr id="216" name="Google Shape;216;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chemeClr val="dk1"/>
              </a:buClr>
              <a:buSzPts val="2000"/>
              <a:buChar char="●"/>
            </a:pPr>
            <a:r>
              <a:rPr lang="en" sz="2000">
                <a:solidFill>
                  <a:schemeClr val="dk1"/>
                </a:solidFill>
              </a:rPr>
              <a:t>Topic buttons loaded all appropriate quizzes and no others.</a:t>
            </a:r>
            <a:endParaRPr sz="2000">
              <a:solidFill>
                <a:schemeClr val="dk1"/>
              </a:solidFill>
            </a:endParaRPr>
          </a:p>
          <a:p>
            <a:pPr indent="0" lvl="0" marL="457200" rtl="0" algn="l">
              <a:lnSpc>
                <a:spcPct val="100000"/>
              </a:lnSpc>
              <a:spcBef>
                <a:spcPts val="0"/>
              </a:spcBef>
              <a:spcAft>
                <a:spcPts val="0"/>
              </a:spcAft>
              <a:buNone/>
            </a:pPr>
            <a:r>
              <a:t/>
            </a:r>
            <a:endParaRPr sz="2000">
              <a:solidFill>
                <a:schemeClr val="dk1"/>
              </a:solidFill>
            </a:endParaRPr>
          </a:p>
          <a:p>
            <a:pPr indent="-355600" lvl="0" marL="457200" rtl="0" algn="l">
              <a:lnSpc>
                <a:spcPct val="100000"/>
              </a:lnSpc>
              <a:spcBef>
                <a:spcPts val="0"/>
              </a:spcBef>
              <a:spcAft>
                <a:spcPts val="0"/>
              </a:spcAft>
              <a:buClr>
                <a:schemeClr val="dk1"/>
              </a:buClr>
              <a:buSzPts val="2000"/>
              <a:buChar char="●"/>
            </a:pPr>
            <a:r>
              <a:rPr lang="en" sz="2000">
                <a:solidFill>
                  <a:schemeClr val="dk1"/>
                </a:solidFill>
              </a:rPr>
              <a:t>Difficulty buttons loaded all appropriate quizzes and no others.</a:t>
            </a:r>
            <a:endParaRPr sz="2000">
              <a:solidFill>
                <a:schemeClr val="dk1"/>
              </a:solidFill>
            </a:endParaRPr>
          </a:p>
          <a:p>
            <a:pPr indent="0" lvl="0" marL="457200" rtl="0" algn="l">
              <a:lnSpc>
                <a:spcPct val="100000"/>
              </a:lnSpc>
              <a:spcBef>
                <a:spcPts val="0"/>
              </a:spcBef>
              <a:spcAft>
                <a:spcPts val="0"/>
              </a:spcAft>
              <a:buNone/>
            </a:pPr>
            <a:r>
              <a:t/>
            </a:r>
            <a:endParaRPr sz="2000">
              <a:solidFill>
                <a:schemeClr val="dk1"/>
              </a:solidFill>
            </a:endParaRPr>
          </a:p>
          <a:p>
            <a:pPr indent="-355600" lvl="0" marL="457200" rtl="0" algn="l">
              <a:lnSpc>
                <a:spcPct val="100000"/>
              </a:lnSpc>
              <a:spcBef>
                <a:spcPts val="0"/>
              </a:spcBef>
              <a:spcAft>
                <a:spcPts val="0"/>
              </a:spcAft>
              <a:buClr>
                <a:schemeClr val="dk1"/>
              </a:buClr>
              <a:buSzPts val="2000"/>
              <a:buChar char="●"/>
            </a:pPr>
            <a:r>
              <a:rPr lang="en" sz="2000">
                <a:solidFill>
                  <a:schemeClr val="dk1"/>
                </a:solidFill>
              </a:rPr>
              <a:t>Inappropriate use (“mashing”) of buttons did not break site functionality.</a:t>
            </a:r>
            <a:endParaRPr sz="20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idx="1" type="subTitle"/>
          </p:nvPr>
        </p:nvSpPr>
        <p:spPr>
          <a:xfrm>
            <a:off x="727952" y="74385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Raleway"/>
                <a:ea typeface="Raleway"/>
                <a:cs typeface="Raleway"/>
                <a:sym typeface="Raleway"/>
              </a:rPr>
              <a:t>Trello for Testing and Bug Tracking</a:t>
            </a:r>
            <a:endParaRPr b="1">
              <a:solidFill>
                <a:schemeClr val="dk2"/>
              </a:solidFill>
              <a:latin typeface="Raleway"/>
              <a:ea typeface="Raleway"/>
              <a:cs typeface="Raleway"/>
              <a:sym typeface="Raleway"/>
            </a:endParaRPr>
          </a:p>
        </p:txBody>
      </p:sp>
      <p:pic>
        <p:nvPicPr>
          <p:cNvPr id="222" name="Google Shape;222;p35"/>
          <p:cNvPicPr preferRelativeResize="0"/>
          <p:nvPr/>
        </p:nvPicPr>
        <p:blipFill>
          <a:blip r:embed="rId3">
            <a:alphaModFix/>
          </a:blip>
          <a:stretch>
            <a:fillRect/>
          </a:stretch>
        </p:blipFill>
        <p:spPr>
          <a:xfrm>
            <a:off x="1614575" y="1404275"/>
            <a:ext cx="5914853" cy="3553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ctrTitle"/>
          </p:nvPr>
        </p:nvSpPr>
        <p:spPr>
          <a:xfrm>
            <a:off x="729450" y="1322450"/>
            <a:ext cx="7688100" cy="166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Website Demonstration</a:t>
            </a:r>
            <a:endParaRPr/>
          </a:p>
        </p:txBody>
      </p:sp>
      <p:sp>
        <p:nvSpPr>
          <p:cNvPr id="228" name="Google Shape;228;p36"/>
          <p:cNvSpPr txBox="1"/>
          <p:nvPr/>
        </p:nvSpPr>
        <p:spPr>
          <a:xfrm>
            <a:off x="1555000" y="2898925"/>
            <a:ext cx="6107400" cy="4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Lato"/>
                <a:ea typeface="Lato"/>
                <a:cs typeface="Lato"/>
                <a:sym typeface="Lato"/>
                <a:hlinkClick r:id="rId3"/>
              </a:rPr>
              <a:t>https://spacequiz603.herokuapp.com/</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Backlog </a:t>
            </a:r>
            <a:endParaRPr/>
          </a:p>
        </p:txBody>
      </p:sp>
      <p:sp>
        <p:nvSpPr>
          <p:cNvPr id="234" name="Google Shape;234;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chemeClr val="dk1"/>
                </a:solidFill>
              </a:rPr>
              <a:t>The group established a backlog for </a:t>
            </a:r>
            <a:r>
              <a:rPr lang="en" sz="2000">
                <a:solidFill>
                  <a:schemeClr val="dk1"/>
                </a:solidFill>
              </a:rPr>
              <a:t>items that can be added to future releases of the website to improve its content and functionality.</a:t>
            </a:r>
            <a:endParaRPr sz="2000">
              <a:solidFill>
                <a:schemeClr val="dk1"/>
              </a:solidFill>
            </a:endParaRPr>
          </a:p>
          <a:p>
            <a:pPr indent="0" lvl="0" marL="0" rtl="0" algn="l">
              <a:lnSpc>
                <a:spcPct val="100000"/>
              </a:lnSpc>
              <a:spcBef>
                <a:spcPts val="0"/>
              </a:spcBef>
              <a:spcAft>
                <a:spcPts val="0"/>
              </a:spcAft>
              <a:buNone/>
            </a:pPr>
            <a:r>
              <a:t/>
            </a:r>
            <a:endParaRPr sz="2000">
              <a:solidFill>
                <a:schemeClr val="dk1"/>
              </a:solidFill>
            </a:endParaRPr>
          </a:p>
          <a:p>
            <a:pPr indent="0" lvl="0" marL="0" rtl="0" algn="l">
              <a:lnSpc>
                <a:spcPct val="100000"/>
              </a:lnSpc>
              <a:spcBef>
                <a:spcPts val="0"/>
              </a:spcBef>
              <a:spcAft>
                <a:spcPts val="0"/>
              </a:spcAft>
              <a:buNone/>
            </a:pPr>
            <a:r>
              <a:rPr lang="en" sz="2000">
                <a:solidFill>
                  <a:schemeClr val="dk1"/>
                </a:solidFill>
              </a:rPr>
              <a:t>These items were documented in meeting minutes on the Google Drive, </a:t>
            </a:r>
            <a:r>
              <a:rPr lang="en" sz="2000">
                <a:solidFill>
                  <a:schemeClr val="dk1"/>
                </a:solidFill>
              </a:rPr>
              <a:t>one of the </a:t>
            </a:r>
            <a:r>
              <a:rPr lang="en" sz="2000">
                <a:solidFill>
                  <a:schemeClr val="dk1"/>
                </a:solidFill>
              </a:rPr>
              <a:t>Trello boards, as well as on our Figma site.</a:t>
            </a:r>
            <a:endParaRPr sz="2000">
              <a:solidFill>
                <a:schemeClr val="dk1"/>
              </a:solidFill>
            </a:endParaRPr>
          </a:p>
          <a:p>
            <a:pPr indent="0" lvl="0" marL="0" rtl="0" algn="l">
              <a:lnSpc>
                <a:spcPct val="100000"/>
              </a:lnSpc>
              <a:spcBef>
                <a:spcPts val="0"/>
              </a:spcBef>
              <a:spcAft>
                <a:spcPts val="0"/>
              </a:spcAft>
              <a:buNone/>
            </a:pPr>
            <a:r>
              <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idx="1" type="subTitle"/>
          </p:nvPr>
        </p:nvSpPr>
        <p:spPr>
          <a:xfrm>
            <a:off x="727952" y="750475"/>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Raleway"/>
                <a:ea typeface="Raleway"/>
                <a:cs typeface="Raleway"/>
                <a:sym typeface="Raleway"/>
              </a:rPr>
              <a:t>Trello for Backlog</a:t>
            </a:r>
            <a:endParaRPr b="1">
              <a:solidFill>
                <a:schemeClr val="dk2"/>
              </a:solidFill>
              <a:latin typeface="Raleway"/>
              <a:ea typeface="Raleway"/>
              <a:cs typeface="Raleway"/>
              <a:sym typeface="Raleway"/>
            </a:endParaRPr>
          </a:p>
        </p:txBody>
      </p:sp>
      <p:pic>
        <p:nvPicPr>
          <p:cNvPr id="240" name="Google Shape;240;p38"/>
          <p:cNvPicPr preferRelativeResize="0"/>
          <p:nvPr/>
        </p:nvPicPr>
        <p:blipFill>
          <a:blip r:embed="rId3">
            <a:alphaModFix/>
          </a:blip>
          <a:stretch>
            <a:fillRect/>
          </a:stretch>
        </p:blipFill>
        <p:spPr>
          <a:xfrm>
            <a:off x="1643738" y="1490525"/>
            <a:ext cx="5856522" cy="35470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idx="1" type="subTitle"/>
          </p:nvPr>
        </p:nvSpPr>
        <p:spPr>
          <a:xfrm>
            <a:off x="727952" y="750475"/>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Raleway"/>
                <a:ea typeface="Raleway"/>
                <a:cs typeface="Raleway"/>
                <a:sym typeface="Raleway"/>
              </a:rPr>
              <a:t>Figma for Backlog Wireframes</a:t>
            </a:r>
            <a:endParaRPr b="1">
              <a:solidFill>
                <a:schemeClr val="dk2"/>
              </a:solidFill>
              <a:latin typeface="Raleway"/>
              <a:ea typeface="Raleway"/>
              <a:cs typeface="Raleway"/>
              <a:sym typeface="Raleway"/>
            </a:endParaRPr>
          </a:p>
        </p:txBody>
      </p:sp>
      <p:pic>
        <p:nvPicPr>
          <p:cNvPr id="246" name="Google Shape;246;p39"/>
          <p:cNvPicPr preferRelativeResize="0"/>
          <p:nvPr/>
        </p:nvPicPr>
        <p:blipFill>
          <a:blip r:embed="rId3">
            <a:alphaModFix/>
          </a:blip>
          <a:stretch>
            <a:fillRect/>
          </a:stretch>
        </p:blipFill>
        <p:spPr>
          <a:xfrm>
            <a:off x="1812925" y="1357800"/>
            <a:ext cx="5518145" cy="35470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Backlogged Items</a:t>
            </a:r>
            <a:endParaRPr/>
          </a:p>
        </p:txBody>
      </p:sp>
      <p:sp>
        <p:nvSpPr>
          <p:cNvPr id="252" name="Google Shape;252;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chemeClr val="dk1"/>
              </a:buClr>
              <a:buSzPts val="2000"/>
              <a:buChar char="●"/>
            </a:pPr>
            <a:r>
              <a:rPr lang="en" sz="2000">
                <a:solidFill>
                  <a:schemeClr val="dk1"/>
                </a:solidFill>
                <a:highlight>
                  <a:srgbClr val="FFFFFF"/>
                </a:highlight>
              </a:rPr>
              <a:t>Additional information, hyperlinks, videos, and/or pages that students can read and watch to learn more about a specific topic.</a:t>
            </a:r>
            <a:endParaRPr sz="2000">
              <a:solidFill>
                <a:schemeClr val="dk1"/>
              </a:solidFill>
              <a:highlight>
                <a:srgbClr val="FFFFFF"/>
              </a:highlight>
            </a:endParaRPr>
          </a:p>
          <a:p>
            <a:pPr indent="-355600" lvl="0" marL="457200" rtl="0" algn="l">
              <a:lnSpc>
                <a:spcPct val="100000"/>
              </a:lnSpc>
              <a:spcBef>
                <a:spcPts val="0"/>
              </a:spcBef>
              <a:spcAft>
                <a:spcPts val="0"/>
              </a:spcAft>
              <a:buClr>
                <a:schemeClr val="dk1"/>
              </a:buClr>
              <a:buSzPts val="2000"/>
              <a:buChar char="●"/>
            </a:pPr>
            <a:r>
              <a:rPr lang="en" sz="2000">
                <a:solidFill>
                  <a:schemeClr val="dk1"/>
                </a:solidFill>
                <a:highlight>
                  <a:srgbClr val="FFFFFF"/>
                </a:highlight>
              </a:rPr>
              <a:t>Pages where students can receive instructions for individual learning activities, such as observing and identifying the lunar cycle.</a:t>
            </a:r>
            <a:endParaRPr sz="2000">
              <a:solidFill>
                <a:schemeClr val="dk1"/>
              </a:solidFill>
              <a:highlight>
                <a:srgbClr val="FFFFFF"/>
              </a:highlight>
            </a:endParaRPr>
          </a:p>
          <a:p>
            <a:pPr indent="-355600" lvl="0" marL="457200" rtl="0" algn="l">
              <a:lnSpc>
                <a:spcPct val="100000"/>
              </a:lnSpc>
              <a:spcBef>
                <a:spcPts val="0"/>
              </a:spcBef>
              <a:spcAft>
                <a:spcPts val="0"/>
              </a:spcAft>
              <a:buClr>
                <a:schemeClr val="dk1"/>
              </a:buClr>
              <a:buSzPts val="2000"/>
              <a:buChar char="●"/>
            </a:pPr>
            <a:r>
              <a:rPr lang="en" sz="2000">
                <a:solidFill>
                  <a:schemeClr val="dk1"/>
                </a:solidFill>
              </a:rPr>
              <a:t>Site functionality that would randomize the selection of quiz questions for topics.</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Backlogged Items (Continued)</a:t>
            </a:r>
            <a:endParaRPr/>
          </a:p>
        </p:txBody>
      </p:sp>
      <p:sp>
        <p:nvSpPr>
          <p:cNvPr id="258" name="Google Shape;258;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chemeClr val="dk1"/>
              </a:buClr>
              <a:buSzPts val="2000"/>
              <a:buChar char="●"/>
            </a:pPr>
            <a:r>
              <a:rPr lang="en" sz="2000">
                <a:solidFill>
                  <a:schemeClr val="dk1"/>
                </a:solidFill>
                <a:highlight>
                  <a:srgbClr val="FFFFFF"/>
                </a:highlight>
              </a:rPr>
              <a:t>Pages where students can type and submit short-answer responses to questions related to individual learning activities. </a:t>
            </a:r>
            <a:endParaRPr sz="2000">
              <a:solidFill>
                <a:schemeClr val="dk1"/>
              </a:solidFill>
              <a:highlight>
                <a:srgbClr val="FFFFFF"/>
              </a:highlight>
            </a:endParaRPr>
          </a:p>
          <a:p>
            <a:pPr indent="-355600" lvl="0" marL="457200" rtl="0" algn="l">
              <a:lnSpc>
                <a:spcPct val="100000"/>
              </a:lnSpc>
              <a:spcBef>
                <a:spcPts val="0"/>
              </a:spcBef>
              <a:spcAft>
                <a:spcPts val="0"/>
              </a:spcAft>
              <a:buClr>
                <a:schemeClr val="dk1"/>
              </a:buClr>
              <a:buSzPts val="2000"/>
              <a:buChar char="●"/>
            </a:pPr>
            <a:r>
              <a:rPr lang="en" sz="2000">
                <a:solidFill>
                  <a:schemeClr val="dk1"/>
                </a:solidFill>
                <a:highlight>
                  <a:srgbClr val="FFFFFF"/>
                </a:highlight>
              </a:rPr>
              <a:t>A page where students can type and submit questions to their teacher.</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chemeClr val="dk1"/>
                </a:solidFill>
                <a:highlight>
                  <a:schemeClr val="lt1"/>
                </a:highlight>
              </a:rPr>
              <a:t>The group played the role of a hypothetical web development and consulting firm contracted by NASA to create a website related to its STEM Engagement Program.</a:t>
            </a:r>
            <a:endParaRPr sz="2000">
              <a:solidFill>
                <a:schemeClr val="dk1"/>
              </a:solidFill>
              <a:highlight>
                <a:schemeClr val="lt1"/>
              </a:highlight>
            </a:endParaRPr>
          </a:p>
          <a:p>
            <a:pPr indent="0" lvl="0" marL="0" rtl="0" algn="l">
              <a:lnSpc>
                <a:spcPct val="100000"/>
              </a:lnSpc>
              <a:spcBef>
                <a:spcPts val="0"/>
              </a:spcBef>
              <a:spcAft>
                <a:spcPts val="0"/>
              </a:spcAft>
              <a:buNone/>
            </a:pPr>
            <a:r>
              <a:t/>
            </a:r>
            <a:endParaRPr sz="2000">
              <a:solidFill>
                <a:schemeClr val="dk1"/>
              </a:solidFill>
              <a:highlight>
                <a:schemeClr val="lt1"/>
              </a:highlight>
            </a:endParaRPr>
          </a:p>
          <a:p>
            <a:pPr indent="0" lvl="0" marL="0" rtl="0" algn="l">
              <a:lnSpc>
                <a:spcPct val="100000"/>
              </a:lnSpc>
              <a:spcBef>
                <a:spcPts val="0"/>
              </a:spcBef>
              <a:spcAft>
                <a:spcPts val="0"/>
              </a:spcAft>
              <a:buNone/>
            </a:pPr>
            <a:r>
              <a:rPr lang="en" sz="2000">
                <a:solidFill>
                  <a:schemeClr val="dk1"/>
                </a:solidFill>
                <a:highlight>
                  <a:schemeClr val="lt1"/>
                </a:highlight>
              </a:rPr>
              <a:t>The website would be used to further the goals of the program by increasing K-12 involvement in NASA projects, strengthening online education, and boosting NASA’s contribution to informal education. </a:t>
            </a:r>
            <a:endParaRPr sz="2000">
              <a:solidFill>
                <a:schemeClr val="dk1"/>
              </a:solidFill>
              <a:highlight>
                <a:schemeClr val="lt1"/>
              </a:highlight>
            </a:endParaRPr>
          </a:p>
          <a:p>
            <a:pPr indent="0" lvl="0" marL="0" rtl="0" algn="l">
              <a:lnSpc>
                <a:spcPct val="100000"/>
              </a:lnSpc>
              <a:spcBef>
                <a:spcPts val="0"/>
              </a:spcBef>
              <a:spcAft>
                <a:spcPts val="0"/>
              </a:spcAft>
              <a:buNone/>
            </a:pPr>
            <a:r>
              <a:t/>
            </a:r>
            <a:endParaRPr sz="20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highlight>
                <a:srgbClr val="FFFFFF"/>
              </a:highlight>
            </a:endParaRPr>
          </a:p>
          <a:p>
            <a:pPr indent="0" lvl="0" marL="0" rtl="0" algn="l">
              <a:lnSpc>
                <a:spcPct val="100000"/>
              </a:lnSpc>
              <a:spcBef>
                <a:spcPts val="0"/>
              </a:spcBef>
              <a:spcAft>
                <a:spcPts val="0"/>
              </a:spcAft>
              <a:buNone/>
            </a:pPr>
            <a:r>
              <a:t/>
            </a:r>
            <a:endParaRPr sz="21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21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23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Backlogged Items (Continued)</a:t>
            </a:r>
            <a:endParaRPr/>
          </a:p>
        </p:txBody>
      </p:sp>
      <p:sp>
        <p:nvSpPr>
          <p:cNvPr id="264" name="Google Shape;264;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chemeClr val="dk1"/>
              </a:buClr>
              <a:buSzPts val="2000"/>
              <a:buChar char="●"/>
            </a:pPr>
            <a:r>
              <a:rPr lang="en" sz="2000">
                <a:solidFill>
                  <a:schemeClr val="dk1"/>
                </a:solidFill>
                <a:highlight>
                  <a:srgbClr val="FFFFFF"/>
                </a:highlight>
              </a:rPr>
              <a:t>Site functionality to capture and send quiz scores via email to teachers and/or parents for their review.</a:t>
            </a:r>
            <a:endParaRPr sz="2000">
              <a:solidFill>
                <a:schemeClr val="dk1"/>
              </a:solidFill>
              <a:highlight>
                <a:srgbClr val="FFFFFF"/>
              </a:highlight>
            </a:endParaRPr>
          </a:p>
          <a:p>
            <a:pPr indent="-355600" lvl="0" marL="457200" rtl="0" algn="l">
              <a:lnSpc>
                <a:spcPct val="100000"/>
              </a:lnSpc>
              <a:spcBef>
                <a:spcPts val="0"/>
              </a:spcBef>
              <a:spcAft>
                <a:spcPts val="0"/>
              </a:spcAft>
              <a:buClr>
                <a:schemeClr val="dk1"/>
              </a:buClr>
              <a:buSzPts val="2000"/>
              <a:buChar char="●"/>
            </a:pPr>
            <a:r>
              <a:rPr lang="en" sz="2000">
                <a:solidFill>
                  <a:schemeClr val="dk1"/>
                </a:solidFill>
                <a:highlight>
                  <a:srgbClr val="FFFFFF"/>
                </a:highlight>
              </a:rPr>
              <a:t>A credential and portal system for students, teachers, parents, and others that would allow them to view quiz scores and other class information.</a:t>
            </a:r>
            <a:endParaRPr sz="2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and Lesson Learned #1</a:t>
            </a:r>
            <a:endParaRPr/>
          </a:p>
        </p:txBody>
      </p:sp>
      <p:sp>
        <p:nvSpPr>
          <p:cNvPr id="270" name="Google Shape;270;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chemeClr val="dk1"/>
                </a:solidFill>
              </a:rPr>
              <a:t>The group was unable to discuss and work with students, teachers, parents, and those with subject matter expertise in NASA and STEM topics to obtain their input and feedback on the site content and functionality. </a:t>
            </a:r>
            <a:endParaRPr sz="2000">
              <a:solidFill>
                <a:schemeClr val="dk1"/>
              </a:solidFill>
            </a:endParaRPr>
          </a:p>
          <a:p>
            <a:pPr indent="0" lvl="0" marL="0" rtl="0" algn="l">
              <a:lnSpc>
                <a:spcPct val="100000"/>
              </a:lnSpc>
              <a:spcBef>
                <a:spcPts val="0"/>
              </a:spcBef>
              <a:spcAft>
                <a:spcPts val="0"/>
              </a:spcAft>
              <a:buNone/>
            </a:pPr>
            <a:r>
              <a:t/>
            </a:r>
            <a:endParaRPr sz="2000">
              <a:solidFill>
                <a:schemeClr val="dk1"/>
              </a:solidFill>
            </a:endParaRPr>
          </a:p>
          <a:p>
            <a:pPr indent="0" lvl="0" marL="0" rtl="0" algn="l">
              <a:lnSpc>
                <a:spcPct val="100000"/>
              </a:lnSpc>
              <a:spcBef>
                <a:spcPts val="0"/>
              </a:spcBef>
              <a:spcAft>
                <a:spcPts val="0"/>
              </a:spcAft>
              <a:buNone/>
            </a:pPr>
            <a:r>
              <a:rPr lang="en" sz="2000">
                <a:solidFill>
                  <a:schemeClr val="dk1"/>
                </a:solidFill>
              </a:rPr>
              <a:t>As a result, the group learned the importance of stakeholder engagement in website development.</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and Lesson Learned #1</a:t>
            </a:r>
            <a:endParaRPr/>
          </a:p>
        </p:txBody>
      </p:sp>
      <p:sp>
        <p:nvSpPr>
          <p:cNvPr id="276" name="Google Shape;276;p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chemeClr val="dk1"/>
                </a:solidFill>
              </a:rPr>
              <a:t>To overcome this challenge, the group recommends creating an advisory board of users to obtain input and feedback on site content and functionality. </a:t>
            </a:r>
            <a:endParaRPr sz="2000">
              <a:solidFill>
                <a:schemeClr val="dk1"/>
              </a:solidFill>
            </a:endParaRPr>
          </a:p>
          <a:p>
            <a:pPr indent="0" lvl="0" marL="0" rtl="0" algn="l">
              <a:lnSpc>
                <a:spcPct val="100000"/>
              </a:lnSpc>
              <a:spcBef>
                <a:spcPts val="0"/>
              </a:spcBef>
              <a:spcAft>
                <a:spcPts val="0"/>
              </a:spcAft>
              <a:buNone/>
            </a:pPr>
            <a:r>
              <a:t/>
            </a:r>
            <a:endParaRPr sz="2000">
              <a:solidFill>
                <a:schemeClr val="dk1"/>
              </a:solidFill>
            </a:endParaRPr>
          </a:p>
          <a:p>
            <a:pPr indent="0" lvl="0" marL="0" rtl="0" algn="l">
              <a:lnSpc>
                <a:spcPct val="100000"/>
              </a:lnSpc>
              <a:spcBef>
                <a:spcPts val="0"/>
              </a:spcBef>
              <a:spcAft>
                <a:spcPts val="0"/>
              </a:spcAft>
              <a:buNone/>
            </a:pPr>
            <a:r>
              <a:rPr lang="en" sz="2000">
                <a:solidFill>
                  <a:schemeClr val="dk1"/>
                </a:solidFill>
              </a:rPr>
              <a:t>After working with this advisory board, the group would revisit and revise any user stories, requirements, site content and functionality for future releases.</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and Lesson Learned #2</a:t>
            </a:r>
            <a:endParaRPr/>
          </a:p>
        </p:txBody>
      </p:sp>
      <p:sp>
        <p:nvSpPr>
          <p:cNvPr id="282" name="Google Shape;282;p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000">
                <a:solidFill>
                  <a:schemeClr val="dk1"/>
                </a:solidFill>
              </a:rPr>
              <a:t>The project team considered its technical proficiency in web development applications as another challenge. While the project team was able to successfully implement, test, and deploy the website, it experienced difficulty learning how to use Bootstrap, Django, GitHub, and Heroku. </a:t>
            </a:r>
            <a:endParaRPr sz="2000">
              <a:solidFill>
                <a:schemeClr val="dk1"/>
              </a:solidFill>
            </a:endParaRPr>
          </a:p>
          <a:p>
            <a:pPr indent="0" lvl="0" marL="0" marR="0" rtl="0" algn="l">
              <a:lnSpc>
                <a:spcPct val="100000"/>
              </a:lnSpc>
              <a:spcBef>
                <a:spcPts val="0"/>
              </a:spcBef>
              <a:spcAft>
                <a:spcPts val="0"/>
              </a:spcAft>
              <a:buNone/>
            </a:pPr>
            <a:r>
              <a:t/>
            </a:r>
            <a:endParaRPr sz="2000">
              <a:solidFill>
                <a:schemeClr val="dk1"/>
              </a:solidFill>
            </a:endParaRPr>
          </a:p>
          <a:p>
            <a:pPr indent="0" lvl="0" marL="0" marR="0" rtl="0" algn="l">
              <a:lnSpc>
                <a:spcPct val="100000"/>
              </a:lnSpc>
              <a:spcBef>
                <a:spcPts val="0"/>
              </a:spcBef>
              <a:spcAft>
                <a:spcPts val="0"/>
              </a:spcAft>
              <a:buNone/>
            </a:pPr>
            <a:r>
              <a:rPr lang="en" sz="2000">
                <a:solidFill>
                  <a:schemeClr val="dk1"/>
                </a:solidFill>
              </a:rPr>
              <a:t>The project team acknowledged that these applications have steep learning curves which require additional and sustained use to master them.</a:t>
            </a:r>
            <a:endParaRPr sz="20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and Lesson Learned #2</a:t>
            </a:r>
            <a:endParaRPr/>
          </a:p>
        </p:txBody>
      </p:sp>
      <p:sp>
        <p:nvSpPr>
          <p:cNvPr id="288" name="Google Shape;288;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chemeClr val="dk1"/>
                </a:solidFill>
              </a:rPr>
              <a:t>To overcome this challenge, the project team recommends engaging in future experiential learning opportunities to improve their proficiency in these applications. </a:t>
            </a:r>
            <a:endParaRPr sz="2000">
              <a:solidFill>
                <a:schemeClr val="dk1"/>
              </a:solidFill>
            </a:endParaRPr>
          </a:p>
          <a:p>
            <a:pPr indent="0" lvl="0" marL="0" rtl="0" algn="l">
              <a:lnSpc>
                <a:spcPct val="100000"/>
              </a:lnSpc>
              <a:spcBef>
                <a:spcPts val="0"/>
              </a:spcBef>
              <a:spcAft>
                <a:spcPts val="0"/>
              </a:spcAft>
              <a:buNone/>
            </a:pPr>
            <a:r>
              <a:t/>
            </a:r>
            <a:endParaRPr sz="2000">
              <a:solidFill>
                <a:schemeClr val="dk1"/>
              </a:solidFill>
            </a:endParaRPr>
          </a:p>
          <a:p>
            <a:pPr indent="0" lvl="0" marL="0" rtl="0" algn="l">
              <a:lnSpc>
                <a:spcPct val="100000"/>
              </a:lnSpc>
              <a:spcBef>
                <a:spcPts val="0"/>
              </a:spcBef>
              <a:spcAft>
                <a:spcPts val="0"/>
              </a:spcAft>
              <a:buNone/>
            </a:pPr>
            <a:r>
              <a:rPr lang="en" sz="2000">
                <a:solidFill>
                  <a:schemeClr val="dk1"/>
                </a:solidFill>
              </a:rPr>
              <a:t>By doing so, the project team members will be able to master these applications as well as develop practical solutions for complex problems. </a:t>
            </a:r>
            <a:endParaRPr sz="2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94" name="Google Shape;294;p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000">
                <a:solidFill>
                  <a:schemeClr val="dk1"/>
                </a:solidFill>
              </a:rPr>
              <a:t>The project team referred to and used subject matter, image, and technical resources for the website.  </a:t>
            </a:r>
            <a:endParaRPr sz="20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000">
                <a:solidFill>
                  <a:schemeClr val="dk1"/>
                </a:solidFill>
              </a:rPr>
              <a:t>These resources were used to assist in the planning, design, implementation, and testing of the site.</a:t>
            </a:r>
            <a:endParaRPr sz="20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00" name="Google Shape;300;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chemeClr val="dk1"/>
                </a:solidFill>
              </a:rPr>
              <a:t>The group referred to and used information from NASA </a:t>
            </a:r>
            <a:r>
              <a:rPr lang="en" sz="2000">
                <a:solidFill>
                  <a:schemeClr val="dk1"/>
                </a:solidFill>
              </a:rPr>
              <a:t>websites, </a:t>
            </a:r>
            <a:r>
              <a:rPr lang="en" sz="2000">
                <a:solidFill>
                  <a:schemeClr val="dk1"/>
                </a:solidFill>
              </a:rPr>
              <a:t>documents, videos, and images.</a:t>
            </a:r>
            <a:endParaRPr sz="2000">
              <a:solidFill>
                <a:schemeClr val="dk1"/>
              </a:solidFill>
            </a:endParaRPr>
          </a:p>
          <a:p>
            <a:pPr indent="0" lvl="0" marL="0" rtl="0" algn="l">
              <a:lnSpc>
                <a:spcPct val="100000"/>
              </a:lnSpc>
              <a:spcBef>
                <a:spcPts val="0"/>
              </a:spcBef>
              <a:spcAft>
                <a:spcPts val="0"/>
              </a:spcAft>
              <a:buNone/>
            </a:pPr>
            <a:r>
              <a:t/>
            </a:r>
            <a:endParaRPr sz="2000">
              <a:solidFill>
                <a:schemeClr val="dk1"/>
              </a:solidFill>
            </a:endParaRPr>
          </a:p>
          <a:p>
            <a:pPr indent="0" lvl="0" marL="0" rtl="0" algn="l">
              <a:lnSpc>
                <a:spcPct val="100000"/>
              </a:lnSpc>
              <a:spcBef>
                <a:spcPts val="0"/>
              </a:spcBef>
              <a:spcAft>
                <a:spcPts val="0"/>
              </a:spcAft>
              <a:buNone/>
            </a:pPr>
            <a:r>
              <a:rPr lang="en" sz="2000">
                <a:solidFill>
                  <a:schemeClr val="dk1"/>
                </a:solidFill>
              </a:rPr>
              <a:t>The group used images from </a:t>
            </a:r>
            <a:r>
              <a:rPr lang="en" sz="2000">
                <a:solidFill>
                  <a:schemeClr val="dk1"/>
                </a:solidFill>
              </a:rPr>
              <a:t>World Vector Logo and Freepik.</a:t>
            </a:r>
            <a:endParaRPr sz="2000">
              <a:solidFill>
                <a:schemeClr val="dk1"/>
              </a:solidFill>
            </a:endParaRPr>
          </a:p>
          <a:p>
            <a:pPr indent="0" lvl="0" marL="0" rtl="0" algn="l">
              <a:lnSpc>
                <a:spcPct val="100000"/>
              </a:lnSpc>
              <a:spcBef>
                <a:spcPts val="0"/>
              </a:spcBef>
              <a:spcAft>
                <a:spcPts val="0"/>
              </a:spcAft>
              <a:buNone/>
            </a:pPr>
            <a:r>
              <a:t/>
            </a:r>
            <a:endParaRPr sz="2000">
              <a:solidFill>
                <a:schemeClr val="dk1"/>
              </a:solidFill>
            </a:endParaRPr>
          </a:p>
          <a:p>
            <a:pPr indent="0" lvl="0" marL="0" rtl="0" algn="l">
              <a:lnSpc>
                <a:spcPct val="100000"/>
              </a:lnSpc>
              <a:spcBef>
                <a:spcPts val="0"/>
              </a:spcBef>
              <a:spcAft>
                <a:spcPts val="0"/>
              </a:spcAft>
              <a:buNone/>
            </a:pPr>
            <a:r>
              <a:rPr lang="en" sz="2000">
                <a:solidFill>
                  <a:schemeClr val="dk1"/>
                </a:solidFill>
              </a:rPr>
              <a:t>The group referred to and used information from Bootstrap and w3schools for site stylings and design as well as Django for web development.</a:t>
            </a:r>
            <a:endParaRPr sz="2000"/>
          </a:p>
          <a:p>
            <a:pPr indent="0" lvl="0" marL="0" rtl="0" algn="l">
              <a:lnSpc>
                <a:spcPct val="100000"/>
              </a:lnSpc>
              <a:spcBef>
                <a:spcPts val="0"/>
              </a:spcBef>
              <a:spcAft>
                <a:spcPts val="0"/>
              </a:spcAft>
              <a:buNone/>
            </a:pPr>
            <a:r>
              <a:t/>
            </a:r>
            <a:endParaRPr sz="20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9"/>
          <p:cNvSpPr txBox="1"/>
          <p:nvPr>
            <p:ph type="ctrTitle"/>
          </p:nvPr>
        </p:nvSpPr>
        <p:spPr>
          <a:xfrm>
            <a:off x="729450" y="1322450"/>
            <a:ext cx="7688100" cy="166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 and Answer</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ctrTitle"/>
          </p:nvPr>
        </p:nvSpPr>
        <p:spPr>
          <a:xfrm>
            <a:off x="729450" y="1322450"/>
            <a:ext cx="7688100" cy="166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chemeClr val="dk1"/>
                </a:solidFill>
                <a:highlight>
                  <a:srgbClr val="FFFFFF"/>
                </a:highlight>
              </a:rPr>
              <a:t>The w</a:t>
            </a:r>
            <a:r>
              <a:rPr lang="en" sz="2000">
                <a:solidFill>
                  <a:schemeClr val="dk1"/>
                </a:solidFill>
                <a:highlight>
                  <a:srgbClr val="FFFFFF"/>
                </a:highlight>
              </a:rPr>
              <a:t>ebsite would provide elementary and middle school students with educational information on a variety of STEM topics related to NASA’s Moon to Mars exploration plans. </a:t>
            </a:r>
            <a:endParaRPr sz="2000">
              <a:solidFill>
                <a:schemeClr val="dk1"/>
              </a:solidFill>
              <a:highlight>
                <a:srgbClr val="FFFFFF"/>
              </a:highlight>
            </a:endParaRPr>
          </a:p>
          <a:p>
            <a:pPr indent="0" lvl="0" marL="457200" rtl="0" algn="l">
              <a:lnSpc>
                <a:spcPct val="100000"/>
              </a:lnSpc>
              <a:spcBef>
                <a:spcPts val="0"/>
              </a:spcBef>
              <a:spcAft>
                <a:spcPts val="0"/>
              </a:spcAft>
              <a:buNone/>
            </a:pPr>
            <a:r>
              <a:t/>
            </a:r>
            <a:endParaRPr sz="2000">
              <a:solidFill>
                <a:schemeClr val="dk1"/>
              </a:solidFill>
              <a:highlight>
                <a:srgbClr val="FFFFFF"/>
              </a:highlight>
            </a:endParaRPr>
          </a:p>
          <a:p>
            <a:pPr indent="0" lvl="0" marL="0" rtl="0" algn="l">
              <a:lnSpc>
                <a:spcPct val="100000"/>
              </a:lnSpc>
              <a:spcBef>
                <a:spcPts val="0"/>
              </a:spcBef>
              <a:spcAft>
                <a:spcPts val="0"/>
              </a:spcAft>
              <a:buNone/>
            </a:pPr>
            <a:r>
              <a:rPr lang="en" sz="2000">
                <a:solidFill>
                  <a:schemeClr val="dk1"/>
                </a:solidFill>
                <a:highlight>
                  <a:srgbClr val="FFFFFF"/>
                </a:highlight>
              </a:rPr>
              <a:t>Students can answer a set of quiz questions about NASA, including its mission to send the first woman and next man to the Moon by 2024 in preparation for sending astronauts to Mars.</a:t>
            </a:r>
            <a:endParaRPr sz="200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Website Overview</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chemeClr val="dk1"/>
                </a:solidFill>
              </a:rPr>
              <a:t>Home</a:t>
            </a:r>
            <a:r>
              <a:rPr b="1" lang="en" sz="1600">
                <a:solidFill>
                  <a:schemeClr val="dk1"/>
                </a:solidFill>
              </a:rPr>
              <a:t> Page: </a:t>
            </a:r>
            <a:r>
              <a:rPr lang="en" sz="1600">
                <a:solidFill>
                  <a:schemeClr val="dk1"/>
                </a:solidFill>
              </a:rPr>
              <a:t>W</a:t>
            </a:r>
            <a:r>
              <a:rPr lang="en" sz="1600">
                <a:solidFill>
                  <a:schemeClr val="dk1"/>
                </a:solidFill>
              </a:rPr>
              <a:t>elcomes students before they proceed into the site.</a:t>
            </a:r>
            <a:endParaRPr sz="16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rPr b="1" lang="en" sz="1600">
                <a:solidFill>
                  <a:schemeClr val="dk1"/>
                </a:solidFill>
              </a:rPr>
              <a:t>Quizzes Page: </a:t>
            </a:r>
            <a:r>
              <a:rPr lang="en" sz="1600">
                <a:solidFill>
                  <a:schemeClr val="dk1"/>
                </a:solidFill>
              </a:rPr>
              <a:t>Allows students to select NASA-related STEM topics to demonstrate and measure their understanding.</a:t>
            </a:r>
            <a:endParaRPr sz="16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rPr b="1" lang="en" sz="1600">
                <a:solidFill>
                  <a:schemeClr val="dk1"/>
                </a:solidFill>
              </a:rPr>
              <a:t>Quiz Results Page: </a:t>
            </a:r>
            <a:r>
              <a:rPr lang="en" sz="1600">
                <a:solidFill>
                  <a:schemeClr val="dk1"/>
                </a:solidFill>
              </a:rPr>
              <a:t>Provides students a percentage score based on the number of quiz questions they answered correctly and provides them explanations for quiz questions they did not answer correctly; and</a:t>
            </a:r>
            <a:endParaRPr sz="16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rPr b="1" lang="en" sz="1600">
                <a:solidFill>
                  <a:schemeClr val="dk1"/>
                </a:solidFill>
              </a:rPr>
              <a:t>About Page: </a:t>
            </a:r>
            <a:r>
              <a:rPr lang="en" sz="1600">
                <a:solidFill>
                  <a:schemeClr val="dk1"/>
                </a:solidFill>
              </a:rPr>
              <a:t>Provides information for students, teachers, and parents on the site’s purpose.</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Planning and Design</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000">
                <a:solidFill>
                  <a:schemeClr val="dk1"/>
                </a:solidFill>
              </a:rPr>
              <a:t>The group met on a weekly basis via Zoom</a:t>
            </a:r>
            <a:r>
              <a:rPr lang="en" sz="2000">
                <a:solidFill>
                  <a:schemeClr val="dk1"/>
                </a:solidFill>
              </a:rPr>
              <a:t> to discuss the website and </a:t>
            </a:r>
            <a:r>
              <a:rPr lang="en" sz="2000">
                <a:solidFill>
                  <a:schemeClr val="dk1"/>
                </a:solidFill>
              </a:rPr>
              <a:t>on an ad-hoc basis via Zoom or Google Meet to discuss specific tasks. The group communicated outside meetings using GroupMe.</a:t>
            </a:r>
            <a:endParaRPr sz="20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000">
                <a:solidFill>
                  <a:schemeClr val="dk1"/>
                </a:solidFill>
              </a:rPr>
              <a:t>The group used Google Drive and Trello boards to manage documents</a:t>
            </a:r>
            <a:r>
              <a:rPr lang="en" sz="2000">
                <a:solidFill>
                  <a:schemeClr val="dk1"/>
                </a:solidFill>
              </a:rPr>
              <a:t>,</a:t>
            </a:r>
            <a:r>
              <a:rPr lang="en" sz="2000">
                <a:solidFill>
                  <a:schemeClr val="dk1"/>
                </a:solidFill>
              </a:rPr>
              <a:t> as well as to plan and design the website. The project team stored its documentation on Google Drive. The group used Trello for project planning.</a:t>
            </a:r>
            <a:endParaRPr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idx="1" type="subTitle"/>
          </p:nvPr>
        </p:nvSpPr>
        <p:spPr>
          <a:xfrm>
            <a:off x="727952" y="763725"/>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Raleway"/>
                <a:ea typeface="Raleway"/>
                <a:cs typeface="Raleway"/>
                <a:sym typeface="Raleway"/>
              </a:rPr>
              <a:t>Google Drive</a:t>
            </a:r>
            <a:endParaRPr b="1">
              <a:solidFill>
                <a:schemeClr val="dk2"/>
              </a:solidFill>
              <a:latin typeface="Raleway"/>
              <a:ea typeface="Raleway"/>
              <a:cs typeface="Raleway"/>
              <a:sym typeface="Raleway"/>
            </a:endParaRPr>
          </a:p>
        </p:txBody>
      </p:sp>
      <p:pic>
        <p:nvPicPr>
          <p:cNvPr id="123" name="Google Shape;123;p19"/>
          <p:cNvPicPr preferRelativeResize="0"/>
          <p:nvPr/>
        </p:nvPicPr>
        <p:blipFill>
          <a:blip r:embed="rId3">
            <a:alphaModFix/>
          </a:blip>
          <a:stretch>
            <a:fillRect/>
          </a:stretch>
        </p:blipFill>
        <p:spPr>
          <a:xfrm>
            <a:off x="941038" y="1396825"/>
            <a:ext cx="7261924" cy="3453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idx="1" type="subTitle"/>
          </p:nvPr>
        </p:nvSpPr>
        <p:spPr>
          <a:xfrm>
            <a:off x="727952" y="74385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Raleway"/>
                <a:ea typeface="Raleway"/>
                <a:cs typeface="Raleway"/>
                <a:sym typeface="Raleway"/>
              </a:rPr>
              <a:t>Trello for Project Management</a:t>
            </a:r>
            <a:endParaRPr b="1">
              <a:solidFill>
                <a:schemeClr val="dk2"/>
              </a:solidFill>
              <a:latin typeface="Raleway"/>
              <a:ea typeface="Raleway"/>
              <a:cs typeface="Raleway"/>
              <a:sym typeface="Raleway"/>
            </a:endParaRPr>
          </a:p>
        </p:txBody>
      </p:sp>
      <p:pic>
        <p:nvPicPr>
          <p:cNvPr id="129" name="Google Shape;129;p20"/>
          <p:cNvPicPr preferRelativeResize="0"/>
          <p:nvPr/>
        </p:nvPicPr>
        <p:blipFill>
          <a:blip r:embed="rId3">
            <a:alphaModFix/>
          </a:blip>
          <a:stretch>
            <a:fillRect/>
          </a:stretch>
        </p:blipFill>
        <p:spPr>
          <a:xfrm>
            <a:off x="916150" y="1444075"/>
            <a:ext cx="7311701" cy="338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Planning and Design</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chemeClr val="dk1"/>
                </a:solidFill>
              </a:rPr>
              <a:t>The group </a:t>
            </a:r>
            <a:r>
              <a:rPr lang="en" sz="2000">
                <a:solidFill>
                  <a:schemeClr val="dk1"/>
                </a:solidFill>
              </a:rPr>
              <a:t>wrote users stories for students, teachers, parents, and others to identify and develop website requirements, and tracked the backlog, epics, user stories, sprints, and testing using Trello.</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