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88" r:id="rId8"/>
    <p:sldId id="289" r:id="rId9"/>
    <p:sldId id="262" r:id="rId10"/>
    <p:sldId id="263" r:id="rId11"/>
    <p:sldId id="264" r:id="rId12"/>
    <p:sldId id="265" r:id="rId13"/>
    <p:sldId id="266" r:id="rId14"/>
    <p:sldId id="298" r:id="rId15"/>
    <p:sldId id="269" r:id="rId16"/>
    <p:sldId id="270" r:id="rId17"/>
    <p:sldId id="278" r:id="rId18"/>
    <p:sldId id="272" r:id="rId19"/>
    <p:sldId id="273" r:id="rId20"/>
    <p:sldId id="274" r:id="rId21"/>
    <p:sldId id="275" r:id="rId22"/>
    <p:sldId id="276" r:id="rId23"/>
    <p:sldId id="290" r:id="rId24"/>
    <p:sldId id="291" r:id="rId25"/>
    <p:sldId id="277" r:id="rId26"/>
    <p:sldId id="292" r:id="rId27"/>
    <p:sldId id="279" r:id="rId28"/>
    <p:sldId id="280" r:id="rId29"/>
    <p:sldId id="282" r:id="rId30"/>
    <p:sldId id="283" r:id="rId31"/>
    <p:sldId id="295" r:id="rId32"/>
    <p:sldId id="284" r:id="rId33"/>
    <p:sldId id="296" r:id="rId34"/>
    <p:sldId id="285" r:id="rId35"/>
    <p:sldId id="297" r:id="rId36"/>
    <p:sldId id="286" r:id="rId37"/>
    <p:sldId id="287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4333D-B86E-4CED-811B-053F3A4FADDE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AEF2EA7-DEE4-49E9-8DD9-F731646AA400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Contradiction</a:t>
          </a:r>
          <a:endParaRPr kumimoji="1" lang="ja-JP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9BB96F-40FB-423C-B43B-1448D5240BB4}" type="parTrans" cxnId="{C6442B79-C730-4E87-AAAF-86EA57059465}">
      <dgm:prSet/>
      <dgm:spPr/>
      <dgm:t>
        <a:bodyPr/>
        <a:lstStyle/>
        <a:p>
          <a:endParaRPr kumimoji="1" lang="ja-JP" altLang="en-US"/>
        </a:p>
      </dgm:t>
    </dgm:pt>
    <dgm:pt modelId="{0B9C408C-E4E4-44F0-B8F9-20792DE488D3}" type="sibTrans" cxnId="{C6442B79-C730-4E87-AAAF-86EA57059465}">
      <dgm:prSet/>
      <dgm:spPr/>
      <dgm:t>
        <a:bodyPr/>
        <a:lstStyle/>
        <a:p>
          <a:endParaRPr kumimoji="1" lang="ja-JP" altLang="en-US"/>
        </a:p>
      </dgm:t>
    </dgm:pt>
    <dgm:pt modelId="{A1F6A8DB-FFFF-4DE2-81AB-A6D093215699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</a:t>
          </a:r>
          <a:endParaRPr kumimoji="1" lang="ja-JP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68C5EF-A3E0-4020-8C79-0A7C6991E26A}" type="parTrans" cxnId="{E7407013-FB87-4CA9-80E2-1C0BB6F95D32}">
      <dgm:prSet/>
      <dgm:spPr/>
      <dgm:t>
        <a:bodyPr/>
        <a:lstStyle/>
        <a:p>
          <a:endParaRPr kumimoji="1" lang="ja-JP" altLang="en-US"/>
        </a:p>
      </dgm:t>
    </dgm:pt>
    <dgm:pt modelId="{09823993-73F5-4F4A-BF17-FF413F9663B5}" type="sibTrans" cxnId="{E7407013-FB87-4CA9-80E2-1C0BB6F95D32}">
      <dgm:prSet/>
      <dgm:spPr/>
      <dgm:t>
        <a:bodyPr/>
        <a:lstStyle/>
        <a:p>
          <a:endParaRPr kumimoji="1" lang="ja-JP" altLang="en-US"/>
        </a:p>
      </dgm:t>
    </dgm:pt>
    <dgm:pt modelId="{65870267-1E7D-45F2-8910-60BCD3A6D3DC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Attitude</a:t>
          </a:r>
          <a:endParaRPr kumimoji="1" lang="ja-JP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FD1774-5EE5-4D01-9353-F453726F1084}" type="parTrans" cxnId="{B229F751-AF41-4C32-955C-57840713EB24}">
      <dgm:prSet/>
      <dgm:spPr/>
      <dgm:t>
        <a:bodyPr/>
        <a:lstStyle/>
        <a:p>
          <a:endParaRPr kumimoji="1" lang="ja-JP" altLang="en-US"/>
        </a:p>
      </dgm:t>
    </dgm:pt>
    <dgm:pt modelId="{95FEDE0C-E045-44E0-8D95-37CD578D5F7B}" type="sibTrans" cxnId="{B229F751-AF41-4C32-955C-57840713EB24}">
      <dgm:prSet/>
      <dgm:spPr/>
      <dgm:t>
        <a:bodyPr/>
        <a:lstStyle/>
        <a:p>
          <a:endParaRPr kumimoji="1" lang="ja-JP" altLang="en-US"/>
        </a:p>
      </dgm:t>
    </dgm:pt>
    <dgm:pt modelId="{C387CC11-6B17-44E2-A35C-3245FE462799}" type="pres">
      <dgm:prSet presAssocID="{8D44333D-B86E-4CED-811B-053F3A4FADDE}" presName="Name0" presStyleCnt="0">
        <dgm:presLayoutVars>
          <dgm:dir/>
          <dgm:resizeHandles val="exact"/>
        </dgm:presLayoutVars>
      </dgm:prSet>
      <dgm:spPr/>
    </dgm:pt>
    <dgm:pt modelId="{483DD806-0AF2-4DA2-99DC-A6B3B79B4E7E}" type="pres">
      <dgm:prSet presAssocID="{8AEF2EA7-DEE4-49E9-8DD9-F731646AA400}" presName="node" presStyleLbl="node1" presStyleIdx="0" presStyleCnt="3">
        <dgm:presLayoutVars>
          <dgm:bulletEnabled val="1"/>
        </dgm:presLayoutVars>
      </dgm:prSet>
      <dgm:spPr/>
    </dgm:pt>
    <dgm:pt modelId="{B54C938C-5F99-417C-AFE4-ECEC534AF882}" type="pres">
      <dgm:prSet presAssocID="{0B9C408C-E4E4-44F0-B8F9-20792DE488D3}" presName="sibTrans" presStyleLbl="sibTrans2D1" presStyleIdx="0" presStyleCnt="3"/>
      <dgm:spPr/>
    </dgm:pt>
    <dgm:pt modelId="{3877ADFF-E8F3-442B-8F34-79081FC4FFB6}" type="pres">
      <dgm:prSet presAssocID="{0B9C408C-E4E4-44F0-B8F9-20792DE488D3}" presName="connectorText" presStyleLbl="sibTrans2D1" presStyleIdx="0" presStyleCnt="3"/>
      <dgm:spPr/>
    </dgm:pt>
    <dgm:pt modelId="{1DBF4772-BD50-43D6-A305-1EEE7A9A47F6}" type="pres">
      <dgm:prSet presAssocID="{A1F6A8DB-FFFF-4DE2-81AB-A6D093215699}" presName="node" presStyleLbl="node1" presStyleIdx="1" presStyleCnt="3">
        <dgm:presLayoutVars>
          <dgm:bulletEnabled val="1"/>
        </dgm:presLayoutVars>
      </dgm:prSet>
      <dgm:spPr/>
    </dgm:pt>
    <dgm:pt modelId="{5B5ADA46-1C23-4128-BC34-96CB9076D25A}" type="pres">
      <dgm:prSet presAssocID="{09823993-73F5-4F4A-BF17-FF413F9663B5}" presName="sibTrans" presStyleLbl="sibTrans2D1" presStyleIdx="1" presStyleCnt="3"/>
      <dgm:spPr/>
    </dgm:pt>
    <dgm:pt modelId="{9005FC63-FB5D-444C-8D28-4D6B204BDFE6}" type="pres">
      <dgm:prSet presAssocID="{09823993-73F5-4F4A-BF17-FF413F9663B5}" presName="connectorText" presStyleLbl="sibTrans2D1" presStyleIdx="1" presStyleCnt="3"/>
      <dgm:spPr/>
    </dgm:pt>
    <dgm:pt modelId="{3AEBF7F9-B812-42D0-AB78-8D3E2764085B}" type="pres">
      <dgm:prSet presAssocID="{65870267-1E7D-45F2-8910-60BCD3A6D3DC}" presName="node" presStyleLbl="node1" presStyleIdx="2" presStyleCnt="3">
        <dgm:presLayoutVars>
          <dgm:bulletEnabled val="1"/>
        </dgm:presLayoutVars>
      </dgm:prSet>
      <dgm:spPr/>
    </dgm:pt>
    <dgm:pt modelId="{750B7296-F6B4-4215-A551-F7F919AE4F00}" type="pres">
      <dgm:prSet presAssocID="{95FEDE0C-E045-44E0-8D95-37CD578D5F7B}" presName="sibTrans" presStyleLbl="sibTrans2D1" presStyleIdx="2" presStyleCnt="3"/>
      <dgm:spPr/>
    </dgm:pt>
    <dgm:pt modelId="{DE990847-BF55-4C7D-99D3-9BAE6DBA30AE}" type="pres">
      <dgm:prSet presAssocID="{95FEDE0C-E045-44E0-8D95-37CD578D5F7B}" presName="connectorText" presStyleLbl="sibTrans2D1" presStyleIdx="2" presStyleCnt="3"/>
      <dgm:spPr/>
    </dgm:pt>
  </dgm:ptLst>
  <dgm:cxnLst>
    <dgm:cxn modelId="{11B7A201-DB8F-4C75-BF0E-884469787468}" type="presOf" srcId="{95FEDE0C-E045-44E0-8D95-37CD578D5F7B}" destId="{DE990847-BF55-4C7D-99D3-9BAE6DBA30AE}" srcOrd="1" destOrd="0" presId="urn:microsoft.com/office/officeart/2005/8/layout/cycle7"/>
    <dgm:cxn modelId="{E7407013-FB87-4CA9-80E2-1C0BB6F95D32}" srcId="{8D44333D-B86E-4CED-811B-053F3A4FADDE}" destId="{A1F6A8DB-FFFF-4DE2-81AB-A6D093215699}" srcOrd="1" destOrd="0" parTransId="{B368C5EF-A3E0-4020-8C79-0A7C6991E26A}" sibTransId="{09823993-73F5-4F4A-BF17-FF413F9663B5}"/>
    <dgm:cxn modelId="{907C7B38-4C21-4A98-9D34-1DD643415B45}" type="presOf" srcId="{A1F6A8DB-FFFF-4DE2-81AB-A6D093215699}" destId="{1DBF4772-BD50-43D6-A305-1EEE7A9A47F6}" srcOrd="0" destOrd="0" presId="urn:microsoft.com/office/officeart/2005/8/layout/cycle7"/>
    <dgm:cxn modelId="{C5357A64-E429-4799-ABB1-7604A0E61F58}" type="presOf" srcId="{09823993-73F5-4F4A-BF17-FF413F9663B5}" destId="{9005FC63-FB5D-444C-8D28-4D6B204BDFE6}" srcOrd="1" destOrd="0" presId="urn:microsoft.com/office/officeart/2005/8/layout/cycle7"/>
    <dgm:cxn modelId="{D7AACD6C-9A9C-402C-B062-26002324F8C5}" type="presOf" srcId="{8AEF2EA7-DEE4-49E9-8DD9-F731646AA400}" destId="{483DD806-0AF2-4DA2-99DC-A6B3B79B4E7E}" srcOrd="0" destOrd="0" presId="urn:microsoft.com/office/officeart/2005/8/layout/cycle7"/>
    <dgm:cxn modelId="{B229F751-AF41-4C32-955C-57840713EB24}" srcId="{8D44333D-B86E-4CED-811B-053F3A4FADDE}" destId="{65870267-1E7D-45F2-8910-60BCD3A6D3DC}" srcOrd="2" destOrd="0" parTransId="{0CFD1774-5EE5-4D01-9353-F453726F1084}" sibTransId="{95FEDE0C-E045-44E0-8D95-37CD578D5F7B}"/>
    <dgm:cxn modelId="{C6442B79-C730-4E87-AAAF-86EA57059465}" srcId="{8D44333D-B86E-4CED-811B-053F3A4FADDE}" destId="{8AEF2EA7-DEE4-49E9-8DD9-F731646AA400}" srcOrd="0" destOrd="0" parTransId="{519BB96F-40FB-423C-B43B-1448D5240BB4}" sibTransId="{0B9C408C-E4E4-44F0-B8F9-20792DE488D3}"/>
    <dgm:cxn modelId="{C6DD99B2-87F2-45D6-A79C-244F3E963347}" type="presOf" srcId="{0B9C408C-E4E4-44F0-B8F9-20792DE488D3}" destId="{B54C938C-5F99-417C-AFE4-ECEC534AF882}" srcOrd="0" destOrd="0" presId="urn:microsoft.com/office/officeart/2005/8/layout/cycle7"/>
    <dgm:cxn modelId="{EFA7E3B7-8705-4482-B39D-DB8492DFC82C}" type="presOf" srcId="{09823993-73F5-4F4A-BF17-FF413F9663B5}" destId="{5B5ADA46-1C23-4128-BC34-96CB9076D25A}" srcOrd="0" destOrd="0" presId="urn:microsoft.com/office/officeart/2005/8/layout/cycle7"/>
    <dgm:cxn modelId="{C857CAEC-911F-4FC3-BA23-7AA018FC2B62}" type="presOf" srcId="{65870267-1E7D-45F2-8910-60BCD3A6D3DC}" destId="{3AEBF7F9-B812-42D0-AB78-8D3E2764085B}" srcOrd="0" destOrd="0" presId="urn:microsoft.com/office/officeart/2005/8/layout/cycle7"/>
    <dgm:cxn modelId="{0B6438F0-9886-4888-ADCF-C31E36F73495}" type="presOf" srcId="{0B9C408C-E4E4-44F0-B8F9-20792DE488D3}" destId="{3877ADFF-E8F3-442B-8F34-79081FC4FFB6}" srcOrd="1" destOrd="0" presId="urn:microsoft.com/office/officeart/2005/8/layout/cycle7"/>
    <dgm:cxn modelId="{ADD2D7F3-C491-4E6D-A3FE-340AB2EBDC66}" type="presOf" srcId="{95FEDE0C-E045-44E0-8D95-37CD578D5F7B}" destId="{750B7296-F6B4-4215-A551-F7F919AE4F00}" srcOrd="0" destOrd="0" presId="urn:microsoft.com/office/officeart/2005/8/layout/cycle7"/>
    <dgm:cxn modelId="{FF3A86F9-1672-48F0-BAB6-F9BECE002C24}" type="presOf" srcId="{8D44333D-B86E-4CED-811B-053F3A4FADDE}" destId="{C387CC11-6B17-44E2-A35C-3245FE462799}" srcOrd="0" destOrd="0" presId="urn:microsoft.com/office/officeart/2005/8/layout/cycle7"/>
    <dgm:cxn modelId="{B01B3D94-6460-4ABE-98E2-4298AD0D1D2A}" type="presParOf" srcId="{C387CC11-6B17-44E2-A35C-3245FE462799}" destId="{483DD806-0AF2-4DA2-99DC-A6B3B79B4E7E}" srcOrd="0" destOrd="0" presId="urn:microsoft.com/office/officeart/2005/8/layout/cycle7"/>
    <dgm:cxn modelId="{52ADEA3A-4B21-4A24-A86D-8D2F0C0D8280}" type="presParOf" srcId="{C387CC11-6B17-44E2-A35C-3245FE462799}" destId="{B54C938C-5F99-417C-AFE4-ECEC534AF882}" srcOrd="1" destOrd="0" presId="urn:microsoft.com/office/officeart/2005/8/layout/cycle7"/>
    <dgm:cxn modelId="{0BE0309F-B4B7-4FD2-88FC-6D5ABE2364AC}" type="presParOf" srcId="{B54C938C-5F99-417C-AFE4-ECEC534AF882}" destId="{3877ADFF-E8F3-442B-8F34-79081FC4FFB6}" srcOrd="0" destOrd="0" presId="urn:microsoft.com/office/officeart/2005/8/layout/cycle7"/>
    <dgm:cxn modelId="{30348C39-645C-472A-8EF6-2F9E5DFA322D}" type="presParOf" srcId="{C387CC11-6B17-44E2-A35C-3245FE462799}" destId="{1DBF4772-BD50-43D6-A305-1EEE7A9A47F6}" srcOrd="2" destOrd="0" presId="urn:microsoft.com/office/officeart/2005/8/layout/cycle7"/>
    <dgm:cxn modelId="{6B6C8CF1-C501-46DA-81CF-CC5DCBD2FC28}" type="presParOf" srcId="{C387CC11-6B17-44E2-A35C-3245FE462799}" destId="{5B5ADA46-1C23-4128-BC34-96CB9076D25A}" srcOrd="3" destOrd="0" presId="urn:microsoft.com/office/officeart/2005/8/layout/cycle7"/>
    <dgm:cxn modelId="{88A93F23-C2B9-45E3-B712-38ECDE72780D}" type="presParOf" srcId="{5B5ADA46-1C23-4128-BC34-96CB9076D25A}" destId="{9005FC63-FB5D-444C-8D28-4D6B204BDFE6}" srcOrd="0" destOrd="0" presId="urn:microsoft.com/office/officeart/2005/8/layout/cycle7"/>
    <dgm:cxn modelId="{E0DCCF71-4DA3-4588-9843-1C39775C598A}" type="presParOf" srcId="{C387CC11-6B17-44E2-A35C-3245FE462799}" destId="{3AEBF7F9-B812-42D0-AB78-8D3E2764085B}" srcOrd="4" destOrd="0" presId="urn:microsoft.com/office/officeart/2005/8/layout/cycle7"/>
    <dgm:cxn modelId="{01D52A9E-2527-44D7-AE0D-995696EEF7B1}" type="presParOf" srcId="{C387CC11-6B17-44E2-A35C-3245FE462799}" destId="{750B7296-F6B4-4215-A551-F7F919AE4F00}" srcOrd="5" destOrd="0" presId="urn:microsoft.com/office/officeart/2005/8/layout/cycle7"/>
    <dgm:cxn modelId="{4A589A42-29A8-437F-8F2B-69BD19BCD8EA}" type="presParOf" srcId="{750B7296-F6B4-4215-A551-F7F919AE4F00}" destId="{DE990847-BF55-4C7D-99D3-9BAE6DBA30A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DD806-0AF2-4DA2-99DC-A6B3B79B4E7E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Contradiction</a:t>
          </a:r>
          <a:endParaRPr kumimoji="1" lang="ja-JP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7756" y="35837"/>
        <a:ext cx="2274087" cy="1102735"/>
      </dsp:txXfrm>
    </dsp:sp>
    <dsp:sp modelId="{B54C938C-5F99-417C-AFE4-ECEC534AF882}">
      <dsp:nvSpPr>
        <dsp:cNvPr id="0" name=""/>
        <dsp:cNvSpPr/>
      </dsp:nvSpPr>
      <dsp:spPr>
        <a:xfrm rot="3600000">
          <a:off x="447137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4594367" y="2139989"/>
        <a:ext cx="975885" cy="245983"/>
      </dsp:txXfrm>
    </dsp:sp>
    <dsp:sp modelId="{1DBF4772-BD50-43D6-A305-1EEE7A9A47F6}">
      <dsp:nvSpPr>
        <dsp:cNvPr id="0" name=""/>
        <dsp:cNvSpPr/>
      </dsp:nvSpPr>
      <dsp:spPr>
        <a:xfrm>
          <a:off x="487846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</a:t>
          </a:r>
          <a:endParaRPr kumimoji="1" lang="ja-JP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12776" y="3387390"/>
        <a:ext cx="2274087" cy="1102735"/>
      </dsp:txXfrm>
    </dsp:sp>
    <dsp:sp modelId="{5B5ADA46-1C23-4128-BC34-96CB9076D25A}">
      <dsp:nvSpPr>
        <dsp:cNvPr id="0" name=""/>
        <dsp:cNvSpPr/>
      </dsp:nvSpPr>
      <dsp:spPr>
        <a:xfrm rot="10800000">
          <a:off x="3503865" y="3733771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 rot="10800000">
        <a:off x="3626857" y="3815766"/>
        <a:ext cx="975885" cy="245983"/>
      </dsp:txXfrm>
    </dsp:sp>
    <dsp:sp modelId="{3AEBF7F9-B812-42D0-AB78-8D3E2764085B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Attitude</a:t>
          </a:r>
          <a:endParaRPr kumimoji="1" lang="ja-JP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2736" y="3387390"/>
        <a:ext cx="2274087" cy="1102735"/>
      </dsp:txXfrm>
    </dsp:sp>
    <dsp:sp modelId="{750B7296-F6B4-4215-A551-F7F919AE4F00}">
      <dsp:nvSpPr>
        <dsp:cNvPr id="0" name=""/>
        <dsp:cNvSpPr/>
      </dsp:nvSpPr>
      <dsp:spPr>
        <a:xfrm rot="18000000">
          <a:off x="253635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700" kern="1200"/>
        </a:p>
      </dsp:txBody>
      <dsp:txXfrm>
        <a:off x="2659347" y="2139989"/>
        <a:ext cx="975885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51A30-7C67-4BC0-B6D1-AD1256FDE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C69D98-5DDA-460E-ADC6-F3B274204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6F882-CC14-40BF-83FA-5BAB4A6F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CB5B3-39F3-4C80-A702-F6866EEB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4FF05-9302-4AF1-BF63-D810501C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9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5F695-EDB3-4BF9-94D0-1C366A09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BB7331-03D6-4B9F-ACA6-FFA77F6F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29053-1A1B-44A0-8ADB-F7551893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347B4-5BB0-4C33-AF21-1EA2504D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F4F6B-8328-43DB-A5AF-9459D989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BB6CA8-BE0E-4F24-B616-0A2042194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D04E7-5736-4008-8F64-714D18F80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4845A0-4101-433B-930C-8E46C32E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3456AB-A00E-45EC-8194-57794DB7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95547-F9F4-4DC4-A800-A8562CA0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23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68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31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1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8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7764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90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B8278-7691-48B5-AB84-D3AA683C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9C2D8B-0DE8-43D6-8E90-B05F8773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F1FC6F-AB9D-4491-AC82-50AF0CF1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30CF0-1E24-40C0-929C-44BC8AD8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4406D1-724A-48B5-8D1E-F986DA58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688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204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5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7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91B6B-03BE-43C5-8BDB-2072B21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3793C5-33E2-4124-9014-C80999D3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706B0-ED4D-4E98-AE1B-89CBD3B1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86321B-29A5-4895-8F3E-1CA48CE6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3F6793-5D66-4042-9CE5-6DA3A93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DF14F-D4D2-4608-AACE-16E5E3D5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C1679E-997C-482D-BD4A-B4F16414F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E60B9F-309E-4080-8AE5-F3234533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B4E6DA-9AC2-43E0-B8E2-9BD416C7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CBD8CE-DF16-4A11-93BB-8A6A5D38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091588-F5AD-4589-90E7-497C8168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5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7C482-551D-4F72-8EC5-EBE57B3C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9D04BC-8AFA-484B-A29C-BCC0AC0B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ECC42-29FC-449C-BB67-B8EFF521E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846C13-4703-492B-8228-42CD2FB42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C05DFC-6A10-44FE-A0C2-695A3AA81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9CDF4C-80D9-4E9C-9D39-1D3AFCDE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370D19-4088-4171-9BD9-57195403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C62872-D58D-4D32-A35D-D93A2F59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63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E9409-FE1B-4A0D-8B33-F3D2A206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8F715-8BCE-4F33-9960-D993C048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C5234E-2C23-483A-AA7E-271D9377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19DF9-3779-40AE-9895-362BE06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8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E5269F-4419-4ECD-9D09-178EBB57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BFD722-EE63-416E-B506-E6FDF178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825468-94D4-4B34-B2E2-4D811F17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E23DE-9FCE-4853-92EA-E11C8DC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32B1E-9C49-45D4-B323-EE701A53F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4CD24C-CB85-491F-9F23-653417B4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D73240-BADE-4CC1-8C6D-8BDD5A99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77C3FA-0B46-4A66-8F1D-7E6D8E5A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E5C24F-2078-4143-B362-3F0C719B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8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3E194-DDFC-4EDB-92D4-0A2A8B73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D19E4-3061-49D0-BF6E-23B1765DA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FE8B7B-F7FA-43B7-8683-B99017B90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70AC75-A3CA-41AB-B045-2CF8793A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75506A-0B13-43C8-B069-D6C8AA5F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50A4C7-B14F-479A-AFE9-2C15C331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4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4C90D7-30DF-4CD6-AACF-B7E210F9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3C7180-6ABA-448C-8647-B43EDB18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C5F1-89CF-46D3-9E9C-5493CEA88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373BC-1A49-4DC8-B27A-0915B19BC9C6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58648-ABCA-48E0-A44C-DC0209E5F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FA8B2D-12DE-4FC3-8CF4-7FE8E51A6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9037-7782-47D0-A428-BA7342892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40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0526-6DC3-4C09-817F-5B347A26C985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5078-97C2-49C4-99A8-C9AE0D4B8A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13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0DE4-A4A5-48ED-BFE3-71C664886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Global Leadership Fellows Forum 01: </a:t>
            </a:r>
            <a:r>
              <a:rPr kumimoji="1" lang="en-US" altLang="ja-JP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On </a:t>
            </a:r>
            <a:r>
              <a:rPr kumimoji="1" lang="en-US" altLang="ja-JP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Peace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230D6E-4EDB-4467-B121-B05DDF912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Juichiro Tanabe 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3649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51792"/>
            <a:ext cx="10515600" cy="70236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8297" y="1099930"/>
            <a:ext cx="11529390" cy="539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broader view of peace</a:t>
            </a: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as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elimination of structural violence</a:t>
            </a:r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</a:t>
            </a:r>
            <a:r>
              <a:rPr kumimoji="1"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Sufficiency 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Thailand and </a:t>
            </a:r>
            <a:r>
              <a:rPr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Security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as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participatory political system</a:t>
            </a: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of deliberative and dialogical politics </a:t>
            </a:r>
          </a:p>
          <a:p>
            <a:pPr marL="0" indent="0"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restoration of broken human relationships between former enemies</a:t>
            </a:r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and Reconciliation Commission in South Africa</a:t>
            </a:r>
          </a:p>
          <a:p>
            <a:pPr marL="0" indent="0"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as a construction of society that respects human rights of all citizens beyond ethnic, religious, or cultural differences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960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8297"/>
            <a:ext cx="10515600" cy="102041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0087" y="1470991"/>
            <a:ext cx="11118573" cy="49828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Critique of pessimistic view of human nature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of conflict/violence</a:t>
            </a: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aggressive, violent and egoistic nature of human beings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conflict: multiple causes – social, political, economic, psychological, etc.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(especially armed conflict): Being learned rather than innate in human society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Conflict: </a:t>
            </a:r>
            <a:r>
              <a:rPr kumimoji="1" lang="en-US" altLang="ja-JP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mutually and consensually resolved by human beings</a:t>
            </a:r>
            <a:endParaRPr kumimoji="1" lang="ja-JP" alt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6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51792"/>
            <a:ext cx="10515600" cy="78379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1061" y="1152940"/>
            <a:ext cx="11529391" cy="54532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Optimistic view of human beings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beings: 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the capacity to understand why conflict arises and to produce a range of innovative approaches to conflict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Compromise, agreement, institutional reform, redistribution of resources, reconciliation, education, etc.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beings: 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Inherently possessing the capacity and skills to learn new knowledge and modify the learned knowledge creatively to resolve problems facing us </a:t>
            </a:r>
          </a:p>
          <a:p>
            <a:pPr marL="0" indent="0">
              <a:buNone/>
            </a:pPr>
            <a:endParaRPr kumimoji="1" lang="ja-JP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5492F-5282-4194-B61E-5050C048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53"/>
            <a:ext cx="10515600" cy="76016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Positive peace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11D9A-2AF2-406D-866F-33E5646C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55" y="947450"/>
            <a:ext cx="11677880" cy="5684703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◎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Critique of positive peace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➡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The concept too broad to be achieved: “Anything goes” orientation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ja-JP" altLang="en-US" dirty="0"/>
              <a:t>◎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from positive peace</a:t>
            </a:r>
          </a:p>
          <a:p>
            <a:pPr marL="0" indent="0"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appreciating the critique, humanity has practiced variety of peace that can be understood as positive peace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Post-conflict/war human reconciliation (South Africa, Rwanda, etc.,); Concepts of sustainable development, and human security; practices of peace education in Northern Ireland, in Palestine/Israel, and other countries</a:t>
            </a:r>
          </a:p>
          <a:p>
            <a:pPr marL="0" indent="0">
              <a:buNone/>
            </a:pPr>
            <a:r>
              <a:rPr kumimoji="1" lang="ja-JP" altLang="en-US" dirty="0"/>
              <a:t>➡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offer concrete ideas of positive peace in different contexts</a:t>
            </a:r>
          </a:p>
          <a:p>
            <a:pPr marL="0" indent="0"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be creative in producing contextually-oriented positive peace in many societies </a:t>
            </a: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67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2371"/>
            <a:ext cx="10515600" cy="77118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Dilemma of negative peace and positive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4070" y="1178805"/>
            <a:ext cx="11304104" cy="55798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Order, justice (especially social justice), and peace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status quo vs social change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peace: Peace for elites, existing government, or those in power </a:t>
            </a: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to maintaining existing order/status quo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peace: Peace for people/citizens, the marginalized, the underprivileged : Social reform included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peace differs according to people in different social, political, or economic positions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peace(s) can clash or contradict each other in one society or country </a:t>
            </a:r>
          </a:p>
        </p:txBody>
      </p:sp>
    </p:spTree>
    <p:extLst>
      <p:ext uri="{BB962C8B-B14F-4D97-AF65-F5344CB8AC3E}">
        <p14:creationId xmlns:p14="http://schemas.microsoft.com/office/powerpoint/2010/main" val="150359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6835" y="225287"/>
            <a:ext cx="11304103" cy="121792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Complementarity between negative peace and positive in conflict dynamics </a:t>
            </a:r>
            <a:endParaRPr kumimoji="1"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9321" y="1690688"/>
            <a:ext cx="11754998" cy="48021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Conflict: 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process with different stages/levels of tension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Triangle: Changing constantly in conflict dynamics – both negatively and positively 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stages and levels of tension: Requiring distinct approaches to peace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stages and levels of tension: Needs respectively different peace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73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79AA-1EC2-4C1A-984B-E9F418F6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Conflict: ABC Triangle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A2097C1-29A4-410E-8069-6206BE9365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24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6"/>
            <a:ext cx="11023241" cy="5811838"/>
          </a:xfrm>
        </p:spPr>
      </p:pic>
    </p:spTree>
    <p:extLst>
      <p:ext uri="{BB962C8B-B14F-4D97-AF65-F5344CB8AC3E}">
        <p14:creationId xmlns:p14="http://schemas.microsoft.com/office/powerpoint/2010/main" val="318371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10515600" cy="6190220"/>
          </a:xfrm>
        </p:spPr>
      </p:pic>
    </p:spTree>
    <p:extLst>
      <p:ext uri="{BB962C8B-B14F-4D97-AF65-F5344CB8AC3E}">
        <p14:creationId xmlns:p14="http://schemas.microsoft.com/office/powerpoint/2010/main" val="312593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1355"/>
            <a:ext cx="10515600" cy="89236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dynamics, negative peace and positive peace</a:t>
            </a:r>
            <a:endParaRPr kumimoji="1"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3096" y="1123720"/>
            <a:ext cx="11158330" cy="536915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intensity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Negotiation, mediation, arbitration, problem-solving workshop,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aim: </a:t>
            </a:r>
            <a:r>
              <a:rPr kumimoji="1" lang="en-US" altLang="ja-JP" sz="3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prevent non-violent conflict from escalating into violent one and resolv</a:t>
            </a:r>
            <a:r>
              <a:rPr lang="en-US" altLang="ja-JP" sz="3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the conflict peacefully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intensity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mediation: Mediation with third-party having coercive power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intensity: Break of violence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mediation, negotiation or military intervention if necessary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69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50B75-1AB0-4053-AF82-DC251C03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sz="4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Structure of the class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19DC59-B090-40E5-8058-AF4C847B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825625"/>
            <a:ext cx="11343861" cy="4351338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1) Negative peace and positive peace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2) Conflict dynamics and peace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3) Key concepts pertinent to peace: peacemaking, peacekeeping, and peacebuilding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4) Linda Groff’s models of peace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33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848139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dynamics, negative peace and positive peace</a:t>
            </a:r>
            <a:endParaRPr kumimoji="1"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1061" y="1232452"/>
            <a:ext cx="11396869" cy="494451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De-escalation stage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Ceasefire agreement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Imposition of peacekeeping force to monitor the ceasefire and prevent the resurgence of violence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workshop to exchange opinions and explore mutually cooperative solutions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Reconciliation: Restoring broken relationship and building constructive community that can manage conflict peacefully and creatively in future </a:t>
            </a:r>
            <a:endParaRPr kumimoji="1" lang="ja-JP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dynamics, negative peace and positive peace</a:t>
            </a:r>
            <a:endParaRPr kumimoji="1" lang="ja-JP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2540" y="1351722"/>
            <a:ext cx="11468559" cy="50600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positive peace: </a:t>
            </a:r>
            <a:r>
              <a:rPr kumimoji="1" lang="en-US" altLang="ja-JP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negative peace pragmatically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Violent conflict: Positive peace cannot be carried out without securing negative peace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understand negative peace and positive peace as </a:t>
            </a:r>
            <a:r>
              <a:rPr kumimoji="1" lang="en-US" altLang="ja-JP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continuum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conflict and peace are not so simple as shown by the dynamics model.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ou</a:t>
            </a:r>
            <a:r>
              <a:rPr lang="en-US" altLang="ja-JP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flexibility and creativity required to respond to real conflict properly…</a:t>
            </a:r>
            <a:endParaRPr kumimoji="1" lang="ja-JP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EE14D-B624-4D8D-BB1E-8E30BBA8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185531"/>
            <a:ext cx="11913703" cy="1060173"/>
          </a:xfrm>
        </p:spPr>
        <p:txBody>
          <a:bodyPr>
            <a:noAutofit/>
          </a:bodyPr>
          <a:lstStyle/>
          <a:p>
            <a:pPr algn="ctr"/>
            <a:r>
              <a:rPr lang="en-US" altLang="ja-JP" sz="30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Peace for Ukraine from negative peace and positive peace  perspectives</a:t>
            </a:r>
            <a:br>
              <a:rPr lang="ja-JP" altLang="ja-JP" sz="30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1" lang="ja-JP" altLang="en-US" sz="3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74FDA2-B092-4112-9181-3A387EF4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7" y="1245703"/>
            <a:ext cx="11357113" cy="523461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ja-JP" altLang="en-US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Negative peace (short and mid-term peace) : Ceasefire agreement between Ukraine and Russia</a:t>
            </a:r>
            <a:endParaRPr lang="ja-JP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The urgent matter</a:t>
            </a:r>
            <a:endParaRPr lang="ja-JP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Provision of humanitarian assistance for Ukrainian citizens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Between negative peace and positive peace</a:t>
            </a:r>
            <a:endParaRPr lang="ja-JP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Repatriation of Ukrainian citizens and/or support of long-term settle down in other countries if they want</a:t>
            </a:r>
            <a:endParaRPr lang="ja-JP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sz="2800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Continuous negotiation between Ukraine, Russia, and the West over the future status of Ukraine </a:t>
            </a:r>
            <a:endParaRPr lang="ja-JP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ja-JP" altLang="ja-JP" sz="2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3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0B198-DE22-4EFE-B384-4CD4EACF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145775"/>
            <a:ext cx="11476383" cy="861390"/>
          </a:xfrm>
        </p:spPr>
        <p:txBody>
          <a:bodyPr/>
          <a:lstStyle/>
          <a:p>
            <a:r>
              <a:rPr kumimoji="1" lang="en-US" altLang="ja-JP" sz="3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Peace for Ukraine from negative peace and positive peace  perspectives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055804-B34B-4EF8-A935-C9EE8F85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007165"/>
            <a:ext cx="11476383" cy="549965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ja-JP" altLang="en-US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◎</a:t>
            </a:r>
            <a:r>
              <a:rPr lang="en-US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Positive peace (long-term peace) : Micro and macro levels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Socio-economic reconstruction of the Ukraine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Trauma care for the Ukrainian citizens 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Continuous dialogue between Ukrainian citizens and pro-Russian citizens 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➡</a:t>
            </a:r>
            <a:r>
              <a:rPr lang="en-US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Establishment of minimum cooperative arrangement between Russia and the West: Guaranteeing no further NATO’s eastward expansion and stable provision of natural gas to European countries by Russia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ja-JP" kern="100" dirty="0">
                <a:effectLst/>
                <a:latin typeface="游明朝" panose="02020400000000000000" pitchFamily="18" charset="-128"/>
                <a:ea typeface="ＭＳ 明朝" panose="02020609040205080304" pitchFamily="17" charset="-128"/>
                <a:cs typeface="ＭＳ 明朝" panose="02020609040205080304" pitchFamily="17" charset="-128"/>
              </a:rPr>
              <a:t>➡</a:t>
            </a:r>
            <a:r>
              <a:rPr lang="en-US" altLang="ja-JP" kern="1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Securing neutral status of Ukraine and building new security regime that entails Ukraine, Russia, EU, and the US and regional countries to create wider security system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kern="1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★</a:t>
            </a:r>
            <a:r>
              <a:rPr lang="en-US" altLang="ja-JP" kern="100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What about the investigation of reported gross human rights violations by Russian troops? </a:t>
            </a:r>
            <a:endParaRPr lang="ja-JP" altLang="ja-JP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88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54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key words related to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8473" y="1377108"/>
            <a:ext cx="11567710" cy="511576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kumimoji="1"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Peacemaking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seeking to bring parties to conflict to a ceasefire agreement by peaceful means – </a:t>
            </a:r>
            <a:r>
              <a:rPr lang="en-US" altLang="ja-JP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negotiation, mediation, or conciliation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negative peace</a:t>
            </a:r>
            <a:endParaRPr lang="en-US" altLang="ja-JP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Peacekeeping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imposition of international armed forces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separate the parties to conflict and monitor and support humanitarian assistance delivery and help parties in conflict proceed to concrete political deal </a:t>
            </a:r>
            <a:endParaRPr kumimoji="1" lang="en-US" altLang="ja-JP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9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key words related to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9657" y="1311006"/>
            <a:ext cx="11391441" cy="518186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Peacekeeping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1956 by the UN: UNEF I (United Nations Emergency Force in Egyptian territory)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Dispatched following the ceasefire agreement and consent from parties to conflict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mission: To prevent the re-eruption of armed conflict and oversee the implementation of a political settlement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negative peace so that positive peace can be discussed and practice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Peacekeeping itself does </a:t>
            </a:r>
            <a:r>
              <a:rPr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address the causes of conflict and achieve positive peace</a:t>
            </a:r>
            <a:endParaRPr kumimoji="1" lang="en-US" altLang="ja-JP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2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477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key words related to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759" y="1288973"/>
            <a:ext cx="11281272" cy="520390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Peacebuilding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peace that underpins peacemaking and peacekeeping by addressing social, political, and economic structures that cause conflict and build a constructive relationship between/among parties to conflict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holistic approach to build positive peace in the post-conflict nation/society to prevent a relapse into violent conflict and create a sustainable society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2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3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key words related to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7078" y="1266940"/>
            <a:ext cx="11224592" cy="52259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Peacebuilding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Origin: (1)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for Peace (1992)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UN Secretary-General Boutros Ghali: Post-conflict peacebuilding – to demobilize conflictants and hold multi-party election and establish democratic system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 to An Agenda for Peace (1995)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Boutros-Ghali: Extended the scope of peacebuilding by adding humanitarian, economic, and political areas besides demobilization of combatants and multi-party election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roles of external actors – International Organizations, NGOs, states, etc. – emphasized in carrying out peacebuilding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1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2371"/>
            <a:ext cx="10515600" cy="727113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Linda Groff’s models of peace for future 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7079" y="1457739"/>
            <a:ext cx="11198086" cy="47192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ja-JP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Feminist peace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Elimination of physical, structural and cultural violence on both micro (community, family and individual) levels and macro (state, inter-state, and international levels) and patriarchal values, attitudes and organizations that block people’s opportunities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awareness campaign/raising awareness campaign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 </a:t>
            </a:r>
            <a:r>
              <a:rPr lang="en-US" altLang="ja-JP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education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ja-JP" alt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of gender and cultural relativity need to be discussed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ja-JP" alt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feminist view be a universal value or is it an Western one?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ja-JP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569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97456"/>
            <a:ext cx="10515600" cy="6279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Linda Groff’s models of peace for future 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9489" y="1311007"/>
            <a:ext cx="11479575" cy="48659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Intercultural peace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Peace between/among diverse cultures, civilizations and religions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mutual understanding and co-existence in increasing interaction of variety of values, norms, lifestyles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Appreciating the rich cultural diversity of humanity as an essential component of a more harmonious and humane multicultural world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do to promote intercultural peace on both micro and macro levels?? </a:t>
            </a:r>
          </a:p>
          <a:p>
            <a:endParaRPr kumimoji="1"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72279"/>
            <a:ext cx="10515600" cy="863307"/>
          </a:xfrm>
        </p:spPr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9658" y="1134737"/>
            <a:ext cx="11325339" cy="52330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kumimoji="1" lang="ja-JP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single definition of peace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kumimoji="1"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multiple meanings: A subjective or intersubjective concept defined distinctively by different individuals/groups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contested concept with no fixed meaning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Peace: Constructed by human beings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meaning changes according to different social and cultural situations and environments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9508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999C3-FB05-48B2-984C-1501DBE9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680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Linda Groff’s models of peace for future 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DAA61E-7955-4700-8AE4-0EB11B19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73" y="1288972"/>
            <a:ext cx="11446526" cy="520390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ja-JP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Intercultural peace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Students’ exchange program: High school and junior high school education program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Kenneth Boulding advocated the exchange program as a key to sustainable peace in early 1970s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Multicultural education/workshops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projects</a:t>
            </a:r>
          </a:p>
        </p:txBody>
      </p:sp>
    </p:spTree>
    <p:extLst>
      <p:ext uri="{BB962C8B-B14F-4D97-AF65-F5344CB8AC3E}">
        <p14:creationId xmlns:p14="http://schemas.microsoft.com/office/powerpoint/2010/main" val="26502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4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Linda Groff’s models of peace for future 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0574" y="1211854"/>
            <a:ext cx="11277600" cy="52810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Holistic Gaia peace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Peace between human beings and the planetary 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between human beings and the Earth and all diverse ecological system and species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recognition of the Earth as a complex, self-organizing living system or humans as part of that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and SDGs (Sustainable Development Goals)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promote holistic Gaia peace from our daily lives?</a:t>
            </a:r>
            <a:r>
              <a:rPr kumimoji="1" lang="en-US" altLang="ja-JP" sz="3200" dirty="0"/>
              <a:t> 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6604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E081D-07C8-430C-AABC-96459A85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Linda Groff’s models of peace for future 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9442F4-7A17-497D-A03C-CDEAD266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Holistic Gaia peace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Inter-governmental level: To strengthen international environmental agreement like Paris Agreement and consolidate enforcement mechanisms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level: Promotion of environmental education; community project (to practice SDGs); change lifestyle?</a:t>
            </a:r>
          </a:p>
          <a:p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8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714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Linda Groff’s models of peace for future 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6591" y="1399142"/>
            <a:ext cx="11092069" cy="477782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Holistic inner and outer peace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of socio-political and economic peace and human internal peace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peace: Promoting human inner enrichment for transformation: Compassion, mercy, touching divinity (God), etc..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religions also preach social justice as part of peace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19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B405F-50E5-4735-AE38-9ACB679C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000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Linda Groff’s models of peace for future 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F4477-3AF0-4FE6-9050-CE41102E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1"/>
            <a:ext cx="10515600" cy="463460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Holistic inner and outer peace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 </a:t>
            </a:r>
            <a:r>
              <a:rPr kumimoji="1" lang="en-US" altLang="ja-JP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level: The practice of mindfulness, meditation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 </a:t>
            </a:r>
            <a:r>
              <a:rPr lang="en-US" altLang="ja-JP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level: Education - Peace education, transformative education, holistic education; enrichment of deliberative democracy?</a:t>
            </a:r>
          </a:p>
          <a:p>
            <a:pPr marL="0" indent="0">
              <a:buNone/>
            </a:pPr>
            <a:endParaRPr kumimoji="1" lang="en-US" altLang="ja-JP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7764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12525-D3C3-4B23-BA2E-BB865A53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288"/>
            <a:ext cx="10515600" cy="103367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9D3E5-DE15-4682-9EED-8E6435F9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58" y="1364974"/>
            <a:ext cx="11358390" cy="51680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Peace: 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and multi-dimensional process </a:t>
            </a:r>
          </a:p>
          <a:p>
            <a:pPr marL="0" indent="0" algn="just">
              <a:buNone/>
            </a:pPr>
            <a:r>
              <a: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Different meanings and understandings of peace can clash in some cases</a:t>
            </a:r>
            <a:endParaRPr lang="ja-JP" altLang="ja-JP" sz="3200" kern="100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peace: Need for providing concrete and viable ideas according to different circumstances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positive peace invites critique for its ambiguity,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also empower us to be creative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kind(s) of peace do you want to achieve?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peace do you believe we should build in our contemporary world? </a:t>
            </a:r>
          </a:p>
          <a:p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3923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D6D53-ED47-4FBD-8A09-B365835B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9"/>
            <a:ext cx="10515600" cy="940903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books and article</a:t>
            </a:r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EBAD54-4D62-4FA4-B904-DDA2D0D3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232452"/>
            <a:ext cx="11436626" cy="523460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Galtung, Johan. (1996)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By Peaceful Means: Peace and Conflict, Development and Civilization.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SAGE: London. </a:t>
            </a:r>
          </a:p>
          <a:p>
            <a:pPr algn="just">
              <a:lnSpc>
                <a:spcPct val="110000"/>
              </a:lnSpc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Groff, Linda. (2008) “Contributions of Different Cultural-Religious Traditions on Different Aspects of Peace – Learning to a Holistic, Integrative View of Peace for a 21st Century Interdependent World” 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FUTUREtakes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Transcultural Futurist Magazine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 no. 1.  </a:t>
            </a:r>
          </a:p>
          <a:p>
            <a:pPr marL="0" indent="0" algn="just">
              <a:lnSpc>
                <a:spcPct val="110000"/>
              </a:lnSpc>
              <a:buNone/>
            </a:pPr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Richmond, P. Oliver. (2014) </a:t>
            </a:r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Peace: A Very Short Introduction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Oxford University Press: Oxford.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8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1356"/>
            <a:ext cx="10515600" cy="716096"/>
          </a:xfrm>
        </p:spPr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4742" y="1123720"/>
            <a:ext cx="11248223" cy="5369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aspects of peace (Suggested by Linda Groff – an American peace scholar and futurologist)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ja-JP" sz="1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 as goal(s)/vision(s)</a:t>
            </a:r>
            <a:r>
              <a:rPr lang="en-US" altLang="ja-JP" sz="1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ja-JP" sz="1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kind(s) of peace we want to achieve</a:t>
            </a:r>
            <a:endParaRPr kumimoji="1" lang="en-US" altLang="ja-JP" sz="1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ja-JP" sz="1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 as means/processes used to realize the goals/visions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Negotiation, mediation, arbitration, dialogue, reconciliation, (peace) education, military intervention, development, art, sports,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kumimoji="1" lang="en-US" altLang="ja-JP" sz="1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 as feeling</a:t>
            </a:r>
            <a:r>
              <a:rPr kumimoji="1" lang="en-US" altLang="ja-JP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do we feel when we are peaceful? How do we feel when we have achieved what we envisioned as peace?</a:t>
            </a:r>
          </a:p>
          <a:p>
            <a:pPr marL="0" indent="0">
              <a:buNone/>
            </a:pPr>
            <a:r>
              <a:rPr lang="en-US" altLang="ja-JP" sz="11200" dirty="0"/>
              <a:t> </a:t>
            </a:r>
            <a:endParaRPr kumimoji="1" lang="en-US" altLang="ja-JP" sz="11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21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4406"/>
            <a:ext cx="10515600" cy="716096"/>
          </a:xfrm>
        </p:spPr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3725" y="1090670"/>
            <a:ext cx="11303306" cy="529687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peace and privat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peace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peace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Peace in public spheres/relations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Inter-communal peace, inter-state peace, international peace, peace within a community, peace within a state, etc.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of social order/stability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peace: Peace in private spheres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peace (serenity), peace within a family, peace with close friends, etc.</a:t>
            </a:r>
            <a:endParaRPr kumimoji="1"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21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77AD8-AE51-42A7-87CD-449147AC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320"/>
            <a:ext cx="10515600" cy="782198"/>
          </a:xfrm>
        </p:spPr>
        <p:txBody>
          <a:bodyPr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A244CF-A421-4526-B051-4AF2B55C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74" y="1101688"/>
            <a:ext cx="11457542" cy="539118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ja-JP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clash between public peace and private peace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peace: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social order: Existing unequal social structure or undemocratic system could be included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clash with citizens whose private peace means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existing structure – political and economic – to redress unequal access to basic human needs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peace: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secure and consolidate private peace in some contexts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Myanmar (between military authority and citizens), Putin’s repression of Russian citizens who are opposed to the war in Ukraine,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think? </a:t>
            </a:r>
          </a:p>
          <a:p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9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64405"/>
            <a:ext cx="10515600" cy="77118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peace and positive peace 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8539" y="1189822"/>
            <a:ext cx="11728174" cy="51447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peace and positive peace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proposed by Johan Galtung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developing Peace and Conflict Studies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peace: </a:t>
            </a:r>
            <a:r>
              <a:rPr kumimoji="1" lang="en-US" altLang="ja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narrow version of peace and short-term oriented approach to peace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absence of direct/overt violence between/within states, between individuals, between/within communities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Ceasefire agreement, provisional power-sharing agreement, control of violence by coercion or threa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of force, authoritarian rule to suppress violence in society, etc. 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4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8540"/>
            <a:ext cx="10515600" cy="6317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peace 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759" y="1068636"/>
            <a:ext cx="11226188" cy="5318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inheren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view of conflict: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Violence = intrinsic to part of human nature as a biological being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Violence: Endemic in human history, society, and international relations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Violence/conflict: </a:t>
            </a:r>
            <a:r>
              <a:rPr lang="en-US" altLang="ja-JP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Rooted in human nature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force or coercion as the practical method to suppress and control violence/conflict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preservation of a pre-existing order/monitoring the status quo by force or coercion </a:t>
            </a:r>
          </a:p>
        </p:txBody>
      </p:sp>
    </p:spTree>
    <p:extLst>
      <p:ext uri="{BB962C8B-B14F-4D97-AF65-F5344CB8AC3E}">
        <p14:creationId xmlns:p14="http://schemas.microsoft.com/office/powerpoint/2010/main" val="124805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86139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peace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0331" y="1299990"/>
            <a:ext cx="11357112" cy="52532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Cold War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1"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of power and maintenance of the balance to avoid the recourse to war: US-China relationship?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◎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confrontation but without recourse to violent conflict: Korea-Japan relation?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the status quo without relational and structural transformation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even negative peace was broken in Ukrainian crises after the Russian invasion…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42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2438</Words>
  <Application>Microsoft Office PowerPoint</Application>
  <PresentationFormat>ワイド画面</PresentationFormat>
  <Paragraphs>203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游ゴシック</vt:lpstr>
      <vt:lpstr>游ゴシック Light</vt:lpstr>
      <vt:lpstr>游明朝</vt:lpstr>
      <vt:lpstr>Arial</vt:lpstr>
      <vt:lpstr>Calibri</vt:lpstr>
      <vt:lpstr>Calibri Light</vt:lpstr>
      <vt:lpstr>Times New Roman</vt:lpstr>
      <vt:lpstr>Office テーマ</vt:lpstr>
      <vt:lpstr>1_Office テーマ</vt:lpstr>
      <vt:lpstr>Global Leadership Fellows Forum 01: On Peace</vt:lpstr>
      <vt:lpstr>Structure of the class</vt:lpstr>
      <vt:lpstr>Peace </vt:lpstr>
      <vt:lpstr>Peace </vt:lpstr>
      <vt:lpstr>Peace </vt:lpstr>
      <vt:lpstr>Peace </vt:lpstr>
      <vt:lpstr>Negative peace and positive peace </vt:lpstr>
      <vt:lpstr>Negative peace </vt:lpstr>
      <vt:lpstr>Negative peace</vt:lpstr>
      <vt:lpstr>Positive peace</vt:lpstr>
      <vt:lpstr>Positive peace</vt:lpstr>
      <vt:lpstr>Positive peace</vt:lpstr>
      <vt:lpstr>Positive peace</vt:lpstr>
      <vt:lpstr>Dilemma of negative peace and positive peace</vt:lpstr>
      <vt:lpstr>Complementarity between negative peace and positive in conflict dynamics </vt:lpstr>
      <vt:lpstr>Conflict: ABC Triangle </vt:lpstr>
      <vt:lpstr>PowerPoint プレゼンテーション</vt:lpstr>
      <vt:lpstr>PowerPoint プレゼンテーション</vt:lpstr>
      <vt:lpstr>Conflict dynamics, negative peace and positive peace</vt:lpstr>
      <vt:lpstr>Conflict dynamics, negative peace and positive peace</vt:lpstr>
      <vt:lpstr>Conflict dynamics, negative peace and positive peace</vt:lpstr>
      <vt:lpstr>Peace for Ukraine from negative peace and positive peace  perspectives </vt:lpstr>
      <vt:lpstr>Peace for Ukraine from negative peace and positive peace  perspectives</vt:lpstr>
      <vt:lpstr>Other key words related to peace</vt:lpstr>
      <vt:lpstr>Other key words related to peace</vt:lpstr>
      <vt:lpstr>Other key words related to peace</vt:lpstr>
      <vt:lpstr>Other key words related to peace</vt:lpstr>
      <vt:lpstr>Linda Groff’s models of peace for future </vt:lpstr>
      <vt:lpstr>Linda Groff’s models of peace for future </vt:lpstr>
      <vt:lpstr>Linda Groff’s models of peace for future </vt:lpstr>
      <vt:lpstr>Linda Groff’s models of peace for future </vt:lpstr>
      <vt:lpstr>Linda Groff’s models of peace for future </vt:lpstr>
      <vt:lpstr>Linda Groff’s models of peace for future </vt:lpstr>
      <vt:lpstr>Linda Groff’s models of peace for future </vt:lpstr>
      <vt:lpstr>Conclusion </vt:lpstr>
      <vt:lpstr>Recommended books and article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Peace and Conflict Week 3: Peace</dc:title>
  <dc:creator>TANABE JUICHIRO</dc:creator>
  <cp:lastModifiedBy>高橋隆雄</cp:lastModifiedBy>
  <cp:revision>11</cp:revision>
  <dcterms:created xsi:type="dcterms:W3CDTF">2022-04-01T12:32:12Z</dcterms:created>
  <dcterms:modified xsi:type="dcterms:W3CDTF">2022-04-11T01:02:01Z</dcterms:modified>
</cp:coreProperties>
</file>