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86" r:id="rId4"/>
    <p:sldId id="287" r:id="rId5"/>
    <p:sldId id="258" r:id="rId6"/>
    <p:sldId id="259" r:id="rId7"/>
    <p:sldId id="262" r:id="rId8"/>
    <p:sldId id="263" r:id="rId9"/>
    <p:sldId id="264" r:id="rId10"/>
    <p:sldId id="267" r:id="rId11"/>
    <p:sldId id="269" r:id="rId12"/>
    <p:sldId id="270" r:id="rId13"/>
    <p:sldId id="272" r:id="rId14"/>
    <p:sldId id="273" r:id="rId15"/>
    <p:sldId id="274" r:id="rId16"/>
    <p:sldId id="288" r:id="rId17"/>
    <p:sldId id="289" r:id="rId18"/>
    <p:sldId id="290" r:id="rId19"/>
    <p:sldId id="291" r:id="rId20"/>
    <p:sldId id="278" r:id="rId21"/>
    <p:sldId id="292" r:id="rId22"/>
    <p:sldId id="293" r:id="rId23"/>
    <p:sldId id="285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9" r:id="rId39"/>
    <p:sldId id="308" r:id="rId40"/>
    <p:sldId id="311" r:id="rId41"/>
    <p:sldId id="313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Sheet1!$A$1:$A$11</c:f>
              <c:numCache>
                <c:formatCode>General</c:formatCode>
                <c:ptCount val="11"/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</c:numRef>
          </c:cat>
          <c:val>
            <c:numRef>
              <c:f>Sheet1!$B$1:$B$11</c:f>
              <c:numCache>
                <c:formatCode>#,##0</c:formatCode>
                <c:ptCount val="11"/>
                <c:pt idx="1">
                  <c:v>38500000</c:v>
                </c:pt>
                <c:pt idx="2">
                  <c:v>42700000</c:v>
                </c:pt>
                <c:pt idx="3">
                  <c:v>51300000</c:v>
                </c:pt>
                <c:pt idx="4">
                  <c:v>59200000</c:v>
                </c:pt>
                <c:pt idx="5">
                  <c:v>65100000</c:v>
                </c:pt>
                <c:pt idx="6">
                  <c:v>65500000</c:v>
                </c:pt>
                <c:pt idx="7">
                  <c:v>68500000</c:v>
                </c:pt>
                <c:pt idx="8">
                  <c:v>70800000</c:v>
                </c:pt>
                <c:pt idx="9">
                  <c:v>79500000</c:v>
                </c:pt>
                <c:pt idx="10">
                  <c:v>82400000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F-4B7B-83AC-DBBD3A3260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1045720"/>
        <c:axId val="381043752"/>
      </c:barChart>
      <c:catAx>
        <c:axId val="38104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1043752"/>
        <c:crosses val="autoZero"/>
        <c:auto val="1"/>
        <c:lblAlgn val="ctr"/>
        <c:lblOffset val="100"/>
        <c:noMultiLvlLbl val="0"/>
      </c:catAx>
      <c:valAx>
        <c:axId val="38104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1045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33D4B-6927-44EF-B424-EDC5AA486416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29354D9-87E3-4756-85AE-09C4D65E000F}">
      <dgm:prSet phldrT="[テキスト]" custT="1"/>
      <dgm:spPr/>
      <dgm:t>
        <a:bodyPr/>
        <a:lstStyle/>
        <a:p>
          <a:r>
            <a: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Direct violence</a:t>
          </a:r>
          <a:endParaRPr kumimoji="1" lang="ja-JP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CDBE0-C1DA-4887-821A-C25608374028}" type="parTrans" cxnId="{805D1670-FA63-4B28-BE61-02053B2492E2}">
      <dgm:prSet/>
      <dgm:spPr/>
      <dgm:t>
        <a:bodyPr/>
        <a:lstStyle/>
        <a:p>
          <a:endParaRPr kumimoji="1" lang="ja-JP" altLang="en-US"/>
        </a:p>
      </dgm:t>
    </dgm:pt>
    <dgm:pt modelId="{355BF2FD-F26A-4373-BC76-CD1606FFC283}" type="sibTrans" cxnId="{805D1670-FA63-4B28-BE61-02053B2492E2}">
      <dgm:prSet/>
      <dgm:spPr/>
      <dgm:t>
        <a:bodyPr/>
        <a:lstStyle/>
        <a:p>
          <a:endParaRPr kumimoji="1" lang="ja-JP" altLang="en-US"/>
        </a:p>
      </dgm:t>
    </dgm:pt>
    <dgm:pt modelId="{1940680C-8690-4BD2-A80D-4725BA951B92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Structural violence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D350F-793D-4938-BC39-59494E38FF9F}" type="parTrans" cxnId="{5907DACE-67A1-4286-A506-1616921470D2}">
      <dgm:prSet/>
      <dgm:spPr/>
      <dgm:t>
        <a:bodyPr/>
        <a:lstStyle/>
        <a:p>
          <a:endParaRPr kumimoji="1" lang="ja-JP" altLang="en-US"/>
        </a:p>
      </dgm:t>
    </dgm:pt>
    <dgm:pt modelId="{03783EB0-0067-4273-81E4-5A8AEC692119}" type="sibTrans" cxnId="{5907DACE-67A1-4286-A506-1616921470D2}">
      <dgm:prSet/>
      <dgm:spPr/>
      <dgm:t>
        <a:bodyPr/>
        <a:lstStyle/>
        <a:p>
          <a:endParaRPr kumimoji="1" lang="ja-JP" altLang="en-US"/>
        </a:p>
      </dgm:t>
    </dgm:pt>
    <dgm:pt modelId="{501A3540-817F-4F1A-9E87-2D0BE81435FD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Cultural violence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EF4DB-167C-4143-B4EE-CFDAE55E0195}" type="parTrans" cxnId="{CBCB2B01-06F1-4D95-A2CD-AF8F8F8D7E6F}">
      <dgm:prSet/>
      <dgm:spPr/>
      <dgm:t>
        <a:bodyPr/>
        <a:lstStyle/>
        <a:p>
          <a:endParaRPr kumimoji="1" lang="ja-JP" altLang="en-US"/>
        </a:p>
      </dgm:t>
    </dgm:pt>
    <dgm:pt modelId="{F9B0F4DE-2B84-4093-9FE3-276B0B66EA20}" type="sibTrans" cxnId="{CBCB2B01-06F1-4D95-A2CD-AF8F8F8D7E6F}">
      <dgm:prSet/>
      <dgm:spPr/>
      <dgm:t>
        <a:bodyPr/>
        <a:lstStyle/>
        <a:p>
          <a:endParaRPr kumimoji="1" lang="ja-JP" altLang="en-US"/>
        </a:p>
      </dgm:t>
    </dgm:pt>
    <dgm:pt modelId="{A2DEC626-FAE0-48F9-8988-60B6FA5AFEE6}" type="pres">
      <dgm:prSet presAssocID="{A3333D4B-6927-44EF-B424-EDC5AA486416}" presName="Name0" presStyleCnt="0">
        <dgm:presLayoutVars>
          <dgm:dir/>
          <dgm:resizeHandles val="exact"/>
        </dgm:presLayoutVars>
      </dgm:prSet>
      <dgm:spPr/>
    </dgm:pt>
    <dgm:pt modelId="{E05F0609-F668-44B4-B774-0F9FABA593B1}" type="pres">
      <dgm:prSet presAssocID="{C29354D9-87E3-4756-85AE-09C4D65E000F}" presName="node" presStyleLbl="node1" presStyleIdx="0" presStyleCnt="3">
        <dgm:presLayoutVars>
          <dgm:bulletEnabled val="1"/>
        </dgm:presLayoutVars>
      </dgm:prSet>
      <dgm:spPr/>
    </dgm:pt>
    <dgm:pt modelId="{AD65D703-AE88-4FA9-8692-F9C39EAB4A5D}" type="pres">
      <dgm:prSet presAssocID="{355BF2FD-F26A-4373-BC76-CD1606FFC283}" presName="sibTrans" presStyleLbl="sibTrans2D1" presStyleIdx="0" presStyleCnt="3"/>
      <dgm:spPr/>
    </dgm:pt>
    <dgm:pt modelId="{AB045C95-D7F5-49A3-88A1-C3E0C69557AF}" type="pres">
      <dgm:prSet presAssocID="{355BF2FD-F26A-4373-BC76-CD1606FFC283}" presName="connectorText" presStyleLbl="sibTrans2D1" presStyleIdx="0" presStyleCnt="3"/>
      <dgm:spPr/>
    </dgm:pt>
    <dgm:pt modelId="{86B36D8F-5A84-409A-8593-58BC73DB7AEB}" type="pres">
      <dgm:prSet presAssocID="{1940680C-8690-4BD2-A80D-4725BA951B92}" presName="node" presStyleLbl="node1" presStyleIdx="1" presStyleCnt="3">
        <dgm:presLayoutVars>
          <dgm:bulletEnabled val="1"/>
        </dgm:presLayoutVars>
      </dgm:prSet>
      <dgm:spPr/>
    </dgm:pt>
    <dgm:pt modelId="{601E1601-CD3C-4A81-AFE4-2E850C5CEEF4}" type="pres">
      <dgm:prSet presAssocID="{03783EB0-0067-4273-81E4-5A8AEC692119}" presName="sibTrans" presStyleLbl="sibTrans2D1" presStyleIdx="1" presStyleCnt="3"/>
      <dgm:spPr/>
    </dgm:pt>
    <dgm:pt modelId="{16612CC6-67E0-4766-B814-79D9E55DF9A2}" type="pres">
      <dgm:prSet presAssocID="{03783EB0-0067-4273-81E4-5A8AEC692119}" presName="connectorText" presStyleLbl="sibTrans2D1" presStyleIdx="1" presStyleCnt="3"/>
      <dgm:spPr/>
    </dgm:pt>
    <dgm:pt modelId="{BC5FEE72-AB09-46D2-A99C-6EB5CA1B9C6E}" type="pres">
      <dgm:prSet presAssocID="{501A3540-817F-4F1A-9E87-2D0BE81435FD}" presName="node" presStyleLbl="node1" presStyleIdx="2" presStyleCnt="3">
        <dgm:presLayoutVars>
          <dgm:bulletEnabled val="1"/>
        </dgm:presLayoutVars>
      </dgm:prSet>
      <dgm:spPr/>
    </dgm:pt>
    <dgm:pt modelId="{728027CA-76FE-4770-83C0-1A194329E2FC}" type="pres">
      <dgm:prSet presAssocID="{F9B0F4DE-2B84-4093-9FE3-276B0B66EA20}" presName="sibTrans" presStyleLbl="sibTrans2D1" presStyleIdx="2" presStyleCnt="3"/>
      <dgm:spPr/>
    </dgm:pt>
    <dgm:pt modelId="{8473EC6A-7586-4833-943C-A62BAF7D25A0}" type="pres">
      <dgm:prSet presAssocID="{F9B0F4DE-2B84-4093-9FE3-276B0B66EA20}" presName="connectorText" presStyleLbl="sibTrans2D1" presStyleIdx="2" presStyleCnt="3"/>
      <dgm:spPr/>
    </dgm:pt>
  </dgm:ptLst>
  <dgm:cxnLst>
    <dgm:cxn modelId="{CBCB2B01-06F1-4D95-A2CD-AF8F8F8D7E6F}" srcId="{A3333D4B-6927-44EF-B424-EDC5AA486416}" destId="{501A3540-817F-4F1A-9E87-2D0BE81435FD}" srcOrd="2" destOrd="0" parTransId="{46EEF4DB-167C-4143-B4EE-CFDAE55E0195}" sibTransId="{F9B0F4DE-2B84-4093-9FE3-276B0B66EA20}"/>
    <dgm:cxn modelId="{C9E8451C-1997-491A-9F88-EB19E0A584F8}" type="presOf" srcId="{F9B0F4DE-2B84-4093-9FE3-276B0B66EA20}" destId="{728027CA-76FE-4770-83C0-1A194329E2FC}" srcOrd="0" destOrd="0" presId="urn:microsoft.com/office/officeart/2005/8/layout/cycle7"/>
    <dgm:cxn modelId="{2DFD8B4A-4F90-4CA0-9ED6-590F47BAFF38}" type="presOf" srcId="{501A3540-817F-4F1A-9E87-2D0BE81435FD}" destId="{BC5FEE72-AB09-46D2-A99C-6EB5CA1B9C6E}" srcOrd="0" destOrd="0" presId="urn:microsoft.com/office/officeart/2005/8/layout/cycle7"/>
    <dgm:cxn modelId="{7C4AF26E-D86D-41D2-84F9-849A0B554720}" type="presOf" srcId="{03783EB0-0067-4273-81E4-5A8AEC692119}" destId="{601E1601-CD3C-4A81-AFE4-2E850C5CEEF4}" srcOrd="0" destOrd="0" presId="urn:microsoft.com/office/officeart/2005/8/layout/cycle7"/>
    <dgm:cxn modelId="{805D1670-FA63-4B28-BE61-02053B2492E2}" srcId="{A3333D4B-6927-44EF-B424-EDC5AA486416}" destId="{C29354D9-87E3-4756-85AE-09C4D65E000F}" srcOrd="0" destOrd="0" parTransId="{BF0CDBE0-C1DA-4887-821A-C25608374028}" sibTransId="{355BF2FD-F26A-4373-BC76-CD1606FFC283}"/>
    <dgm:cxn modelId="{2EB24C50-1D78-4A27-A3A2-E5FB17EA6B13}" type="presOf" srcId="{355BF2FD-F26A-4373-BC76-CD1606FFC283}" destId="{AD65D703-AE88-4FA9-8692-F9C39EAB4A5D}" srcOrd="0" destOrd="0" presId="urn:microsoft.com/office/officeart/2005/8/layout/cycle7"/>
    <dgm:cxn modelId="{0215007C-2F85-4AF7-A6A8-6F5DDEDD1C7F}" type="presOf" srcId="{A3333D4B-6927-44EF-B424-EDC5AA486416}" destId="{A2DEC626-FAE0-48F9-8988-60B6FA5AFEE6}" srcOrd="0" destOrd="0" presId="urn:microsoft.com/office/officeart/2005/8/layout/cycle7"/>
    <dgm:cxn modelId="{DD038381-853B-4A4B-BADE-D522992EAB60}" type="presOf" srcId="{C29354D9-87E3-4756-85AE-09C4D65E000F}" destId="{E05F0609-F668-44B4-B774-0F9FABA593B1}" srcOrd="0" destOrd="0" presId="urn:microsoft.com/office/officeart/2005/8/layout/cycle7"/>
    <dgm:cxn modelId="{8D13AD9D-40C9-4D05-8EF2-AFFA3F79859E}" type="presOf" srcId="{F9B0F4DE-2B84-4093-9FE3-276B0B66EA20}" destId="{8473EC6A-7586-4833-943C-A62BAF7D25A0}" srcOrd="1" destOrd="0" presId="urn:microsoft.com/office/officeart/2005/8/layout/cycle7"/>
    <dgm:cxn modelId="{4DF3B3B4-B16D-4EA2-9319-633515C0CE55}" type="presOf" srcId="{1940680C-8690-4BD2-A80D-4725BA951B92}" destId="{86B36D8F-5A84-409A-8593-58BC73DB7AEB}" srcOrd="0" destOrd="0" presId="urn:microsoft.com/office/officeart/2005/8/layout/cycle7"/>
    <dgm:cxn modelId="{39D640CD-1787-451D-8567-904B08598B2B}" type="presOf" srcId="{355BF2FD-F26A-4373-BC76-CD1606FFC283}" destId="{AB045C95-D7F5-49A3-88A1-C3E0C69557AF}" srcOrd="1" destOrd="0" presId="urn:microsoft.com/office/officeart/2005/8/layout/cycle7"/>
    <dgm:cxn modelId="{398989CD-9728-4A9D-BCD3-06D035A5F927}" type="presOf" srcId="{03783EB0-0067-4273-81E4-5A8AEC692119}" destId="{16612CC6-67E0-4766-B814-79D9E55DF9A2}" srcOrd="1" destOrd="0" presId="urn:microsoft.com/office/officeart/2005/8/layout/cycle7"/>
    <dgm:cxn modelId="{5907DACE-67A1-4286-A506-1616921470D2}" srcId="{A3333D4B-6927-44EF-B424-EDC5AA486416}" destId="{1940680C-8690-4BD2-A80D-4725BA951B92}" srcOrd="1" destOrd="0" parTransId="{FA2D350F-793D-4938-BC39-59494E38FF9F}" sibTransId="{03783EB0-0067-4273-81E4-5A8AEC692119}"/>
    <dgm:cxn modelId="{5DE4F3EF-07C5-4AD2-8247-5D2DEAAEFC2B}" type="presParOf" srcId="{A2DEC626-FAE0-48F9-8988-60B6FA5AFEE6}" destId="{E05F0609-F668-44B4-B774-0F9FABA593B1}" srcOrd="0" destOrd="0" presId="urn:microsoft.com/office/officeart/2005/8/layout/cycle7"/>
    <dgm:cxn modelId="{CF9FDF27-C1B4-4C40-9CCA-DB9552C4C66E}" type="presParOf" srcId="{A2DEC626-FAE0-48F9-8988-60B6FA5AFEE6}" destId="{AD65D703-AE88-4FA9-8692-F9C39EAB4A5D}" srcOrd="1" destOrd="0" presId="urn:microsoft.com/office/officeart/2005/8/layout/cycle7"/>
    <dgm:cxn modelId="{FB467ED6-A822-421A-A674-695310634A45}" type="presParOf" srcId="{AD65D703-AE88-4FA9-8692-F9C39EAB4A5D}" destId="{AB045C95-D7F5-49A3-88A1-C3E0C69557AF}" srcOrd="0" destOrd="0" presId="urn:microsoft.com/office/officeart/2005/8/layout/cycle7"/>
    <dgm:cxn modelId="{AB493F06-DCE5-4786-81C9-98C67D479907}" type="presParOf" srcId="{A2DEC626-FAE0-48F9-8988-60B6FA5AFEE6}" destId="{86B36D8F-5A84-409A-8593-58BC73DB7AEB}" srcOrd="2" destOrd="0" presId="urn:microsoft.com/office/officeart/2005/8/layout/cycle7"/>
    <dgm:cxn modelId="{8EA6E71E-9B7B-4471-AAC7-A85B0532D36C}" type="presParOf" srcId="{A2DEC626-FAE0-48F9-8988-60B6FA5AFEE6}" destId="{601E1601-CD3C-4A81-AFE4-2E850C5CEEF4}" srcOrd="3" destOrd="0" presId="urn:microsoft.com/office/officeart/2005/8/layout/cycle7"/>
    <dgm:cxn modelId="{3E40C5CF-41E0-45D7-A473-9F4450C44216}" type="presParOf" srcId="{601E1601-CD3C-4A81-AFE4-2E850C5CEEF4}" destId="{16612CC6-67E0-4766-B814-79D9E55DF9A2}" srcOrd="0" destOrd="0" presId="urn:microsoft.com/office/officeart/2005/8/layout/cycle7"/>
    <dgm:cxn modelId="{63378035-DEEA-44B8-95D4-A01AB618BC9D}" type="presParOf" srcId="{A2DEC626-FAE0-48F9-8988-60B6FA5AFEE6}" destId="{BC5FEE72-AB09-46D2-A99C-6EB5CA1B9C6E}" srcOrd="4" destOrd="0" presId="urn:microsoft.com/office/officeart/2005/8/layout/cycle7"/>
    <dgm:cxn modelId="{CC907F25-2B37-4EC0-AFB9-275231B4714E}" type="presParOf" srcId="{A2DEC626-FAE0-48F9-8988-60B6FA5AFEE6}" destId="{728027CA-76FE-4770-83C0-1A194329E2FC}" srcOrd="5" destOrd="0" presId="urn:microsoft.com/office/officeart/2005/8/layout/cycle7"/>
    <dgm:cxn modelId="{CE8A54C7-7281-46E1-A469-13E78AD530BE}" type="presParOf" srcId="{728027CA-76FE-4770-83C0-1A194329E2FC}" destId="{8473EC6A-7586-4833-943C-A62BAF7D25A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4333D-B86E-4CED-811B-053F3A4FADDE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AEF2EA7-DEE4-49E9-8DD9-F731646AA400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Contradiction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9BB96F-40FB-423C-B43B-1448D5240BB4}" type="parTrans" cxnId="{C6442B79-C730-4E87-AAAF-86EA57059465}">
      <dgm:prSet/>
      <dgm:spPr/>
      <dgm:t>
        <a:bodyPr/>
        <a:lstStyle/>
        <a:p>
          <a:endParaRPr kumimoji="1" lang="ja-JP" altLang="en-US"/>
        </a:p>
      </dgm:t>
    </dgm:pt>
    <dgm:pt modelId="{0B9C408C-E4E4-44F0-B8F9-20792DE488D3}" type="sibTrans" cxnId="{C6442B79-C730-4E87-AAAF-86EA57059465}">
      <dgm:prSet/>
      <dgm:spPr/>
      <dgm:t>
        <a:bodyPr/>
        <a:lstStyle/>
        <a:p>
          <a:endParaRPr kumimoji="1" lang="ja-JP" altLang="en-US"/>
        </a:p>
      </dgm:t>
    </dgm:pt>
    <dgm:pt modelId="{A1F6A8DB-FFFF-4DE2-81AB-A6D093215699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8C5EF-A3E0-4020-8C79-0A7C6991E26A}" type="parTrans" cxnId="{E7407013-FB87-4CA9-80E2-1C0BB6F95D32}">
      <dgm:prSet/>
      <dgm:spPr/>
      <dgm:t>
        <a:bodyPr/>
        <a:lstStyle/>
        <a:p>
          <a:endParaRPr kumimoji="1" lang="ja-JP" altLang="en-US"/>
        </a:p>
      </dgm:t>
    </dgm:pt>
    <dgm:pt modelId="{09823993-73F5-4F4A-BF17-FF413F9663B5}" type="sibTrans" cxnId="{E7407013-FB87-4CA9-80E2-1C0BB6F95D32}">
      <dgm:prSet/>
      <dgm:spPr/>
      <dgm:t>
        <a:bodyPr/>
        <a:lstStyle/>
        <a:p>
          <a:endParaRPr kumimoji="1" lang="ja-JP" altLang="en-US"/>
        </a:p>
      </dgm:t>
    </dgm:pt>
    <dgm:pt modelId="{65870267-1E7D-45F2-8910-60BCD3A6D3DC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Attitude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FD1774-5EE5-4D01-9353-F453726F1084}" type="parTrans" cxnId="{B229F751-AF41-4C32-955C-57840713EB24}">
      <dgm:prSet/>
      <dgm:spPr/>
      <dgm:t>
        <a:bodyPr/>
        <a:lstStyle/>
        <a:p>
          <a:endParaRPr kumimoji="1" lang="ja-JP" altLang="en-US"/>
        </a:p>
      </dgm:t>
    </dgm:pt>
    <dgm:pt modelId="{95FEDE0C-E045-44E0-8D95-37CD578D5F7B}" type="sibTrans" cxnId="{B229F751-AF41-4C32-955C-57840713EB24}">
      <dgm:prSet/>
      <dgm:spPr/>
      <dgm:t>
        <a:bodyPr/>
        <a:lstStyle/>
        <a:p>
          <a:endParaRPr kumimoji="1" lang="ja-JP" altLang="en-US"/>
        </a:p>
      </dgm:t>
    </dgm:pt>
    <dgm:pt modelId="{C387CC11-6B17-44E2-A35C-3245FE462799}" type="pres">
      <dgm:prSet presAssocID="{8D44333D-B86E-4CED-811B-053F3A4FADDE}" presName="Name0" presStyleCnt="0">
        <dgm:presLayoutVars>
          <dgm:dir/>
          <dgm:resizeHandles val="exact"/>
        </dgm:presLayoutVars>
      </dgm:prSet>
      <dgm:spPr/>
    </dgm:pt>
    <dgm:pt modelId="{483DD806-0AF2-4DA2-99DC-A6B3B79B4E7E}" type="pres">
      <dgm:prSet presAssocID="{8AEF2EA7-DEE4-49E9-8DD9-F731646AA400}" presName="node" presStyleLbl="node1" presStyleIdx="0" presStyleCnt="3">
        <dgm:presLayoutVars>
          <dgm:bulletEnabled val="1"/>
        </dgm:presLayoutVars>
      </dgm:prSet>
      <dgm:spPr/>
    </dgm:pt>
    <dgm:pt modelId="{B54C938C-5F99-417C-AFE4-ECEC534AF882}" type="pres">
      <dgm:prSet presAssocID="{0B9C408C-E4E4-44F0-B8F9-20792DE488D3}" presName="sibTrans" presStyleLbl="sibTrans2D1" presStyleIdx="0" presStyleCnt="3"/>
      <dgm:spPr/>
    </dgm:pt>
    <dgm:pt modelId="{3877ADFF-E8F3-442B-8F34-79081FC4FFB6}" type="pres">
      <dgm:prSet presAssocID="{0B9C408C-E4E4-44F0-B8F9-20792DE488D3}" presName="connectorText" presStyleLbl="sibTrans2D1" presStyleIdx="0" presStyleCnt="3"/>
      <dgm:spPr/>
    </dgm:pt>
    <dgm:pt modelId="{1DBF4772-BD50-43D6-A305-1EEE7A9A47F6}" type="pres">
      <dgm:prSet presAssocID="{A1F6A8DB-FFFF-4DE2-81AB-A6D093215699}" presName="node" presStyleLbl="node1" presStyleIdx="1" presStyleCnt="3">
        <dgm:presLayoutVars>
          <dgm:bulletEnabled val="1"/>
        </dgm:presLayoutVars>
      </dgm:prSet>
      <dgm:spPr/>
    </dgm:pt>
    <dgm:pt modelId="{5B5ADA46-1C23-4128-BC34-96CB9076D25A}" type="pres">
      <dgm:prSet presAssocID="{09823993-73F5-4F4A-BF17-FF413F9663B5}" presName="sibTrans" presStyleLbl="sibTrans2D1" presStyleIdx="1" presStyleCnt="3"/>
      <dgm:spPr/>
    </dgm:pt>
    <dgm:pt modelId="{9005FC63-FB5D-444C-8D28-4D6B204BDFE6}" type="pres">
      <dgm:prSet presAssocID="{09823993-73F5-4F4A-BF17-FF413F9663B5}" presName="connectorText" presStyleLbl="sibTrans2D1" presStyleIdx="1" presStyleCnt="3"/>
      <dgm:spPr/>
    </dgm:pt>
    <dgm:pt modelId="{3AEBF7F9-B812-42D0-AB78-8D3E2764085B}" type="pres">
      <dgm:prSet presAssocID="{65870267-1E7D-45F2-8910-60BCD3A6D3DC}" presName="node" presStyleLbl="node1" presStyleIdx="2" presStyleCnt="3">
        <dgm:presLayoutVars>
          <dgm:bulletEnabled val="1"/>
        </dgm:presLayoutVars>
      </dgm:prSet>
      <dgm:spPr/>
    </dgm:pt>
    <dgm:pt modelId="{750B7296-F6B4-4215-A551-F7F919AE4F00}" type="pres">
      <dgm:prSet presAssocID="{95FEDE0C-E045-44E0-8D95-37CD578D5F7B}" presName="sibTrans" presStyleLbl="sibTrans2D1" presStyleIdx="2" presStyleCnt="3"/>
      <dgm:spPr/>
    </dgm:pt>
    <dgm:pt modelId="{DE990847-BF55-4C7D-99D3-9BAE6DBA30AE}" type="pres">
      <dgm:prSet presAssocID="{95FEDE0C-E045-44E0-8D95-37CD578D5F7B}" presName="connectorText" presStyleLbl="sibTrans2D1" presStyleIdx="2" presStyleCnt="3"/>
      <dgm:spPr/>
    </dgm:pt>
  </dgm:ptLst>
  <dgm:cxnLst>
    <dgm:cxn modelId="{11B7A201-DB8F-4C75-BF0E-884469787468}" type="presOf" srcId="{95FEDE0C-E045-44E0-8D95-37CD578D5F7B}" destId="{DE990847-BF55-4C7D-99D3-9BAE6DBA30AE}" srcOrd="1" destOrd="0" presId="urn:microsoft.com/office/officeart/2005/8/layout/cycle7"/>
    <dgm:cxn modelId="{E7407013-FB87-4CA9-80E2-1C0BB6F95D32}" srcId="{8D44333D-B86E-4CED-811B-053F3A4FADDE}" destId="{A1F6A8DB-FFFF-4DE2-81AB-A6D093215699}" srcOrd="1" destOrd="0" parTransId="{B368C5EF-A3E0-4020-8C79-0A7C6991E26A}" sibTransId="{09823993-73F5-4F4A-BF17-FF413F9663B5}"/>
    <dgm:cxn modelId="{907C7B38-4C21-4A98-9D34-1DD643415B45}" type="presOf" srcId="{A1F6A8DB-FFFF-4DE2-81AB-A6D093215699}" destId="{1DBF4772-BD50-43D6-A305-1EEE7A9A47F6}" srcOrd="0" destOrd="0" presId="urn:microsoft.com/office/officeart/2005/8/layout/cycle7"/>
    <dgm:cxn modelId="{C5357A64-E429-4799-ABB1-7604A0E61F58}" type="presOf" srcId="{09823993-73F5-4F4A-BF17-FF413F9663B5}" destId="{9005FC63-FB5D-444C-8D28-4D6B204BDFE6}" srcOrd="1" destOrd="0" presId="urn:microsoft.com/office/officeart/2005/8/layout/cycle7"/>
    <dgm:cxn modelId="{D7AACD6C-9A9C-402C-B062-26002324F8C5}" type="presOf" srcId="{8AEF2EA7-DEE4-49E9-8DD9-F731646AA400}" destId="{483DD806-0AF2-4DA2-99DC-A6B3B79B4E7E}" srcOrd="0" destOrd="0" presId="urn:microsoft.com/office/officeart/2005/8/layout/cycle7"/>
    <dgm:cxn modelId="{B229F751-AF41-4C32-955C-57840713EB24}" srcId="{8D44333D-B86E-4CED-811B-053F3A4FADDE}" destId="{65870267-1E7D-45F2-8910-60BCD3A6D3DC}" srcOrd="2" destOrd="0" parTransId="{0CFD1774-5EE5-4D01-9353-F453726F1084}" sibTransId="{95FEDE0C-E045-44E0-8D95-37CD578D5F7B}"/>
    <dgm:cxn modelId="{C6442B79-C730-4E87-AAAF-86EA57059465}" srcId="{8D44333D-B86E-4CED-811B-053F3A4FADDE}" destId="{8AEF2EA7-DEE4-49E9-8DD9-F731646AA400}" srcOrd="0" destOrd="0" parTransId="{519BB96F-40FB-423C-B43B-1448D5240BB4}" sibTransId="{0B9C408C-E4E4-44F0-B8F9-20792DE488D3}"/>
    <dgm:cxn modelId="{C6DD99B2-87F2-45D6-A79C-244F3E963347}" type="presOf" srcId="{0B9C408C-E4E4-44F0-B8F9-20792DE488D3}" destId="{B54C938C-5F99-417C-AFE4-ECEC534AF882}" srcOrd="0" destOrd="0" presId="urn:microsoft.com/office/officeart/2005/8/layout/cycle7"/>
    <dgm:cxn modelId="{EFA7E3B7-8705-4482-B39D-DB8492DFC82C}" type="presOf" srcId="{09823993-73F5-4F4A-BF17-FF413F9663B5}" destId="{5B5ADA46-1C23-4128-BC34-96CB9076D25A}" srcOrd="0" destOrd="0" presId="urn:microsoft.com/office/officeart/2005/8/layout/cycle7"/>
    <dgm:cxn modelId="{C857CAEC-911F-4FC3-BA23-7AA018FC2B62}" type="presOf" srcId="{65870267-1E7D-45F2-8910-60BCD3A6D3DC}" destId="{3AEBF7F9-B812-42D0-AB78-8D3E2764085B}" srcOrd="0" destOrd="0" presId="urn:microsoft.com/office/officeart/2005/8/layout/cycle7"/>
    <dgm:cxn modelId="{0B6438F0-9886-4888-ADCF-C31E36F73495}" type="presOf" srcId="{0B9C408C-E4E4-44F0-B8F9-20792DE488D3}" destId="{3877ADFF-E8F3-442B-8F34-79081FC4FFB6}" srcOrd="1" destOrd="0" presId="urn:microsoft.com/office/officeart/2005/8/layout/cycle7"/>
    <dgm:cxn modelId="{ADD2D7F3-C491-4E6D-A3FE-340AB2EBDC66}" type="presOf" srcId="{95FEDE0C-E045-44E0-8D95-37CD578D5F7B}" destId="{750B7296-F6B4-4215-A551-F7F919AE4F00}" srcOrd="0" destOrd="0" presId="urn:microsoft.com/office/officeart/2005/8/layout/cycle7"/>
    <dgm:cxn modelId="{FF3A86F9-1672-48F0-BAB6-F9BECE002C24}" type="presOf" srcId="{8D44333D-B86E-4CED-811B-053F3A4FADDE}" destId="{C387CC11-6B17-44E2-A35C-3245FE462799}" srcOrd="0" destOrd="0" presId="urn:microsoft.com/office/officeart/2005/8/layout/cycle7"/>
    <dgm:cxn modelId="{B01B3D94-6460-4ABE-98E2-4298AD0D1D2A}" type="presParOf" srcId="{C387CC11-6B17-44E2-A35C-3245FE462799}" destId="{483DD806-0AF2-4DA2-99DC-A6B3B79B4E7E}" srcOrd="0" destOrd="0" presId="urn:microsoft.com/office/officeart/2005/8/layout/cycle7"/>
    <dgm:cxn modelId="{52ADEA3A-4B21-4A24-A86D-8D2F0C0D8280}" type="presParOf" srcId="{C387CC11-6B17-44E2-A35C-3245FE462799}" destId="{B54C938C-5F99-417C-AFE4-ECEC534AF882}" srcOrd="1" destOrd="0" presId="urn:microsoft.com/office/officeart/2005/8/layout/cycle7"/>
    <dgm:cxn modelId="{0BE0309F-B4B7-4FD2-88FC-6D5ABE2364AC}" type="presParOf" srcId="{B54C938C-5F99-417C-AFE4-ECEC534AF882}" destId="{3877ADFF-E8F3-442B-8F34-79081FC4FFB6}" srcOrd="0" destOrd="0" presId="urn:microsoft.com/office/officeart/2005/8/layout/cycle7"/>
    <dgm:cxn modelId="{30348C39-645C-472A-8EF6-2F9E5DFA322D}" type="presParOf" srcId="{C387CC11-6B17-44E2-A35C-3245FE462799}" destId="{1DBF4772-BD50-43D6-A305-1EEE7A9A47F6}" srcOrd="2" destOrd="0" presId="urn:microsoft.com/office/officeart/2005/8/layout/cycle7"/>
    <dgm:cxn modelId="{6B6C8CF1-C501-46DA-81CF-CC5DCBD2FC28}" type="presParOf" srcId="{C387CC11-6B17-44E2-A35C-3245FE462799}" destId="{5B5ADA46-1C23-4128-BC34-96CB9076D25A}" srcOrd="3" destOrd="0" presId="urn:microsoft.com/office/officeart/2005/8/layout/cycle7"/>
    <dgm:cxn modelId="{88A93F23-C2B9-45E3-B712-38ECDE72780D}" type="presParOf" srcId="{5B5ADA46-1C23-4128-BC34-96CB9076D25A}" destId="{9005FC63-FB5D-444C-8D28-4D6B204BDFE6}" srcOrd="0" destOrd="0" presId="urn:microsoft.com/office/officeart/2005/8/layout/cycle7"/>
    <dgm:cxn modelId="{E0DCCF71-4DA3-4588-9843-1C39775C598A}" type="presParOf" srcId="{C387CC11-6B17-44E2-A35C-3245FE462799}" destId="{3AEBF7F9-B812-42D0-AB78-8D3E2764085B}" srcOrd="4" destOrd="0" presId="urn:microsoft.com/office/officeart/2005/8/layout/cycle7"/>
    <dgm:cxn modelId="{01D52A9E-2527-44D7-AE0D-995696EEF7B1}" type="presParOf" srcId="{C387CC11-6B17-44E2-A35C-3245FE462799}" destId="{750B7296-F6B4-4215-A551-F7F919AE4F00}" srcOrd="5" destOrd="0" presId="urn:microsoft.com/office/officeart/2005/8/layout/cycle7"/>
    <dgm:cxn modelId="{4A589A42-29A8-437F-8F2B-69BD19BCD8EA}" type="presParOf" srcId="{750B7296-F6B4-4215-A551-F7F919AE4F00}" destId="{DE990847-BF55-4C7D-99D3-9BAE6DBA30A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F0609-F668-44B4-B774-0F9FABA593B1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 violence</a:t>
          </a:r>
          <a:endParaRPr kumimoji="1" lang="ja-JP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7756" y="35837"/>
        <a:ext cx="2274087" cy="1102735"/>
      </dsp:txXfrm>
    </dsp:sp>
    <dsp:sp modelId="{AD65D703-AE88-4FA9-8692-F9C39EAB4A5D}">
      <dsp:nvSpPr>
        <dsp:cNvPr id="0" name=""/>
        <dsp:cNvSpPr/>
      </dsp:nvSpPr>
      <dsp:spPr>
        <a:xfrm rot="3600000">
          <a:off x="447137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4594367" y="2139989"/>
        <a:ext cx="975885" cy="245983"/>
      </dsp:txXfrm>
    </dsp:sp>
    <dsp:sp modelId="{86B36D8F-5A84-409A-8593-58BC73DB7AEB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Structural violence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76" y="3387390"/>
        <a:ext cx="2274087" cy="1102735"/>
      </dsp:txXfrm>
    </dsp:sp>
    <dsp:sp modelId="{601E1601-CD3C-4A81-AFE4-2E850C5CEEF4}">
      <dsp:nvSpPr>
        <dsp:cNvPr id="0" name=""/>
        <dsp:cNvSpPr/>
      </dsp:nvSpPr>
      <dsp:spPr>
        <a:xfrm rot="10800000">
          <a:off x="3503865" y="3733771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 rot="10800000">
        <a:off x="3626857" y="3815766"/>
        <a:ext cx="975885" cy="245983"/>
      </dsp:txXfrm>
    </dsp:sp>
    <dsp:sp modelId="{BC5FEE72-AB09-46D2-A99C-6EB5CA1B9C6E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Cultural violence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2736" y="3387390"/>
        <a:ext cx="2274087" cy="1102735"/>
      </dsp:txXfrm>
    </dsp:sp>
    <dsp:sp modelId="{728027CA-76FE-4770-83C0-1A194329E2FC}">
      <dsp:nvSpPr>
        <dsp:cNvPr id="0" name=""/>
        <dsp:cNvSpPr/>
      </dsp:nvSpPr>
      <dsp:spPr>
        <a:xfrm rot="18000000">
          <a:off x="253635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2659347" y="2139989"/>
        <a:ext cx="975885" cy="245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D806-0AF2-4DA2-99DC-A6B3B79B4E7E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Contradiction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7756" y="35837"/>
        <a:ext cx="2274087" cy="1102735"/>
      </dsp:txXfrm>
    </dsp:sp>
    <dsp:sp modelId="{B54C938C-5F99-417C-AFE4-ECEC534AF882}">
      <dsp:nvSpPr>
        <dsp:cNvPr id="0" name=""/>
        <dsp:cNvSpPr/>
      </dsp:nvSpPr>
      <dsp:spPr>
        <a:xfrm rot="3600000">
          <a:off x="447137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4594367" y="2139989"/>
        <a:ext cx="975885" cy="245983"/>
      </dsp:txXfrm>
    </dsp:sp>
    <dsp:sp modelId="{1DBF4772-BD50-43D6-A305-1EEE7A9A47F6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76" y="3387390"/>
        <a:ext cx="2274087" cy="1102735"/>
      </dsp:txXfrm>
    </dsp:sp>
    <dsp:sp modelId="{5B5ADA46-1C23-4128-BC34-96CB9076D25A}">
      <dsp:nvSpPr>
        <dsp:cNvPr id="0" name=""/>
        <dsp:cNvSpPr/>
      </dsp:nvSpPr>
      <dsp:spPr>
        <a:xfrm rot="10800000">
          <a:off x="3503865" y="3733771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 rot="10800000">
        <a:off x="3626857" y="3815766"/>
        <a:ext cx="975885" cy="245983"/>
      </dsp:txXfrm>
    </dsp:sp>
    <dsp:sp modelId="{3AEBF7F9-B812-42D0-AB78-8D3E2764085B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Attitude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2736" y="3387390"/>
        <a:ext cx="2274087" cy="1102735"/>
      </dsp:txXfrm>
    </dsp:sp>
    <dsp:sp modelId="{750B7296-F6B4-4215-A551-F7F919AE4F00}">
      <dsp:nvSpPr>
        <dsp:cNvPr id="0" name=""/>
        <dsp:cNvSpPr/>
      </dsp:nvSpPr>
      <dsp:spPr>
        <a:xfrm rot="18000000">
          <a:off x="253635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2659347" y="2139989"/>
        <a:ext cx="975885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7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3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5CF-1AD7-41CD-9BEC-5D19E4DFACA3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18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3918-6B45-461C-81FF-7FA3E841C803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86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D61E-4443-43E4-AEB7-E85957F556C9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90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FF9E-50E2-4064-B05C-BD6A94FB0760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02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6E3-013C-4264-9721-0DC8C6E223B2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4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0F1B-D2A5-426B-A1E2-1143197AECC3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94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CC9-F652-4E09-A1E9-37BE28911C11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68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C0D8-EA1E-4E61-AB3E-E6305A957018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819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94C8-E378-4B79-AA0F-144D80621CE0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965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B52-7057-4A3C-8D7C-463DFD9D27A6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759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3E10-2A34-41E0-8A09-AD8128EC9A7D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0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87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2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4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9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591E-0200-46C9-8662-F9F0930154D8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8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74DA7-079A-4AF0-AC7F-BBFCBA123A94}" type="datetime1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6574-6F48-4B14-B007-0D42E97B75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7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beyondintractability.org/essay/conflict_stag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hcr.org/figures-at-a-glance.html" TargetMode="External"/><Relationship Id="rId2" Type="http://schemas.openxmlformats.org/officeDocument/2006/relationships/hyperlink" Target="https://reliefweb.int/sites/reliefweb.int/files/resources/Strand%20and%20Hegre%20-%20Trends%20in%20Armed%20Conflict%2C%201946-2020%20-%20Conflict%20Trends%203-202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.unu.edu/media/cpr.unu.edu/attachment/1558/OC_01MajorRecentTrendsinViolentConflic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kumimoji="1" lang="en-US" altLang="ja-JP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</a:br>
            <a:r>
              <a:rPr kumimoji="1" lang="en-US" altLang="ja-JP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Global </a:t>
            </a:r>
            <a:r>
              <a:rPr lang="en-US" altLang="ja-JP" sz="4800" dirty="0">
                <a:solidFill>
                  <a:prstClr val="black"/>
                </a:solidFill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Leadership Fellows Forum 01: On Violence and Conflict </a:t>
            </a:r>
            <a:br>
              <a:rPr kumimoji="1" lang="en-US" altLang="ja-JP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</a:b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Juichiro Tanabe 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9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77422"/>
            <a:ext cx="10972800" cy="928048"/>
          </a:xfrm>
        </p:spPr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214651"/>
            <a:ext cx="10972800" cy="491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violence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being hurt and/or discriminated or marginalized by cultural elements</a:t>
            </a:r>
          </a:p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Culture: a particular set of values, norms, worldviews, meanings of events and history shared by large number of people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 knowledge shared by large number of people to lead a social life smoothly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7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91070"/>
            <a:ext cx="10972800" cy="764274"/>
          </a:xfrm>
        </p:spPr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132765"/>
            <a:ext cx="10972800" cy="5349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violence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our world by language/concept: man/woman, human beings/nature, black/white,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“inside” and “outside”: “in-group” and “out-group”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 against those outside the category or out-group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LGBTQIA in recent Japanese society </a:t>
            </a:r>
          </a:p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boundary between those who share common view, value, norm and those who are deviant from them</a:t>
            </a:r>
          </a:p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damaging or social discrimination against those who are deviant from social, cultural values and norms</a:t>
            </a:r>
            <a:endParaRPr lang="ja-JP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6835" y="1600201"/>
            <a:ext cx="11277599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Religion: chosen people/outsiders; orthodoxy/heretics</a:t>
            </a:r>
          </a:p>
          <a:p>
            <a:pPr marL="0" indent="0" algn="just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inequality: 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should be like that/Women should be like that</a:t>
            </a:r>
          </a:p>
          <a:p>
            <a:pPr marL="0" indent="0" algn="just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West/non-West: civilized/primitive; Imperialism, colonialism </a:t>
            </a:r>
          </a:p>
          <a:p>
            <a:pPr marL="0" indent="0" algn="just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partially constructed knowledge and images about people comes to be maintained as normal and conventional, cultural violence becomes embedded in our daily social life </a:t>
            </a:r>
          </a:p>
          <a:p>
            <a:pPr marL="0" indent="0" algn="just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Do you think your country has cultural violence?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2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among direct, structural and cultural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3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6EF76-2A29-4C4D-AA32-57F062C0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81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FDB25-D451-400E-AEB5-ED0E201C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1" y="1134737"/>
            <a:ext cx="11424491" cy="5448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Originating from Latin </a:t>
            </a:r>
            <a:r>
              <a:rPr lang="en-US" altLang="ja-JP" sz="3200" i="1" kern="100" dirty="0" err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confligere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– to strike together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Basic definition: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pursuit of incompatible goals by different individuals or groups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Competition between/among disparate goals and values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potential for conflict: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Exists anywhere different or opposing goals, interests, values or needs influence human relation: inter-personal, inter-communal, inter-state, inter-national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D2D1A-8B66-4873-950A-5F6F1583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Conflict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926F9F-C12B-4C84-A198-4116F1A2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134381" cy="498316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Conflict: Natural phenomenon in human society and relationship of any kind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Neither bad nor good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Need to differentiate nonviolent (and constructive) process of conflict and violent and destructive one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Violent conflict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creates cycle of destruction, takes human lives and brings about misery.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33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8D2AE-5426-4625-861F-651F05A6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354"/>
            <a:ext cx="10972800" cy="672029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Conflict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0F40B-0188-487B-BB8D-09AEDA2A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7" y="1090670"/>
            <a:ext cx="11358389" cy="544233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Nonviolent conflict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(1) Conflict at company between employer and employee over payment or work conditions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(2) Inter-state trade friction: US and China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(3) Difference of historical viewpoints: China, South Kore and Japan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(4) Clash of different cultural or religious values or norms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(5) Lockdown or resumption of social and economic activities (COVID-19)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Non-violent conflict: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Can turn into an opportunity for mutual learning and human creativity if managed properly (though it is not easy and even formidable in some cases…)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17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50C63-53BA-461B-87DD-33A027CD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6032"/>
          </a:xfrm>
        </p:spPr>
        <p:txBody>
          <a:bodyPr/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Conflict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4CDA6-C36B-46C3-BCE7-4D044C51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1333041"/>
            <a:ext cx="11292289" cy="5067759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Violent conflict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Basic process of the development of violent and destructive conflict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Poor communication, miscommunication, distortion of mutual images, inflexibility in thinking, dehumanization of opponents, reliance on threats and coercion as the only practical method (to manage the situation)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Leading to armed and violent conflict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897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D2A3-136D-469E-BFBD-DBC2115E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0099"/>
          </a:xfrm>
        </p:spPr>
        <p:txBody>
          <a:bodyPr/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Conflict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05707-67A2-452E-B8D4-CC882A9F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4907"/>
            <a:ext cx="10972800" cy="48812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Armed and violent conflict 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Somali Civil War (1991 – 2006), Rwandan Civil War (1990 – 1994), Bosnian War (1992 – 1995), War in Afghanistan (since 2001), Syrian Civil War (since 2011), Yemen Civil War (since 2015), Russian invasion in Ukraine (Feb. 24 2022~) </a:t>
            </a:r>
            <a:r>
              <a:rPr lang="en-US" altLang="ja-JP" sz="3200" kern="100" dirty="0" err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etc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…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Armed/violent conflict begins with non-violent conflict/confrontation and then escalates into destructive and tragic one: Even Ukrainian crises started with non-violent phases.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783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79AA-1EC2-4C1A-984B-E9F418F6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Conflict: ABC Triangle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A2097C1-29A4-410E-8069-6206BE9365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2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9553" y="332656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/>
            <a:br>
              <a:rPr lang="en-US" altLang="ja-JP" kern="1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kern="1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Structure of the class</a:t>
            </a:r>
            <a:b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Violence </a:t>
            </a:r>
          </a:p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violence: Direct violence, structural violence, and cultural violence</a:t>
            </a:r>
            <a:endParaRPr lang="ja-JP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Conflict </a:t>
            </a:r>
            <a:r>
              <a:rPr kumimoji="1" lang="en-US" altLang="ja-JP" dirty="0"/>
              <a:t> 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Constructive conflict and destructive conflict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contemporary armed conflict </a:t>
            </a:r>
          </a:p>
        </p:txBody>
      </p:sp>
    </p:spTree>
    <p:extLst>
      <p:ext uri="{BB962C8B-B14F-4D97-AF65-F5344CB8AC3E}">
        <p14:creationId xmlns:p14="http://schemas.microsoft.com/office/powerpoint/2010/main" val="369130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2C089-DC4A-47DB-ABC8-250A9536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Conflict: ABC Triangle 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10390-580D-46A1-9D21-8C224368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Contradiction: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Underlying conflict situation: The actual or perceived incompatibility of goals/interests, or differences of value or views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Attitude: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Parties’ perception and misperception of each other and of themselves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Behavior: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Threats, coercion, destructive attacks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2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F2C61-B083-4010-995C-9EDC28AC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Conflict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2D672-7C19-4E7C-8D8F-D32C0696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12464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ABC Triangle: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Can be both negative/destructive and positive/constructive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Change in one dimension influences the other two aspects 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Conflict resolution: Creating positive ABC triangle – de-escalation of antagonistic violent behavior, a change in attitudes, and transformation of the relationships and clashing values, interests or goals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66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sz="2600" dirty="0"/>
          </a:p>
          <a:p>
            <a:pPr marL="0" indent="0">
              <a:buNone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ja-JP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Intractability </a:t>
            </a:r>
          </a:p>
          <a:p>
            <a:pPr marL="0" indent="0">
              <a:buNone/>
            </a:pP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https://www.beyondintractability.org/essay/conflict_stages</a:t>
            </a:r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ja-JP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 descr="negoti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68760"/>
            <a:ext cx="896448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9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048A4-6EFD-4097-A423-38C08674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904167"/>
          </a:xfrm>
        </p:spPr>
        <p:txBody>
          <a:bodyPr>
            <a:normAutofit fontScale="90000"/>
          </a:bodyPr>
          <a:lstStyle/>
          <a:p>
            <a:br>
              <a:rPr lang="en-US" altLang="ja-JP" sz="36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40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Causes of conflict</a:t>
            </a:r>
            <a:br>
              <a:rPr lang="ja-JP" altLang="ja-JP" sz="3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7813F1-281C-46B8-A953-2FFC7512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8" y="1421177"/>
            <a:ext cx="11226188" cy="4913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◎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Political dimensions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absence of effective mechanisms for limiting the excessive use of power by ruling parties and protecting minority groups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Ethnic favoritism: Abuse of political power for the exclusive benefit for particular ethnic group or clan: Post-independence Rwanda, Iraq under Saddam Hussein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 institutional capacity or fragile governance: Vulnerable to violence: the Democratic Republic of Congo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845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2F9E8-F5BB-4086-BAB3-3B6C94E0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49082"/>
          </a:xfrm>
        </p:spPr>
        <p:txBody>
          <a:bodyPr/>
          <a:lstStyle/>
          <a:p>
            <a:r>
              <a:rPr kumimoji="1" lang="en-US" altLang="ja-JP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Causes of conflict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CF8C6-93C4-4624-85E1-A5628BD0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2024"/>
            <a:ext cx="10972800" cy="515589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◎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Socio-economic dimension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Struggle to control economic resource/material resources including natural ones: Conflicts in African continents (not all though)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Socio-political inequality between different groups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 to provide basic public services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Groups or people excluded from socio-economic opportunities and/or suffering from the lack of basic social services tend to be motivated to take up arms or easily recruited by rebels groups having their own interests to engage in conflict/war.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76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A4EF7-6CFA-4194-9173-01ADB25F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8914"/>
          </a:xfrm>
        </p:spPr>
        <p:txBody>
          <a:bodyPr/>
          <a:lstStyle/>
          <a:p>
            <a:r>
              <a:rPr kumimoji="1" lang="en-US" altLang="ja-JP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Causes of conflict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713BD-0B10-48A4-A070-E7D931B9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1233889"/>
            <a:ext cx="11314323" cy="5244029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◎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Psychological dimension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①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Perceptions of counterparts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②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patterns between/among groups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Collective images of other groups in shaping groups’ attitudes and behavior toward them play a critical role in conflict dynamics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③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Perceived difference of interests and goals: A belief that the parties’ current aspirations, interests, and goals are mutually incompatible.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403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890A-F32C-42A6-978B-CEA831B1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82133"/>
          </a:xfrm>
        </p:spPr>
        <p:txBody>
          <a:bodyPr>
            <a:normAutofit/>
          </a:bodyPr>
          <a:lstStyle/>
          <a:p>
            <a:r>
              <a:rPr kumimoji="1" lang="en-US" altLang="ja-JP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Causes of conflict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901E1-4CF4-4F9E-A2CF-71A2BC4B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3889"/>
            <a:ext cx="10972800" cy="4892275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sources of adversarial/conflictual relationship: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Not limited to tangible political and economic interests, control over power, but extended to value, identity, differences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Parties to conflict: Trying to prevent each other from achieving desired goals/interests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Generating adversarial feelings and behavior toward each other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52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66AE-A799-475F-95FA-17F4D945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202"/>
            <a:ext cx="10972800" cy="738131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armed conflicts 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21C85-8EDA-4B15-A8B1-039BA90E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07" y="947451"/>
            <a:ext cx="11468559" cy="5778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Please be mindful that definition of armed conflict varies according to scholars and research institutions, policy makers.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This class will use the definition by Norwegian Peace Research Institute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War: Defined by battle-related deaths in excess of 1,000 per year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Conflict: Defined by battle-related deaths between 25 and 1,000 annually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Segoe UI Symbol" panose="020B0502040204020203" pitchFamily="34" charset="0"/>
                <a:ea typeface="游明朝" panose="02020400000000000000" pitchFamily="18" charset="-128"/>
                <a:cs typeface="Segoe UI Symbol" panose="020B0502040204020203" pitchFamily="34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2018: 52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Segoe UI Symbol" panose="020B0502040204020203" pitchFamily="34" charset="0"/>
                <a:ea typeface="游明朝" panose="02020400000000000000" pitchFamily="18" charset="-128"/>
                <a:cs typeface="Segoe UI Symbol" panose="020B0502040204020203" pitchFamily="34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2019: 54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Segoe UI Symbol" panose="020B0502040204020203" pitchFamily="34" charset="0"/>
                <a:ea typeface="游明朝" panose="02020400000000000000" pitchFamily="18" charset="-128"/>
                <a:cs typeface="Segoe UI Symbol" panose="020B0502040204020203" pitchFamily="34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2020: 56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783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E347B-EB98-4A04-BE7C-3023D6EF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4846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Contemporary armed conflicts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F7B1BA-F29B-43FC-BDA0-6A67FA37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7" y="1211855"/>
            <a:ext cx="11303306" cy="5371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number of war active in 2020: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8 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Afghanistan, Syria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×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2, Somalia, Yemen, Nigeria, Ethiopia, and Azerbaijan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number of conflict active in 2020: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48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Tanzania, Algeria, Cameroon, Chad, Democratic Republic of Congo, Sudan, Yemen, Ethiopia, India vis China, Ukraine, Somalia, South Sudan, Mali, Burkina Faso, Niger, Nigeria, Mozambique, etc. 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deadliest war in 2020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Afghanistan: More than 20,000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834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670BE-C56E-4AF7-9BED-D6BBC67B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4846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Nature of contemporary armed conflicts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B5A6D0-392C-4363-94DE-7BF43879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1200839"/>
            <a:ext cx="11380424" cy="5244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Organized crime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: Emerged as critical factor that exacerbates fragile state, undermines state legitimacy and makes conflict intractable and complicated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Emergence of armed non-state and transnational organized groups: Engaged in the shadow economy, benefiting from a growth of transnational illicit markets: cross-border flow of people, goods, and money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What kind(s) of image do you have of violence? 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Johan Galtung</a:t>
            </a:r>
          </a:p>
          <a:p>
            <a:pPr marL="0" indent="0"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Violence: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into three types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violence, structural violence, and cultural violence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Hurting somebody physically 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only violence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Violence: complex and multi-dimensional phenomenon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C3EB6-CD0E-41B4-9543-79193B3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3998"/>
          </a:xfrm>
        </p:spPr>
        <p:txBody>
          <a:bodyPr>
            <a:normAutofit/>
          </a:bodyPr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Nature of contemporary armed conflicts </a:t>
            </a: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184C3-855A-4E84-971F-737E8C83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75" y="1222872"/>
            <a:ext cx="11413473" cy="5177927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exploitation of conflict resources </a:t>
            </a: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–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diamonds, minerals, timber, coltan, poppy, or coca: Contributing to exacerbating and prolonging civil wars: Angola, Sierra Leone, Liberia, the DRC, Afghanistan, Colombia, etc.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Lowering the incentives for rebel groups or organized groups in civil war to enter into ceasefires or peace agreements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growth of transnational criminal or illicit markets that support the flow of conflict resources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49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055D-ED62-4DDF-BDA5-8C55CC99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422"/>
            <a:ext cx="10972800" cy="727113"/>
          </a:xfrm>
        </p:spPr>
        <p:txBody>
          <a:bodyPr>
            <a:normAutofit/>
          </a:bodyPr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Nature of contemporary armed conflicts </a:t>
            </a: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7388B-1D83-4B62-BDF9-FFD65764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2" y="1299990"/>
            <a:ext cx="11259238" cy="5177927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internationalization of civil war</a:t>
            </a: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Internationalized civil wars: Internal conflicts in which other states intervene militarily on one or both sides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DRC: Involvement of neighboring countries – Rwanda and Uganda having mining and military interests: Contributed to prolonging the conflict over many years with them shifting their support to different parties over time according to their own interests and objectives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ja-JP" altLang="ja-JP" sz="3200" b="1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709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00DE4-12F5-4F7B-9DAC-3553DF41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2981"/>
          </a:xfrm>
        </p:spPr>
        <p:txBody>
          <a:bodyPr>
            <a:normAutofit/>
          </a:bodyPr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Nature of contemporary armed conflicts </a:t>
            </a: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657868-86E6-4571-B089-2B04A5E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42" y="1277957"/>
            <a:ext cx="11226188" cy="5078776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ja-JP" altLang="en-US" dirty="0"/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Syria: The military involvement of multiple external actors: the US and Russia, and others including Iran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b="1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Involvement of various non-state actors including terrorist groups such as Al-Qaeda and Islamic state and their affiliates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Compromising prospects for a negotiated solution to the conflict; or impeding the active involvement of international organizations like the UN in mediating the conflict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584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FCCFD-4E39-4D51-9B79-FFEF823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Nature of contemporary armed conflicts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87586-93D2-4934-9F1E-A4FBBDA8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1" y="1600201"/>
            <a:ext cx="11391441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Ukrainian crises and Russian invasion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Involvement of Russia, the USA, the EU, and NATO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Ukraine’s historical relationships and post-Cold War relationship with the West, and post-Cold War relationships and security dynamics between Russia and the West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Complex external dynamics contributed to the crises and eventual Russian invasion.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107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02814-F327-4425-A442-82259A7A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Nature of contemporary armed conflicts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B7BCD-E58D-4659-AF82-4E5B0D7F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3" y="1600201"/>
            <a:ext cx="11314323" cy="4723481"/>
          </a:xfrm>
        </p:spPr>
        <p:txBody>
          <a:bodyPr/>
          <a:lstStyle/>
          <a:p>
            <a:pPr marL="342900" lvl="0" indent="-342900" algn="just">
              <a:buFont typeface="游明朝" panose="02020400000000000000" pitchFamily="18" charset="-128"/>
              <a:buChar char="◎"/>
            </a:pP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growing presence of jihadist groups in conflicts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: IS, Al-Qaeda and their affiliates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Iraq, Syria, Nigeria, Afghanistan, Libya, etc.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Islamic States and its affiliates got involved in 16 wars and conflicts out of 56 active in 2020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Contributing to making conflicts and wars intractable and prolonged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25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D9EEB-9098-43E5-8833-B2E615F2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Nature of contemporary armed conflicts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CECCDA-ABEA-408F-B8EF-AC638CCF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09" y="1600201"/>
            <a:ext cx="11215171" cy="4767548"/>
          </a:xfrm>
        </p:spPr>
        <p:txBody>
          <a:bodyPr/>
          <a:lstStyle/>
          <a:p>
            <a:pPr marL="342900" lvl="0" indent="-342900" algn="just">
              <a:buFont typeface="游明朝" panose="02020400000000000000" pitchFamily="18" charset="-128"/>
              <a:buChar char="◎"/>
            </a:pP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Forced displacement of people </a:t>
            </a:r>
          </a:p>
          <a:p>
            <a:pPr marL="0" lvl="0" indent="0" algn="just">
              <a:buNone/>
            </a:pPr>
            <a:r>
              <a:rPr lang="ja-JP" altLang="en-US" kern="1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number of forcibly displaced people around the globe: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82.4 million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(As of end of 2020)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游明朝" panose="02020400000000000000" pitchFamily="18" charset="-128"/>
              <a:buChar char="◎"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number of refugees: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26.4 million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About 50 % of them were children under 18 years old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游明朝" panose="02020400000000000000" pitchFamily="18" charset="-128"/>
              <a:buChar char="◎"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number of Internally Displaced People: 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48 million </a:t>
            </a:r>
            <a:endParaRPr lang="ja-JP" altLang="ja-JP" sz="3200" b="1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950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1AC97-D1AE-407A-8912-12CE93A4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Contemporary armed conflicts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A78B1-1818-495A-A8FC-DAE25425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07" y="1600201"/>
            <a:ext cx="11369407" cy="4800599"/>
          </a:xfrm>
        </p:spPr>
        <p:txBody>
          <a:bodyPr/>
          <a:lstStyle/>
          <a:p>
            <a:pPr marL="342900" lvl="0" indent="-342900" algn="just">
              <a:buFont typeface="游明朝" panose="02020400000000000000" pitchFamily="18" charset="-128"/>
              <a:buChar char="◎"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Top three refugee producing countries: Syria (6.7 million), Venezuela (4 million), and Afghanistan (2.6 million)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游明朝" panose="02020400000000000000" pitchFamily="18" charset="-128"/>
              <a:buChar char="◎"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Top three countries hosting refugees: Turkey (3.7 million), Columbia (1.7 million), and Pakistan (1.4 million)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游明朝" panose="02020400000000000000" pitchFamily="18" charset="-128"/>
              <a:buChar char="◎"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Ukrainian refugees: More than 4 million (As of April</a:t>
            </a:r>
            <a:r>
              <a:rPr lang="ja-JP" altLang="en-US" kern="1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, 2022) due to the Russian invasion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ja-JP" altLang="ja-JP" sz="3200" kern="100" dirty="0">
                <a:effectLst/>
                <a:latin typeface="游明朝" panose="02020400000000000000" pitchFamily="18" charset="-128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expected to keep rising… </a:t>
            </a:r>
            <a:endParaRPr lang="ja-JP" altLang="ja-JP" sz="32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72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D8261-B55C-4AB4-8EAA-1A29AECC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2278"/>
            <a:ext cx="10972800" cy="675861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</a:t>
            </a: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B42B4A59-A97C-4A72-B5D8-87572465A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2035" y="1060174"/>
          <a:ext cx="11648661" cy="562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FEC2B2-DBF6-4990-94A8-A057DC1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A6574-6F48-4B14-B007-0D42E97B753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178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68989-7B51-481D-B7F2-313256A6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993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4ADA31-ABBF-432A-A834-5E52B3AB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90" y="1233888"/>
            <a:ext cx="11380424" cy="534947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Conflict and violence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Complex and multi-dimensional phenomenon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Conflict: Can bring about benefit to us if we manage it properly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Current armed conflict: Revealing difficulty to manage and resolve….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Especially, when big states or Jihadist groups got involved.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3200" kern="100" dirty="0">
                <a:effectLst/>
                <a:latin typeface="Segoe UI Symbol" panose="020B0502040204020203" pitchFamily="34" charset="0"/>
                <a:ea typeface="游明朝" panose="02020400000000000000" pitchFamily="18" charset="-128"/>
                <a:cs typeface="Segoe UI Symbol" panose="020B0502040204020203" pitchFamily="34" charset="0"/>
              </a:rPr>
              <a:t>★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Need to consider global impact of civil wars and conflicts: Refugee crises, regional instability, etc.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Both conflict and violence are related to our daily lives: Not fire on the opposite shore…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32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What can we as a global citizen do to resolve conflicts and violence? 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5272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2AFA0-6F26-492B-AB30-2E016F0E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books and articles </a:t>
            </a:r>
            <a:endParaRPr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10464-D0D8-4F12-B0DF-1CF6C9EB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Galtung, Johan. (1969) “Violence, Peace,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Research”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Peace Research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 no. 3 pp. 167-191. </a:t>
            </a:r>
          </a:p>
          <a:p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Galtung, Johan. (1990) “Cultural Violence”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Peace Research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 no. 3 pp. 291-305.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Ramsbotham, Oliver., Woodhouse, Tom., and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Miall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Hugh. (2016)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Conflict Resolution: The prevention, management and transformation of deadly conflicts (4</a:t>
            </a:r>
            <a:r>
              <a:rPr lang="en-US" altLang="ja-JP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Polity: Cambridge. Chapter 1.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C30E2-2B55-478D-B717-BAA49014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76677-E00A-46FA-B336-6BA34D88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violence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popularly understood type of violence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injuries and infliction of pain caused by a specific person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killing and beating in war or interpersonal situations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being directly hurt or damaged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 and psychological abuse also included</a:t>
            </a:r>
          </a:p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in variety of social settings and human relationships for many reasons </a:t>
            </a:r>
          </a:p>
          <a:p>
            <a:pPr marL="0" indent="0">
              <a:buNone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302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10F24-B055-4EB3-B84B-AE200C40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678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Recommended books and articles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EB73E-1EA3-41AC-8C5B-D65AA94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21" y="936435"/>
            <a:ext cx="11743980" cy="56469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Strand, </a:t>
            </a:r>
            <a:r>
              <a:rPr lang="en-US" altLang="ja-JP" sz="3600" kern="100" dirty="0" err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Håvard</a:t>
            </a:r>
            <a:r>
              <a:rPr lang="en-US" altLang="ja-JP" sz="36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and </a:t>
            </a:r>
            <a:r>
              <a:rPr lang="en-US" altLang="ja-JP" sz="3600" kern="100" dirty="0" err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Hergre</a:t>
            </a:r>
            <a:r>
              <a:rPr lang="en-US" altLang="ja-JP" sz="36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3600" kern="100" dirty="0" err="1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Håvard</a:t>
            </a:r>
            <a:r>
              <a:rPr lang="en-US" altLang="ja-JP" sz="36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 </a:t>
            </a: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(2021) </a:t>
            </a:r>
            <a:r>
              <a:rPr lang="en-US" altLang="ja-JP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Armed Conflict, 1946-2020. </a:t>
            </a:r>
          </a:p>
          <a:p>
            <a:pPr marL="0" indent="0">
              <a:buNone/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Strand and </a:t>
            </a:r>
            <a:r>
              <a:rPr lang="en-US" altLang="ja-JP" sz="3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Hegre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- Trends in Armed Conflict, 1946-2020 - Conflict Trends 3-2021.pdf (reliefweb.int)</a:t>
            </a:r>
            <a:endParaRPr lang="en-US" altLang="ja-JP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UNHCR</a:t>
            </a:r>
          </a:p>
          <a:p>
            <a:pPr marL="0" indent="0">
              <a:buNone/>
            </a:pP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https://www.unhcr.org/figures-at-a-glance.html</a:t>
            </a:r>
            <a:endParaRPr lang="en-US" altLang="ja-JP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von </a:t>
            </a:r>
            <a:r>
              <a:rPr lang="en-US" altLang="ja-JP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Einsiedel</a:t>
            </a: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Sebastian. (2017) </a:t>
            </a:r>
            <a:r>
              <a:rPr lang="en-US" altLang="ja-JP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War Trends and the Changing Nature of Armed Conflict. </a:t>
            </a:r>
          </a:p>
          <a:p>
            <a:pPr marL="0" indent="0">
              <a:buNone/>
            </a:pPr>
            <a:r>
              <a:rPr lang="en-US" altLang="ja-JP" sz="33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https://i.unu.edu/media/cpr.unu.edu/attachment/1558/OC_01MajorRecentTrendsinViolentConflict.pdf</a:t>
            </a:r>
            <a:endParaRPr lang="en-US" altLang="ja-JP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05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5ED24-52A4-4C6A-A307-ED0BE13A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3773"/>
            <a:ext cx="10972800" cy="72333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D93D7-0E7E-4E22-9653-D47DEA25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982639"/>
            <a:ext cx="11573302" cy="5600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Inter-personal: domestic violence, robbery, revenge, 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lvl="0" indent="0" algn="just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 Engagement in war, invasion, self-defense, or use of force to suppress anti-social crimes/behaviors, maintain order</a:t>
            </a:r>
          </a:p>
          <a:p>
            <a:pPr marL="0" lvl="0" indent="0" algn="just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Holocaust during the WWII, Mass killing by Pol Pot in Cambodia in the late 1970s, Genocide in Rwanda in 1994, Ethnic cleansing during the Bosnian war between 1992 and 1995</a:t>
            </a:r>
          </a:p>
          <a:p>
            <a:pPr marL="0" lv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terrorism: Al Qaeda, Islamic State</a:t>
            </a:r>
          </a:p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violence for social change/revolution: the French revolution</a:t>
            </a:r>
          </a:p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Anti-colonialism and independence war: African and Asian countries in the 1950s and 1960s </a:t>
            </a:r>
            <a:endParaRPr lang="ja-JP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9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DB22-6534-4F03-ADC2-43FA3484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830"/>
            <a:ext cx="10972800" cy="832513"/>
          </a:xfrm>
        </p:spPr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34DFD-2203-4C7E-88F7-415D75FB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101686"/>
            <a:ext cx="11370365" cy="5431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direct violence: Founded upon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virtuous and legitimate causes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(though recourse to direct violence would create vicious cycle of violence even if those resorting to direct violence rely on just cause….)  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 against oppressive government; use of force for self-defense; government use of police or armed force to control violent demonstration or mob,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think direct violence can be justified in some cases?? 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Myanmar citizens’ armament: Can be justified?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082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F5C68-51B0-427A-9E53-4909E245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C402E-531C-43D1-A57E-03DB709D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600201"/>
            <a:ext cx="11463130" cy="4983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violence</a:t>
            </a:r>
          </a:p>
          <a:p>
            <a:pPr marL="0" indent="0" algn="just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 being built in social structures/institutions: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Unequal power, asymmetric opportunities between citizens for political, social and economic activities= social injustice </a:t>
            </a:r>
          </a:p>
          <a:p>
            <a:pPr marL="0" lvl="0" indent="0" algn="just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Poverty, repression, social alienation:</a:t>
            </a: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quality of life by unequal access to education, medical services, social welfare, </a:t>
            </a:r>
            <a:r>
              <a:rPr lang="en-US" altLang="ja-JP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lvl="0" indent="0" algn="just">
              <a:buNone/>
            </a:pPr>
            <a:r>
              <a:rPr lang="ja-JP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Eroding human values and shortening life spans</a:t>
            </a:r>
            <a:endParaRPr lang="ja-JP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3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4C334-5CE4-4CC5-A157-354F1556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9182"/>
            <a:ext cx="10972800" cy="791570"/>
          </a:xfrm>
        </p:spPr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C1B7A3-426D-4D51-B84B-96C4D8F1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119117"/>
            <a:ext cx="11675166" cy="5472752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1000"/>
              </a:spcBef>
              <a:buNone/>
              <a:tabLst>
                <a:tab pos="457200" algn="l"/>
              </a:tabLst>
            </a:pPr>
            <a:r>
              <a:rPr lang="ja-JP" altLang="ja-JP" sz="2600" kern="1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（１）</a:t>
            </a:r>
            <a:r>
              <a:rPr lang="en-US" altLang="ja-JP" sz="2600" kern="1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Apartheid in South Africa</a:t>
            </a:r>
            <a:endParaRPr lang="ja-JP" altLang="ja-JP" sz="2600" kern="1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000"/>
              </a:spcBef>
              <a:buNone/>
              <a:tabLst>
                <a:tab pos="457200" algn="l"/>
              </a:tabLst>
            </a:pPr>
            <a:r>
              <a:rPr lang="ja-JP" altLang="ja-JP" sz="2600" kern="1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（２）</a:t>
            </a:r>
            <a:r>
              <a:rPr lang="en-US" altLang="ja-JP" sz="2600" kern="1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The global South-North Problems</a:t>
            </a:r>
          </a:p>
          <a:p>
            <a:pPr marL="0" lvl="0" indent="0" algn="just">
              <a:spcBef>
                <a:spcPts val="1000"/>
              </a:spcBef>
              <a:buNone/>
              <a:tabLst>
                <a:tab pos="457200" algn="l"/>
              </a:tabLst>
            </a:pPr>
            <a:r>
              <a:rPr lang="ja-JP" altLang="ja-JP" sz="2600" kern="1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（３）</a:t>
            </a:r>
            <a:r>
              <a:rPr lang="en-US" altLang="ja-JP" sz="2600" kern="1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Impact of globalization on the gap between the rich and the poor</a:t>
            </a:r>
          </a:p>
          <a:p>
            <a:pPr marL="0" lvl="0" indent="0" algn="just">
              <a:spcBef>
                <a:spcPts val="1000"/>
              </a:spcBef>
              <a:buNone/>
              <a:tabLst>
                <a:tab pos="457200" algn="l"/>
              </a:tabLst>
            </a:pPr>
            <a:r>
              <a:rPr lang="ja-JP" altLang="en-US" sz="2600" kern="1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（４）</a:t>
            </a:r>
            <a:r>
              <a:rPr lang="en-US" altLang="ja-JP" sz="2600" kern="1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The gap between countries or regions suffering starvation and malnutrition and those having food loss problems</a:t>
            </a:r>
            <a:endParaRPr lang="ja-JP" altLang="ja-JP" sz="2600" kern="1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ja-JP" altLang="en-US" sz="2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（５）</a:t>
            </a:r>
            <a:r>
              <a:rPr lang="en-US" altLang="ja-JP" sz="28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The richest of the rich (just 1% of global population) possess twice as much property as that of 6.9 billion people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ja-JP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（６）</a:t>
            </a:r>
            <a:r>
              <a:rPr lang="en-US" altLang="ja-JP" sz="28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1 in 5 children fail to get regular access to education (especially higher education)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ja-JP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（７）</a:t>
            </a:r>
            <a:r>
              <a:rPr lang="en-US" altLang="ja-JP" sz="2800" dirty="0">
                <a:solidFill>
                  <a:prstClr val="black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10,000 people die due to the lack of access to basic medical services every day around the world. </a:t>
            </a:r>
          </a:p>
          <a:p>
            <a:pPr marL="0" lvl="0" indent="0" algn="just">
              <a:spcBef>
                <a:spcPts val="1000"/>
              </a:spcBef>
              <a:buNone/>
              <a:tabLst>
                <a:tab pos="457200" algn="l"/>
              </a:tabLst>
              <a:defRPr/>
            </a:pPr>
            <a:endParaRPr lang="en-US" altLang="ja-JP" sz="2600" kern="1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9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DBA23-C6B7-4DA5-8A05-0CFDE218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violence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B93B25-DD71-4F86-9B3F-9C22EB99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of structural violence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of peace: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the existence of manifest direct violence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direct violence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of the conditions for securing decent human life/well-being 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looking into social structures/institutions forming our daily social life to promote well-being and quality of life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3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2652</Words>
  <Application>Microsoft Office PowerPoint</Application>
  <PresentationFormat>ワイド画面</PresentationFormat>
  <Paragraphs>233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ＭＳ ゴシック</vt:lpstr>
      <vt:lpstr>游明朝</vt:lpstr>
      <vt:lpstr>Arial</vt:lpstr>
      <vt:lpstr>Calibri</vt:lpstr>
      <vt:lpstr>Segoe UI Symbol</vt:lpstr>
      <vt:lpstr>Times New Roman</vt:lpstr>
      <vt:lpstr>Office ​​テーマ</vt:lpstr>
      <vt:lpstr>1_Office ​​テーマ</vt:lpstr>
      <vt:lpstr> Global Leadership Fellows Forum 01: On Violence and Conflict  </vt:lpstr>
      <vt:lpstr> Structure of the class </vt:lpstr>
      <vt:lpstr>On violence </vt:lpstr>
      <vt:lpstr>On violence</vt:lpstr>
      <vt:lpstr>On violence</vt:lpstr>
      <vt:lpstr>On violence</vt:lpstr>
      <vt:lpstr>On violence</vt:lpstr>
      <vt:lpstr>On violence</vt:lpstr>
      <vt:lpstr>On violence</vt:lpstr>
      <vt:lpstr>On violence</vt:lpstr>
      <vt:lpstr>On violence</vt:lpstr>
      <vt:lpstr>On violence</vt:lpstr>
      <vt:lpstr>Connection among direct, structural and cultural violence</vt:lpstr>
      <vt:lpstr>Conflict </vt:lpstr>
      <vt:lpstr>Conflict </vt:lpstr>
      <vt:lpstr>Conflict </vt:lpstr>
      <vt:lpstr>Conflict </vt:lpstr>
      <vt:lpstr>Conflict </vt:lpstr>
      <vt:lpstr>Conflict: ABC Triangle </vt:lpstr>
      <vt:lpstr>Conflict: ABC Triangle </vt:lpstr>
      <vt:lpstr>Conflict </vt:lpstr>
      <vt:lpstr>Conflict</vt:lpstr>
      <vt:lpstr> Causes of conflict  </vt:lpstr>
      <vt:lpstr>Causes of conflict </vt:lpstr>
      <vt:lpstr>Causes of conflict </vt:lpstr>
      <vt:lpstr>Causes of conflict  </vt:lpstr>
      <vt:lpstr>Contemporary armed conflicts </vt:lpstr>
      <vt:lpstr>Contemporary armed conflicts </vt:lpstr>
      <vt:lpstr>Nature of contemporary armed conflicts </vt:lpstr>
      <vt:lpstr>Nature of contemporary armed conflicts  </vt:lpstr>
      <vt:lpstr>Nature of contemporary armed conflicts  </vt:lpstr>
      <vt:lpstr>Nature of contemporary armed conflicts  </vt:lpstr>
      <vt:lpstr>Nature of contemporary armed conflicts </vt:lpstr>
      <vt:lpstr>Nature of contemporary armed conflicts </vt:lpstr>
      <vt:lpstr>Nature of contemporary armed conflicts </vt:lpstr>
      <vt:lpstr>Contemporary armed conflicts </vt:lpstr>
      <vt:lpstr>Global trend of forced displacement </vt:lpstr>
      <vt:lpstr>Conclusion</vt:lpstr>
      <vt:lpstr>Recommended books and articles </vt:lpstr>
      <vt:lpstr> Recommended books and articles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Peace and Conflict Week 2: Analysis of Conflict</dc:title>
  <dc:creator>高橋隆雄</dc:creator>
  <cp:lastModifiedBy>高橋隆雄</cp:lastModifiedBy>
  <cp:revision>9</cp:revision>
  <dcterms:created xsi:type="dcterms:W3CDTF">2022-04-08T08:44:37Z</dcterms:created>
  <dcterms:modified xsi:type="dcterms:W3CDTF">2022-04-11T00:47:58Z</dcterms:modified>
</cp:coreProperties>
</file>