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1"/>
  </p:sldMasterIdLst>
  <p:notesMasterIdLst>
    <p:notesMasterId r:id="rId9"/>
  </p:notesMasterIdLst>
  <p:handoutMasterIdLst>
    <p:handoutMasterId r:id="rId10"/>
  </p:handoutMasterIdLst>
  <p:sldIdLst>
    <p:sldId id="259" r:id="rId2"/>
    <p:sldId id="333" r:id="rId3"/>
    <p:sldId id="338" r:id="rId4"/>
    <p:sldId id="339" r:id="rId5"/>
    <p:sldId id="340" r:id="rId6"/>
    <p:sldId id="341" r:id="rId7"/>
    <p:sldId id="335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F0FC91A1-5FB9-4CBA-A366-9F6E290AA470}">
          <p14:sldIdLst>
            <p14:sldId id="259"/>
          </p14:sldIdLst>
        </p14:section>
        <p14:section name="課題" id="{54821B1C-5D1E-4C02-AA85-8A7D0FE60782}">
          <p14:sldIdLst>
            <p14:sldId id="333"/>
            <p14:sldId id="338"/>
            <p14:sldId id="339"/>
            <p14:sldId id="340"/>
            <p14:sldId id="341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964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16575-4091-47D2-8357-2158FB7C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92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686221-4DD7-4BAD-B03A-D4395A32A893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4B9C31-4E05-411D-ADEC-0009DC321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77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09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20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5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0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B9C31-4E05-411D-ADEC-0009DC3217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EE31FF-7073-48DA-A6A1-C0E021F37833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14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7586-BFFB-4421-A81F-321A35E243FC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C0E-A306-4D5C-A7E2-27A3C26E0C9A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32000"/>
            <a:ext cx="9601200" cy="900000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0000"/>
            <a:ext cx="9601200" cy="486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366-3806-4EA3-BD5E-85EEEE9C969C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A01A-9BCE-47CE-8A8F-CC2D5D0B04C8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777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6236-35FF-4670-8A94-26AEC0390F0F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7919-DF6C-447D-B804-70AB0ACCAE92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6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5870-61A2-4025-AED9-ACA20877646B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3A69-CF14-46E8-819B-CF1F2B0B6CF2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E743B-E3A2-49FB-A30C-40DD3459C373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977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33F49-1155-48D3-B245-BD92186E12B2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7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32000"/>
            <a:ext cx="9601200" cy="118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28000"/>
            <a:ext cx="9601200" cy="46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E70A65-5BCA-4C58-B49B-1E1C55DB4212}" type="datetime1">
              <a:rPr lang="en-US" altLang="ja-JP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3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+mj-ea"/>
              </a:rPr>
              <a:t>時系列分析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ja-JP" altLang="en-US" dirty="0" smtClean="0">
                <a:latin typeface="+mj-ea"/>
              </a:rPr>
              <a:t>期末レポート課題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2020</a:t>
            </a:r>
            <a:r>
              <a:rPr kumimoji="1" lang="ja-JP" altLang="en-US" dirty="0" smtClean="0">
                <a:latin typeface="+mj-ea"/>
                <a:ea typeface="+mj-ea"/>
              </a:rPr>
              <a:t>年</a:t>
            </a:r>
            <a:r>
              <a:rPr kumimoji="1" lang="en-US" altLang="ja-JP" dirty="0" smtClean="0">
                <a:latin typeface="+mj-ea"/>
                <a:ea typeface="+mj-ea"/>
              </a:rPr>
              <a:t>7</a:t>
            </a:r>
            <a:r>
              <a:rPr kumimoji="1" lang="ja-JP" altLang="en-US" dirty="0" smtClean="0">
                <a:latin typeface="+mj-ea"/>
                <a:ea typeface="+mj-ea"/>
              </a:rPr>
              <a:t>月</a:t>
            </a:r>
            <a:r>
              <a:rPr kumimoji="1" lang="en-US" altLang="ja-JP" dirty="0" smtClean="0">
                <a:latin typeface="+mj-ea"/>
                <a:ea typeface="+mj-ea"/>
              </a:rPr>
              <a:t>20</a:t>
            </a:r>
            <a:r>
              <a:rPr kumimoji="1" lang="ja-JP" altLang="en-US" dirty="0" smtClean="0">
                <a:latin typeface="+mj-ea"/>
                <a:ea typeface="+mj-ea"/>
              </a:rPr>
              <a:t>日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r"/>
            <a:endParaRPr lang="en-US" altLang="ja-JP" dirty="0">
              <a:latin typeface="+mj-ea"/>
              <a:ea typeface="+mj-ea"/>
            </a:endParaRPr>
          </a:p>
          <a:p>
            <a:pPr algn="r"/>
            <a:r>
              <a:rPr kumimoji="1" lang="ja-JP" altLang="en-US" dirty="0" smtClean="0">
                <a:latin typeface="+mj-ea"/>
                <a:ea typeface="+mj-ea"/>
              </a:rPr>
              <a:t>玉置健一郎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レポート課題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</a:rPr>
              <a:t>問題</a:t>
            </a:r>
            <a:r>
              <a:rPr lang="en-US" altLang="ja-JP" dirty="0" smtClean="0">
                <a:latin typeface="+mn-ea"/>
              </a:rPr>
              <a:t>1</a:t>
            </a:r>
            <a:r>
              <a:rPr lang="ja-JP" altLang="en-US" dirty="0" smtClean="0">
                <a:latin typeface="+mn-ea"/>
              </a:rPr>
              <a:t>～</a:t>
            </a:r>
            <a:r>
              <a:rPr lang="en-US" altLang="ja-JP" dirty="0" smtClean="0">
                <a:latin typeface="+mn-ea"/>
              </a:rPr>
              <a:t>4</a:t>
            </a:r>
            <a:r>
              <a:rPr lang="ja-JP" altLang="en-US" dirty="0" smtClean="0">
                <a:latin typeface="+mn-ea"/>
              </a:rPr>
              <a:t>に答えよ</a:t>
            </a:r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solidFill>
                  <a:srgbClr val="C00000"/>
                </a:solidFill>
                <a:latin typeface="+mn-ea"/>
              </a:rPr>
              <a:t>締切</a:t>
            </a: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7</a:t>
            </a: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月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31</a:t>
            </a: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日 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金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AM6:00</a:t>
            </a:r>
            <a:r>
              <a:rPr lang="ja-JP" altLang="en-US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  <a:latin typeface="+mn-ea"/>
              </a:rPr>
              <a:t>(AM6:00</a:t>
            </a:r>
            <a:r>
              <a:rPr lang="ja-JP" altLang="en-US" dirty="0" err="1">
                <a:solidFill>
                  <a:srgbClr val="C00000"/>
                </a:solidFill>
                <a:latin typeface="+mn-ea"/>
              </a:rPr>
              <a:t>に提</a:t>
            </a:r>
            <a:r>
              <a:rPr lang="ja-JP" altLang="en-US" dirty="0">
                <a:solidFill>
                  <a:srgbClr val="C00000"/>
                </a:solidFill>
                <a:latin typeface="+mn-ea"/>
              </a:rPr>
              <a:t>出不可となります</a:t>
            </a:r>
            <a:r>
              <a:rPr lang="en-US" altLang="ja-JP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pPr lvl="1"/>
            <a:r>
              <a:rPr lang="en-US" altLang="ja-JP" i="0" dirty="0" smtClean="0">
                <a:latin typeface="+mn-ea"/>
              </a:rPr>
              <a:t>Moodle</a:t>
            </a:r>
            <a:r>
              <a:rPr lang="ja-JP" altLang="en-US" i="0" dirty="0" err="1" smtClean="0">
                <a:latin typeface="+mn-ea"/>
              </a:rPr>
              <a:t>にて</a:t>
            </a:r>
            <a:r>
              <a:rPr lang="ja-JP" altLang="en-US" i="0" dirty="0" err="1">
                <a:latin typeface="+mn-ea"/>
              </a:rPr>
              <a:t>提</a:t>
            </a:r>
            <a:r>
              <a:rPr lang="ja-JP" altLang="en-US" i="0" dirty="0" smtClean="0">
                <a:latin typeface="+mn-ea"/>
              </a:rPr>
              <a:t>出 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en-US" altLang="ja-JP" i="0" dirty="0">
                <a:latin typeface="+mn-ea"/>
              </a:rPr>
              <a:t>PDF</a:t>
            </a:r>
            <a:r>
              <a:rPr lang="ja-JP" altLang="en-US" i="0" dirty="0">
                <a:latin typeface="+mn-ea"/>
              </a:rPr>
              <a:t> </a:t>
            </a:r>
            <a:r>
              <a:rPr lang="en-US" altLang="ja-JP" i="0" dirty="0">
                <a:latin typeface="+mn-ea"/>
              </a:rPr>
              <a:t>or Word</a:t>
            </a:r>
            <a:r>
              <a:rPr lang="en-US" altLang="ja-JP" i="0" dirty="0" smtClean="0">
                <a:latin typeface="+mn-ea"/>
              </a:rPr>
              <a:t>)</a:t>
            </a:r>
          </a:p>
          <a:p>
            <a:pPr lvl="1"/>
            <a:r>
              <a:rPr lang="en-US" altLang="ja-JP" i="0" dirty="0">
                <a:latin typeface="+mn-ea"/>
              </a:rPr>
              <a:t>7</a:t>
            </a:r>
            <a:r>
              <a:rPr lang="ja-JP" altLang="en-US" i="0" dirty="0" smtClean="0">
                <a:latin typeface="+mn-ea"/>
              </a:rPr>
              <a:t>月</a:t>
            </a:r>
            <a:r>
              <a:rPr lang="en-US" altLang="ja-JP" i="0" dirty="0" smtClean="0">
                <a:latin typeface="+mn-ea"/>
              </a:rPr>
              <a:t>30</a:t>
            </a:r>
            <a:r>
              <a:rPr lang="ja-JP" altLang="en-US" i="0" dirty="0" smtClean="0">
                <a:latin typeface="+mn-ea"/>
              </a:rPr>
              <a:t>日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ja-JP" altLang="en-US" i="0" dirty="0" smtClean="0">
                <a:latin typeface="+mn-ea"/>
              </a:rPr>
              <a:t>木</a:t>
            </a:r>
            <a:r>
              <a:rPr lang="en-US" altLang="ja-JP" i="0" dirty="0" smtClean="0">
                <a:latin typeface="+mn-ea"/>
              </a:rPr>
              <a:t>)</a:t>
            </a:r>
            <a:r>
              <a:rPr lang="ja-JP" altLang="en-US" i="0" dirty="0" err="1">
                <a:latin typeface="+mn-ea"/>
              </a:rPr>
              <a:t>に提</a:t>
            </a:r>
            <a:r>
              <a:rPr lang="ja-JP" altLang="en-US" i="0" dirty="0">
                <a:latin typeface="+mn-ea"/>
              </a:rPr>
              <a:t>出して</a:t>
            </a:r>
            <a:r>
              <a:rPr lang="ja-JP" altLang="en-US" i="0" dirty="0" smtClean="0">
                <a:latin typeface="+mn-ea"/>
              </a:rPr>
              <a:t>下さい</a:t>
            </a:r>
            <a:endParaRPr lang="en-US" altLang="ja-JP" i="0" dirty="0">
              <a:latin typeface="+mn-ea"/>
            </a:endParaRPr>
          </a:p>
          <a:p>
            <a:pPr lvl="1"/>
            <a:r>
              <a:rPr lang="en-US" altLang="ja-JP" i="0" dirty="0">
                <a:latin typeface="+mn-ea"/>
              </a:rPr>
              <a:t>7</a:t>
            </a:r>
            <a:r>
              <a:rPr lang="ja-JP" altLang="en-US" i="0" dirty="0">
                <a:latin typeface="+mn-ea"/>
              </a:rPr>
              <a:t>月</a:t>
            </a:r>
            <a:r>
              <a:rPr lang="en-US" altLang="ja-JP" i="0" dirty="0" smtClean="0">
                <a:latin typeface="+mn-ea"/>
              </a:rPr>
              <a:t>31</a:t>
            </a:r>
            <a:r>
              <a:rPr lang="ja-JP" altLang="en-US" i="0" dirty="0" smtClean="0">
                <a:latin typeface="+mn-ea"/>
              </a:rPr>
              <a:t>日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ja-JP" altLang="en-US" i="0" dirty="0" smtClean="0">
                <a:latin typeface="+mn-ea"/>
              </a:rPr>
              <a:t>金</a:t>
            </a:r>
            <a:r>
              <a:rPr lang="en-US" altLang="ja-JP" i="0" dirty="0" smtClean="0">
                <a:latin typeface="+mn-ea"/>
              </a:rPr>
              <a:t>)</a:t>
            </a:r>
            <a:r>
              <a:rPr lang="ja-JP" altLang="en-US" i="0" dirty="0">
                <a:latin typeface="+mn-ea"/>
              </a:rPr>
              <a:t>のシステム障害は遅延の理由として一切</a:t>
            </a:r>
            <a:r>
              <a:rPr lang="ja-JP" altLang="en-US" i="0" dirty="0" smtClean="0">
                <a:latin typeface="+mn-ea"/>
              </a:rPr>
              <a:t>認めません</a:t>
            </a:r>
            <a:endParaRPr lang="ja-JP" altLang="en-US" i="0" dirty="0">
              <a:latin typeface="+mn-ea"/>
            </a:endParaRPr>
          </a:p>
          <a:p>
            <a:pPr lvl="1"/>
            <a:endParaRPr lang="en-US" altLang="ja-JP" i="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注意事項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i="0" dirty="0">
                <a:latin typeface="+mn-ea"/>
              </a:rPr>
              <a:t>計算</a:t>
            </a:r>
            <a:r>
              <a:rPr lang="ja-JP" altLang="en-US" i="0" dirty="0" smtClean="0">
                <a:latin typeface="+mn-ea"/>
              </a:rPr>
              <a:t>は途中式を書いて下さい</a:t>
            </a:r>
            <a:endParaRPr lang="en-US" altLang="ja-JP" i="0" dirty="0" smtClean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剽窃に気を付けて下さい </a:t>
            </a:r>
            <a:r>
              <a:rPr lang="en-US" altLang="ja-JP" i="0" dirty="0" smtClean="0">
                <a:latin typeface="+mn-ea"/>
              </a:rPr>
              <a:t>(</a:t>
            </a:r>
            <a:r>
              <a:rPr lang="ja-JP" altLang="en-US" i="0" dirty="0">
                <a:latin typeface="+mn-ea"/>
              </a:rPr>
              <a:t>特に問題</a:t>
            </a:r>
            <a:r>
              <a:rPr lang="en-US" altLang="ja-JP" i="0" dirty="0" smtClean="0">
                <a:latin typeface="+mn-ea"/>
              </a:rPr>
              <a:t>3)</a:t>
            </a:r>
            <a:endParaRPr lang="en-US" altLang="ja-JP" i="0" dirty="0">
              <a:latin typeface="+mn-ea"/>
            </a:endParaRPr>
          </a:p>
          <a:p>
            <a:pPr lvl="1"/>
            <a:r>
              <a:rPr lang="ja-JP" altLang="en-US" i="0" dirty="0">
                <a:latin typeface="+mn-ea"/>
              </a:rPr>
              <a:t>プロット以外の画像は</a:t>
            </a:r>
            <a:r>
              <a:rPr lang="ja-JP" altLang="en-US" i="0" dirty="0" smtClean="0">
                <a:latin typeface="+mn-ea"/>
              </a:rPr>
              <a:t>採点しません</a:t>
            </a:r>
            <a:endParaRPr lang="en-US" altLang="ja-JP" i="0" dirty="0" smtClean="0">
              <a:latin typeface="+mn-ea"/>
            </a:endParaRPr>
          </a:p>
          <a:p>
            <a:pPr lvl="2"/>
            <a:r>
              <a:rPr lang="ja-JP" altLang="en-US" sz="2000" dirty="0">
                <a:latin typeface="+mn-ea"/>
              </a:rPr>
              <a:t>数式</a:t>
            </a:r>
            <a:r>
              <a:rPr lang="ja-JP" altLang="en-US" sz="2000" dirty="0" smtClean="0">
                <a:latin typeface="+mn-ea"/>
              </a:rPr>
              <a:t>は</a:t>
            </a:r>
            <a:r>
              <a:rPr lang="en-US" altLang="ja-JP" sz="2000" dirty="0" smtClean="0">
                <a:latin typeface="+mn-ea"/>
              </a:rPr>
              <a:t>Word</a:t>
            </a:r>
            <a:r>
              <a:rPr lang="ja-JP" altLang="en-US" sz="2000" dirty="0" smtClean="0">
                <a:latin typeface="+mn-ea"/>
              </a:rPr>
              <a:t>などで入力して下さい</a:t>
            </a:r>
            <a:endParaRPr lang="en-US" altLang="ja-JP" sz="2000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問題</a:t>
            </a:r>
            <a:r>
              <a:rPr lang="en-US" altLang="ja-JP" dirty="0" smtClean="0">
                <a:latin typeface="+mj-ea"/>
              </a:rPr>
              <a:t>1</a:t>
            </a:r>
            <a:endParaRPr kumimoji="1" lang="ja-JP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>
                    <a:latin typeface="+mn-ea"/>
                  </a:rPr>
                  <a:t>次の</a:t>
                </a:r>
                <a:r>
                  <a:rPr lang="en-US" altLang="ja-JP" dirty="0" smtClean="0">
                    <a:latin typeface="+mn-ea"/>
                  </a:rPr>
                  <a:t>AR(2)</a:t>
                </a:r>
                <a:r>
                  <a:rPr lang="ja-JP" altLang="en-US" dirty="0" smtClean="0">
                    <a:latin typeface="+mn-ea"/>
                  </a:rPr>
                  <a:t>モデルを考える</a:t>
                </a:r>
                <a:endParaRPr lang="en-US" altLang="ja-JP" dirty="0" smtClean="0">
                  <a:latin typeface="+mn-ea"/>
                </a:endParaRPr>
              </a:p>
              <a:p>
                <a:endParaRPr lang="en-US" altLang="ja-JP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dirty="0" smtClean="0">
                  <a:latin typeface="+mn-ea"/>
                </a:endParaRP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(1) </a:t>
                </a:r>
                <a:r>
                  <a:rPr lang="ja-JP" altLang="en-US" dirty="0" smtClean="0">
                    <a:latin typeface="+mn-ea"/>
                  </a:rPr>
                  <a:t>特性</a:t>
                </a:r>
                <a:r>
                  <a:rPr lang="ja-JP" altLang="en-US" dirty="0">
                    <a:latin typeface="+mn-ea"/>
                  </a:rPr>
                  <a:t>方程式の解を</a:t>
                </a:r>
                <a:r>
                  <a:rPr lang="ja-JP" altLang="en-US" dirty="0" smtClean="0">
                    <a:latin typeface="+mn-ea"/>
                  </a:rPr>
                  <a:t>求めよ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>
                    <a:latin typeface="+mn-ea"/>
                  </a:rPr>
                  <a:t> が</a:t>
                </a:r>
                <a:r>
                  <a:rPr lang="ja-JP" altLang="en-US" dirty="0">
                    <a:latin typeface="+mn-ea"/>
                  </a:rPr>
                  <a:t>定常過程である</a:t>
                </a:r>
                <a:r>
                  <a:rPr lang="ja-JP" altLang="en-US" dirty="0" smtClean="0">
                    <a:latin typeface="+mn-ea"/>
                  </a:rPr>
                  <a:t>か非定常</a:t>
                </a:r>
                <a:r>
                  <a:rPr lang="ja-JP" altLang="en-US" dirty="0">
                    <a:latin typeface="+mn-ea"/>
                  </a:rPr>
                  <a:t>過程であるか理由と共に</a:t>
                </a:r>
                <a:r>
                  <a:rPr lang="ja-JP" altLang="en-US" dirty="0" smtClean="0">
                    <a:latin typeface="+mn-ea"/>
                  </a:rPr>
                  <a:t>答えよ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(3)</a:t>
                </a:r>
                <a:r>
                  <a:rPr lang="ja-JP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+mn-ea"/>
                  </a:rPr>
                  <a:t> </a:t>
                </a:r>
                <a:r>
                  <a:rPr lang="ja-JP" altLang="en-US" dirty="0" smtClean="0">
                    <a:latin typeface="+mn-ea"/>
                  </a:rPr>
                  <a:t>の平均を求めよ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(4)</a:t>
                </a:r>
                <a:r>
                  <a:rPr lang="ja-JP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+mn-ea"/>
                  </a:rPr>
                  <a:t> </a:t>
                </a:r>
                <a:r>
                  <a:rPr lang="ja-JP" altLang="en-US" dirty="0" smtClean="0">
                    <a:latin typeface="+mn-ea"/>
                  </a:rPr>
                  <a:t>の分散を</a:t>
                </a:r>
                <a:r>
                  <a:rPr lang="ja-JP" altLang="en-US" dirty="0">
                    <a:latin typeface="+mn-ea"/>
                  </a:rPr>
                  <a:t>求めよ</a:t>
                </a:r>
                <a:endParaRPr lang="en-US" altLang="ja-JP" dirty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(5)</a:t>
                </a:r>
                <a:r>
                  <a:rPr lang="ja-JP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+mn-ea"/>
                  </a:rPr>
                  <a:t> </a:t>
                </a:r>
                <a:r>
                  <a:rPr lang="ja-JP" altLang="en-US" dirty="0" smtClean="0">
                    <a:latin typeface="+mn-ea"/>
                  </a:rPr>
                  <a:t>の</a:t>
                </a:r>
                <a:r>
                  <a:rPr lang="en-US" altLang="ja-JP" dirty="0" smtClean="0">
                    <a:latin typeface="+mn-ea"/>
                  </a:rPr>
                  <a:t>1</a:t>
                </a:r>
                <a:r>
                  <a:rPr lang="ja-JP" altLang="en-US" dirty="0" smtClean="0">
                    <a:latin typeface="+mn-ea"/>
                  </a:rPr>
                  <a:t>次の自己相関係数を</a:t>
                </a:r>
                <a:r>
                  <a:rPr lang="ja-JP" altLang="en-US" dirty="0">
                    <a:latin typeface="+mn-ea"/>
                  </a:rPr>
                  <a:t>求めよ</a:t>
                </a:r>
                <a:endParaRPr lang="en-US" altLang="ja-JP" dirty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(6)</a:t>
                </a:r>
                <a:r>
                  <a:rPr lang="ja-JP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+mn-ea"/>
                  </a:rPr>
                  <a:t> </a:t>
                </a:r>
                <a:r>
                  <a:rPr lang="ja-JP" altLang="en-US" dirty="0" smtClean="0">
                    <a:latin typeface="+mn-ea"/>
                  </a:rPr>
                  <a:t>の</a:t>
                </a:r>
                <a:r>
                  <a:rPr lang="en-US" altLang="ja-JP" dirty="0" smtClean="0">
                    <a:latin typeface="+mn-ea"/>
                  </a:rPr>
                  <a:t>2</a:t>
                </a:r>
                <a:r>
                  <a:rPr lang="ja-JP" altLang="en-US" dirty="0" smtClean="0">
                    <a:latin typeface="+mn-ea"/>
                  </a:rPr>
                  <a:t>次</a:t>
                </a:r>
                <a:r>
                  <a:rPr lang="ja-JP" altLang="en-US" dirty="0">
                    <a:latin typeface="+mn-ea"/>
                  </a:rPr>
                  <a:t>の自己相関係数</a:t>
                </a:r>
                <a:r>
                  <a:rPr lang="ja-JP" altLang="en-US" dirty="0" smtClean="0">
                    <a:latin typeface="+mn-ea"/>
                  </a:rPr>
                  <a:t>を</a:t>
                </a:r>
                <a:r>
                  <a:rPr lang="ja-JP" altLang="en-US" dirty="0">
                    <a:latin typeface="+mn-ea"/>
                  </a:rPr>
                  <a:t>求めよ</a:t>
                </a:r>
                <a:endParaRPr lang="en-US" altLang="ja-JP" dirty="0">
                  <a:latin typeface="+mn-ea"/>
                </a:endParaRPr>
              </a:p>
              <a:p>
                <a:endParaRPr lang="en-US" altLang="ja-JP" i="0" dirty="0">
                  <a:latin typeface="+mn-ea"/>
                </a:endParaRPr>
              </a:p>
              <a:p>
                <a:endParaRPr lang="en-US" altLang="ja-JP" dirty="0" smtClean="0">
                  <a:latin typeface="+mn-ea"/>
                </a:endParaRPr>
              </a:p>
              <a:p>
                <a:endParaRPr lang="en-US" altLang="ja-JP" i="0" dirty="0">
                  <a:latin typeface="+mn-ea"/>
                </a:endParaRPr>
              </a:p>
              <a:p>
                <a:endParaRPr lang="en-US" altLang="ja-JP" i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問題</a:t>
            </a:r>
            <a:r>
              <a:rPr lang="en-US" altLang="ja-JP" dirty="0" smtClean="0">
                <a:latin typeface="+mj-ea"/>
              </a:rPr>
              <a:t>2</a:t>
            </a:r>
            <a:endParaRPr kumimoji="1" lang="ja-JP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>
                    <a:latin typeface="+mn-ea"/>
                  </a:rPr>
                  <a:t>次の</a:t>
                </a:r>
                <a:r>
                  <a:rPr lang="en-US" altLang="ja-JP" dirty="0">
                    <a:latin typeface="+mn-ea"/>
                  </a:rPr>
                  <a:t>2</a:t>
                </a:r>
                <a:r>
                  <a:rPr lang="ja-JP" altLang="en-US" dirty="0">
                    <a:latin typeface="+mn-ea"/>
                  </a:rPr>
                  <a:t>変量</a:t>
                </a:r>
                <a:r>
                  <a:rPr lang="en-US" altLang="ja-JP" dirty="0" smtClean="0">
                    <a:latin typeface="+mn-ea"/>
                  </a:rPr>
                  <a:t>VAR(1)</a:t>
                </a:r>
                <a:r>
                  <a:rPr lang="ja-JP" altLang="en-US" dirty="0" smtClean="0">
                    <a:latin typeface="+mn-ea"/>
                  </a:rPr>
                  <a:t>モデル</a:t>
                </a:r>
                <a:r>
                  <a:rPr lang="ja-JP" altLang="en-US" dirty="0">
                    <a:latin typeface="+mn-ea"/>
                  </a:rPr>
                  <a:t>を</a:t>
                </a:r>
                <a:r>
                  <a:rPr lang="ja-JP" altLang="en-US" dirty="0" smtClean="0">
                    <a:latin typeface="+mn-ea"/>
                  </a:rPr>
                  <a:t>考える</a:t>
                </a:r>
                <a:endParaRPr lang="en-US" altLang="ja-JP" dirty="0" smtClean="0">
                  <a:latin typeface="+mn-ea"/>
                </a:endParaRPr>
              </a:p>
              <a:p>
                <a:endParaRPr lang="en-US" altLang="ja-JP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+0.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dirty="0" smtClean="0">
                  <a:latin typeface="+mn-ea"/>
                </a:endParaRP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(1) </a:t>
                </a:r>
                <a:r>
                  <a:rPr lang="ja-JP" altLang="en-US" dirty="0" smtClean="0">
                    <a:latin typeface="+mn-ea"/>
                  </a:rPr>
                  <a:t>特性</a:t>
                </a:r>
                <a:r>
                  <a:rPr lang="ja-JP" altLang="en-US" dirty="0">
                    <a:latin typeface="+mn-ea"/>
                  </a:rPr>
                  <a:t>方程式の解を</a:t>
                </a:r>
                <a:r>
                  <a:rPr lang="ja-JP" altLang="en-US" dirty="0" smtClean="0">
                    <a:latin typeface="+mn-ea"/>
                  </a:rPr>
                  <a:t>求めよ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 smtClean="0">
                    <a:latin typeface="+mn-ea"/>
                  </a:rPr>
                  <a:t> が</a:t>
                </a:r>
                <a:r>
                  <a:rPr lang="ja-JP" altLang="en-US" dirty="0">
                    <a:latin typeface="+mn-ea"/>
                  </a:rPr>
                  <a:t>定常過程である</a:t>
                </a:r>
                <a:r>
                  <a:rPr lang="ja-JP" altLang="en-US" dirty="0" smtClean="0">
                    <a:latin typeface="+mn-ea"/>
                  </a:rPr>
                  <a:t>か非定常</a:t>
                </a:r>
                <a:r>
                  <a:rPr lang="ja-JP" altLang="en-US" dirty="0">
                    <a:latin typeface="+mn-ea"/>
                  </a:rPr>
                  <a:t>過程であるか理由と共に</a:t>
                </a:r>
                <a:r>
                  <a:rPr lang="ja-JP" altLang="en-US" dirty="0" smtClean="0">
                    <a:latin typeface="+mn-ea"/>
                  </a:rPr>
                  <a:t>答えよ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>
                    <a:latin typeface="+mn-ea"/>
                  </a:rPr>
                  <a:t> に</a:t>
                </a:r>
                <a:r>
                  <a:rPr lang="en-US" altLang="ja-JP" dirty="0">
                    <a:latin typeface="+mn-ea"/>
                  </a:rPr>
                  <a:t>1</a:t>
                </a:r>
                <a:r>
                  <a:rPr lang="ja-JP" altLang="en-US" dirty="0">
                    <a:latin typeface="+mn-ea"/>
                  </a:rPr>
                  <a:t>標準偏差のショックを与えたとき</a:t>
                </a:r>
                <a:r>
                  <a:rPr lang="ja-JP" altLang="en-US" dirty="0" smtClean="0">
                    <a:latin typeface="+mn-ea"/>
                  </a:rPr>
                  <a:t>の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>
                    <a:latin typeface="+mn-ea"/>
                  </a:rPr>
                  <a:t> の</a:t>
                </a:r>
                <a:r>
                  <a:rPr lang="en-US" altLang="ja-JP" dirty="0">
                    <a:latin typeface="+mn-ea"/>
                  </a:rPr>
                  <a:t>2</a:t>
                </a:r>
                <a:r>
                  <a:rPr lang="ja-JP" altLang="en-US" dirty="0">
                    <a:latin typeface="+mn-ea"/>
                  </a:rPr>
                  <a:t>期後</a:t>
                </a:r>
                <a:r>
                  <a:rPr lang="ja-JP" altLang="en-US" dirty="0" smtClean="0">
                    <a:latin typeface="+mn-ea"/>
                  </a:rPr>
                  <a:t>の非直交化</a:t>
                </a:r>
                <a:r>
                  <a:rPr lang="ja-JP" altLang="en-US" dirty="0">
                    <a:latin typeface="+mn-ea"/>
                  </a:rPr>
                  <a:t>インパルス応答の値を</a:t>
                </a:r>
                <a:r>
                  <a:rPr lang="ja-JP" altLang="en-US" dirty="0" smtClean="0">
                    <a:latin typeface="+mn-ea"/>
                  </a:rPr>
                  <a:t>求めよ</a:t>
                </a:r>
                <a:endParaRPr lang="en-US" altLang="ja-JP" dirty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(4)</a:t>
                </a:r>
                <a:r>
                  <a:rPr lang="ja-JP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</a:t>
                </a:r>
                <a:r>
                  <a:rPr lang="ja-JP" altLang="en-US" dirty="0" smtClean="0">
                    <a:latin typeface="+mn-ea"/>
                  </a:rPr>
                  <a:t>の三角分解を求めよ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 smtClean="0">
                    <a:latin typeface="+mn-ea"/>
                  </a:rPr>
                  <a:t>(5)</a:t>
                </a:r>
                <a:r>
                  <a:rPr lang="ja-JP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>
                    <a:latin typeface="+mn-ea"/>
                  </a:rPr>
                  <a:t> に</a:t>
                </a:r>
                <a:r>
                  <a:rPr lang="en-US" altLang="ja-JP" dirty="0">
                    <a:latin typeface="+mn-ea"/>
                  </a:rPr>
                  <a:t>1</a:t>
                </a:r>
                <a:r>
                  <a:rPr lang="ja-JP" altLang="en-US" dirty="0">
                    <a:latin typeface="+mn-ea"/>
                  </a:rPr>
                  <a:t>標準偏差のショックを与えたとき</a:t>
                </a:r>
                <a:r>
                  <a:rPr lang="ja-JP" altLang="en-US" dirty="0" smtClean="0">
                    <a:latin typeface="+mn-ea"/>
                  </a:rPr>
                  <a:t>の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dirty="0" smtClean="0">
                    <a:latin typeface="+mn-ea"/>
                  </a:rPr>
                  <a:t> の</a:t>
                </a:r>
                <a:r>
                  <a:rPr lang="en-US" altLang="ja-JP" dirty="0">
                    <a:latin typeface="+mn-ea"/>
                  </a:rPr>
                  <a:t>2</a:t>
                </a:r>
                <a:r>
                  <a:rPr lang="ja-JP" altLang="en-US" dirty="0">
                    <a:latin typeface="+mn-ea"/>
                  </a:rPr>
                  <a:t>期後の直交化インパルス応答の値を</a:t>
                </a:r>
                <a:r>
                  <a:rPr lang="ja-JP" altLang="en-US" dirty="0" smtClean="0">
                    <a:latin typeface="+mn-ea"/>
                  </a:rPr>
                  <a:t>求めよ</a:t>
                </a:r>
                <a:endParaRPr lang="en-US" altLang="ja-JP" i="0" dirty="0">
                  <a:latin typeface="+mn-ea"/>
                </a:endParaRPr>
              </a:p>
              <a:p>
                <a:endParaRPr lang="en-US" altLang="ja-JP" dirty="0" smtClean="0">
                  <a:latin typeface="+mn-ea"/>
                </a:endParaRPr>
              </a:p>
              <a:p>
                <a:endParaRPr lang="en-US" altLang="ja-JP" i="0" dirty="0">
                  <a:latin typeface="+mn-ea"/>
                </a:endParaRPr>
              </a:p>
              <a:p>
                <a:endParaRPr lang="en-US" altLang="ja-JP" i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55" r="-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問題</a:t>
            </a:r>
            <a:r>
              <a:rPr kumimoji="1" lang="en-US" altLang="ja-JP" dirty="0" smtClean="0">
                <a:latin typeface="+mj-ea"/>
              </a:rPr>
              <a:t>3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以下に</a:t>
            </a:r>
            <a:r>
              <a:rPr lang="ja-JP" altLang="en-US" dirty="0" smtClean="0">
                <a:latin typeface="+mn-ea"/>
              </a:rPr>
              <a:t>ついて数式を用いずに，各</a:t>
            </a:r>
            <a:r>
              <a:rPr lang="en-US" altLang="ja-JP" dirty="0" smtClean="0">
                <a:latin typeface="+mn-ea"/>
              </a:rPr>
              <a:t>200</a:t>
            </a:r>
            <a:r>
              <a:rPr lang="ja-JP" altLang="en-US" dirty="0" smtClean="0">
                <a:latin typeface="+mn-ea"/>
              </a:rPr>
              <a:t>字以内で説明せよ</a:t>
            </a:r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(1) </a:t>
            </a:r>
            <a:r>
              <a:rPr lang="ja-JP" altLang="en-US" dirty="0" smtClean="0">
                <a:latin typeface="+mn-ea"/>
              </a:rPr>
              <a:t>条件付最尤法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(2) AIC</a:t>
            </a:r>
            <a:r>
              <a:rPr lang="ja-JP" altLang="en-US" dirty="0" smtClean="0">
                <a:latin typeface="+mn-ea"/>
              </a:rPr>
              <a:t>と</a:t>
            </a:r>
            <a:r>
              <a:rPr lang="en-US" altLang="ja-JP" dirty="0" smtClean="0">
                <a:latin typeface="+mn-ea"/>
              </a:rPr>
              <a:t>SIC</a:t>
            </a:r>
            <a:r>
              <a:rPr lang="ja-JP" altLang="en-US" dirty="0" smtClean="0">
                <a:latin typeface="+mn-ea"/>
              </a:rPr>
              <a:t>の違い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(3) </a:t>
            </a:r>
            <a:r>
              <a:rPr lang="ja-JP" altLang="en-US" dirty="0" smtClean="0">
                <a:latin typeface="+mn-ea"/>
              </a:rPr>
              <a:t>時系列</a:t>
            </a:r>
            <a:r>
              <a:rPr lang="ja-JP" altLang="en-US" dirty="0">
                <a:latin typeface="+mn-ea"/>
              </a:rPr>
              <a:t>データにおけるモデル診断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(4) </a:t>
            </a:r>
            <a:r>
              <a:rPr lang="ja-JP" altLang="en-US" dirty="0" smtClean="0">
                <a:latin typeface="+mn-ea"/>
              </a:rPr>
              <a:t>見せかけの回帰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(5) </a:t>
            </a:r>
            <a:r>
              <a:rPr lang="ja-JP" altLang="en-US" dirty="0" smtClean="0">
                <a:latin typeface="+mn-ea"/>
              </a:rPr>
              <a:t>共和分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(6) ARMA</a:t>
            </a:r>
            <a:r>
              <a:rPr lang="ja-JP" altLang="en-US" dirty="0" smtClean="0">
                <a:latin typeface="+mn-ea"/>
              </a:rPr>
              <a:t>モデルと</a:t>
            </a:r>
            <a:r>
              <a:rPr lang="en-US" altLang="ja-JP" dirty="0" smtClean="0">
                <a:latin typeface="+mn-ea"/>
              </a:rPr>
              <a:t>GARCH</a:t>
            </a:r>
            <a:r>
              <a:rPr lang="ja-JP" altLang="en-US" dirty="0" smtClean="0">
                <a:latin typeface="+mn-ea"/>
              </a:rPr>
              <a:t>モデルにおける相関構造の違い</a:t>
            </a:r>
            <a:endParaRPr lang="en-US" altLang="ja-JP" dirty="0" smtClean="0"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6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問題</a:t>
            </a:r>
            <a:r>
              <a:rPr kumimoji="1" lang="en-US" altLang="ja-JP" dirty="0" smtClean="0">
                <a:latin typeface="+mj-ea"/>
              </a:rPr>
              <a:t>4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i="0" dirty="0" smtClean="0">
                <a:latin typeface="+mn-ea"/>
              </a:rPr>
              <a:t>各自</a:t>
            </a:r>
            <a:r>
              <a:rPr lang="ja-JP" altLang="en-US" i="0" dirty="0">
                <a:latin typeface="+mn-ea"/>
              </a:rPr>
              <a:t>選んだデータに</a:t>
            </a:r>
            <a:r>
              <a:rPr lang="ja-JP" altLang="en-US" i="0" dirty="0" smtClean="0">
                <a:latin typeface="+mn-ea"/>
              </a:rPr>
              <a:t>対して</a:t>
            </a:r>
            <a:r>
              <a:rPr lang="en-US" altLang="ja-JP" i="0" dirty="0" smtClean="0">
                <a:latin typeface="+mn-ea"/>
              </a:rPr>
              <a:t>VAR</a:t>
            </a:r>
            <a:r>
              <a:rPr lang="ja-JP" altLang="en-US" i="0" dirty="0" smtClean="0">
                <a:latin typeface="+mn-ea"/>
              </a:rPr>
              <a:t>モデルを用いて</a:t>
            </a:r>
            <a:r>
              <a:rPr lang="en-US" altLang="ja-JP" dirty="0" smtClean="0">
                <a:latin typeface="+mn-ea"/>
              </a:rPr>
              <a:t>IRF</a:t>
            </a:r>
            <a:r>
              <a:rPr lang="ja-JP" altLang="en-US" dirty="0" smtClean="0">
                <a:latin typeface="+mn-ea"/>
              </a:rPr>
              <a:t>を作成し，結論を解釈せよ</a:t>
            </a:r>
            <a:endParaRPr lang="en-US" altLang="ja-JP" dirty="0" smtClean="0">
              <a:latin typeface="+mn-ea"/>
            </a:endParaRPr>
          </a:p>
          <a:p>
            <a:endParaRPr lang="en-US" altLang="ja-JP" i="0" dirty="0" smtClean="0">
              <a:latin typeface="+mn-ea"/>
            </a:endParaRPr>
          </a:p>
          <a:p>
            <a:r>
              <a:rPr lang="ja-JP" altLang="en-US" i="0" dirty="0" smtClean="0">
                <a:latin typeface="+mn-ea"/>
              </a:rPr>
              <a:t>データ</a:t>
            </a:r>
            <a:r>
              <a:rPr lang="ja-JP" altLang="en-US" i="0" dirty="0">
                <a:latin typeface="+mn-ea"/>
              </a:rPr>
              <a:t>の条件</a:t>
            </a:r>
            <a:endParaRPr lang="en-US" altLang="ja-JP" i="0" dirty="0">
              <a:latin typeface="+mn-ea"/>
            </a:endParaRPr>
          </a:p>
          <a:p>
            <a:pPr lvl="1"/>
            <a:r>
              <a:rPr lang="ja-JP" altLang="en-US" i="0" dirty="0">
                <a:latin typeface="+mn-ea"/>
              </a:rPr>
              <a:t>標本数</a:t>
            </a:r>
            <a:r>
              <a:rPr lang="ja-JP" altLang="en-US" i="0" dirty="0" smtClean="0">
                <a:latin typeface="+mn-ea"/>
              </a:rPr>
              <a:t>は</a:t>
            </a:r>
            <a:r>
              <a:rPr lang="en-US" altLang="ja-JP" i="0" dirty="0" smtClean="0">
                <a:latin typeface="+mn-ea"/>
              </a:rPr>
              <a:t>100</a:t>
            </a:r>
            <a:r>
              <a:rPr lang="ja-JP" altLang="en-US" i="0" dirty="0">
                <a:latin typeface="+mn-ea"/>
              </a:rPr>
              <a:t>以上であること</a:t>
            </a:r>
            <a:endParaRPr lang="en-US" altLang="ja-JP" i="0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自己</a:t>
            </a:r>
            <a:r>
              <a:rPr lang="ja-JP" altLang="en-US" i="0" dirty="0">
                <a:latin typeface="+mn-ea"/>
              </a:rPr>
              <a:t>相関がある</a:t>
            </a:r>
            <a:r>
              <a:rPr lang="ja-JP" altLang="en-US" i="0" dirty="0" smtClean="0">
                <a:latin typeface="+mn-ea"/>
              </a:rPr>
              <a:t>こと</a:t>
            </a:r>
            <a:endParaRPr lang="en-US" altLang="ja-JP" i="0" dirty="0" smtClean="0">
              <a:latin typeface="+mn-ea"/>
            </a:endParaRPr>
          </a:p>
          <a:p>
            <a:pPr lvl="1"/>
            <a:r>
              <a:rPr lang="en-US" altLang="ja-JP" i="0" dirty="0" smtClean="0">
                <a:latin typeface="+mn-ea"/>
              </a:rPr>
              <a:t>2</a:t>
            </a:r>
            <a:r>
              <a:rPr lang="ja-JP" altLang="en-US" i="0" dirty="0" smtClean="0">
                <a:latin typeface="+mn-ea"/>
              </a:rPr>
              <a:t>変量以上であれば良い</a:t>
            </a:r>
            <a:endParaRPr lang="en-US" altLang="ja-JP" i="0" dirty="0" smtClean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r>
              <a:rPr lang="ja-JP" altLang="en-US" i="0" dirty="0">
                <a:latin typeface="+mn-ea"/>
              </a:rPr>
              <a:t>重要事項</a:t>
            </a:r>
            <a:endParaRPr lang="en-US" altLang="ja-JP" i="0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結果を書くだけでなく解釈を述べること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sz="2000" dirty="0">
                <a:latin typeface="+mn-ea"/>
              </a:rPr>
              <a:t>正解は分からないので，根拠を説明することが最も重要</a:t>
            </a:r>
            <a:endParaRPr lang="en-US" altLang="ja-JP" sz="2000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他</a:t>
            </a:r>
            <a:r>
              <a:rPr lang="ja-JP" altLang="en-US" i="0" dirty="0">
                <a:latin typeface="+mn-ea"/>
              </a:rPr>
              <a:t>の学生と </a:t>
            </a:r>
            <a:r>
              <a:rPr lang="en-US" altLang="ja-JP" i="0" dirty="0">
                <a:latin typeface="+mn-ea"/>
              </a:rPr>
              <a:t>(</a:t>
            </a:r>
            <a:r>
              <a:rPr lang="ja-JP" altLang="en-US" i="0" dirty="0">
                <a:latin typeface="+mn-ea"/>
              </a:rPr>
              <a:t>ほぼ</a:t>
            </a:r>
            <a:r>
              <a:rPr lang="en-US" altLang="ja-JP" i="0" dirty="0">
                <a:latin typeface="+mn-ea"/>
              </a:rPr>
              <a:t>) </a:t>
            </a:r>
            <a:r>
              <a:rPr lang="ja-JP" altLang="en-US" i="0" dirty="0">
                <a:latin typeface="+mn-ea"/>
              </a:rPr>
              <a:t>同じデータ・期間の場合は両方とも採点</a:t>
            </a:r>
            <a:r>
              <a:rPr lang="ja-JP" altLang="en-US" i="0" dirty="0" smtClean="0">
                <a:latin typeface="+mn-ea"/>
              </a:rPr>
              <a:t>しない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提出</a:t>
            </a:r>
            <a:r>
              <a:rPr lang="ja-JP" altLang="en-US" dirty="0">
                <a:latin typeface="+mj-ea"/>
              </a:rPr>
              <a:t>物</a:t>
            </a:r>
            <a:r>
              <a:rPr kumimoji="1" lang="ja-JP" altLang="en-US" dirty="0" smtClean="0">
                <a:latin typeface="+mj-ea"/>
              </a:rPr>
              <a:t>について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</a:rPr>
              <a:t>問題</a:t>
            </a:r>
            <a:r>
              <a:rPr lang="en-US" altLang="ja-JP" dirty="0" smtClean="0">
                <a:latin typeface="+mn-ea"/>
              </a:rPr>
              <a:t>4</a:t>
            </a:r>
            <a:r>
              <a:rPr lang="ja-JP" altLang="en-US" dirty="0" smtClean="0">
                <a:latin typeface="+mn-ea"/>
              </a:rPr>
              <a:t>は</a:t>
            </a:r>
            <a:r>
              <a:rPr lang="ja-JP" altLang="en-US" dirty="0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再現に必要な情報も提出すること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データ</a:t>
            </a:r>
            <a:endParaRPr lang="en-US" altLang="ja-JP" dirty="0" smtClean="0">
              <a:latin typeface="+mn-ea"/>
            </a:endParaRPr>
          </a:p>
          <a:p>
            <a:pPr lvl="2"/>
            <a:r>
              <a:rPr lang="en-US" altLang="ja-JP" sz="2000" i="0" dirty="0" smtClean="0">
                <a:latin typeface="+mn-ea"/>
              </a:rPr>
              <a:t>R </a:t>
            </a:r>
            <a:r>
              <a:rPr lang="ja-JP" altLang="en-US" sz="2000" i="0" dirty="0" smtClean="0">
                <a:latin typeface="+mn-ea"/>
              </a:rPr>
              <a:t>からデータを入手した場合は，</a:t>
            </a:r>
            <a:r>
              <a:rPr lang="en-US" altLang="ja-JP" sz="2000" i="0" dirty="0" smtClean="0">
                <a:latin typeface="+mn-ea"/>
              </a:rPr>
              <a:t>Script</a:t>
            </a:r>
            <a:r>
              <a:rPr lang="ja-JP" altLang="en-US" sz="2000" i="0" dirty="0" smtClean="0">
                <a:latin typeface="+mn-ea"/>
              </a:rPr>
              <a:t>で良い</a:t>
            </a:r>
            <a:endParaRPr lang="en-US" altLang="ja-JP" sz="2000" i="0" dirty="0" smtClean="0">
              <a:latin typeface="+mn-ea"/>
            </a:endParaRPr>
          </a:p>
          <a:p>
            <a:pPr lvl="2"/>
            <a:r>
              <a:rPr lang="en-US" altLang="ja-JP" sz="2000" dirty="0" smtClean="0">
                <a:latin typeface="+mn-ea"/>
              </a:rPr>
              <a:t>R </a:t>
            </a:r>
            <a:r>
              <a:rPr lang="ja-JP" altLang="en-US" sz="2000" dirty="0" smtClean="0">
                <a:latin typeface="+mn-ea"/>
              </a:rPr>
              <a:t>以外の場合は，データファイルも提出すること</a:t>
            </a:r>
            <a:endParaRPr lang="en-US" altLang="ja-JP" sz="2000" dirty="0" smtClean="0">
              <a:latin typeface="+mn-ea"/>
            </a:endParaRPr>
          </a:p>
          <a:p>
            <a:pPr lvl="2"/>
            <a:endParaRPr lang="en-US" altLang="ja-JP" sz="2000" i="0" dirty="0">
              <a:latin typeface="+mn-ea"/>
            </a:endParaRPr>
          </a:p>
          <a:p>
            <a:pPr lvl="1"/>
            <a:r>
              <a:rPr lang="ja-JP" altLang="en-US" i="0" dirty="0" smtClean="0">
                <a:latin typeface="+mn-ea"/>
              </a:rPr>
              <a:t>統計ソフトウェアのコマンド</a:t>
            </a:r>
            <a:endParaRPr lang="en-US" altLang="ja-JP" i="0" dirty="0" smtClean="0">
              <a:latin typeface="+mn-ea"/>
            </a:endParaRPr>
          </a:p>
          <a:p>
            <a:pPr lvl="2"/>
            <a:r>
              <a:rPr lang="ja-JP" altLang="en-US" sz="2000" dirty="0">
                <a:latin typeface="+mn-ea"/>
              </a:rPr>
              <a:t>レポート</a:t>
            </a:r>
            <a:r>
              <a:rPr lang="ja-JP" altLang="en-US" sz="2000" dirty="0" smtClean="0">
                <a:latin typeface="+mn-ea"/>
              </a:rPr>
              <a:t>に記載しても良いし，しなくても良い</a:t>
            </a:r>
            <a:endParaRPr lang="en-US" altLang="ja-JP" sz="2000" i="0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トリミング</Template>
  <TotalTime>739</TotalTime>
  <Words>345</Words>
  <Application>Microsoft Office PowerPoint</Application>
  <PresentationFormat>ワイド画面</PresentationFormat>
  <Paragraphs>82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Franklin Gothic Book</vt:lpstr>
      <vt:lpstr>メイリオ</vt:lpstr>
      <vt:lpstr>游ゴシック</vt:lpstr>
      <vt:lpstr>Cambria Math</vt:lpstr>
      <vt:lpstr>Crop</vt:lpstr>
      <vt:lpstr>時系列分析 期末レポート課題</vt:lpstr>
      <vt:lpstr>レポート課題</vt:lpstr>
      <vt:lpstr>問題1</vt:lpstr>
      <vt:lpstr>問題2</vt:lpstr>
      <vt:lpstr>問題3</vt:lpstr>
      <vt:lpstr>問題4</vt:lpstr>
      <vt:lpstr>提出物について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経済数学入門01</dc:title>
  <dc:creator>Kenichiro Tamaki</dc:creator>
  <cp:lastModifiedBy>Kenichiro Tamaki</cp:lastModifiedBy>
  <cp:revision>140</cp:revision>
  <cp:lastPrinted>2020-05-06T08:15:44Z</cp:lastPrinted>
  <dcterms:created xsi:type="dcterms:W3CDTF">2020-05-06T04:49:18Z</dcterms:created>
  <dcterms:modified xsi:type="dcterms:W3CDTF">2020-07-19T09:39:20Z</dcterms:modified>
</cp:coreProperties>
</file>