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8" r:id="rId1"/>
  </p:sldMasterIdLst>
  <p:notesMasterIdLst>
    <p:notesMasterId r:id="rId8"/>
  </p:notesMasterIdLst>
  <p:handoutMasterIdLst>
    <p:handoutMasterId r:id="rId9"/>
  </p:handoutMasterIdLst>
  <p:sldIdLst>
    <p:sldId id="259" r:id="rId2"/>
    <p:sldId id="333" r:id="rId3"/>
    <p:sldId id="258" r:id="rId4"/>
    <p:sldId id="335" r:id="rId5"/>
    <p:sldId id="336" r:id="rId6"/>
    <p:sldId id="337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F0FC91A1-5FB9-4CBA-A366-9F6E290AA470}">
          <p14:sldIdLst>
            <p14:sldId id="259"/>
          </p14:sldIdLst>
        </p14:section>
        <p14:section name="課題" id="{54821B1C-5D1E-4C02-AA85-8A7D0FE60782}">
          <p14:sldIdLst>
            <p14:sldId id="333"/>
            <p14:sldId id="258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964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16575-4091-47D2-8357-2158FB7C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92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686221-4DD7-4BAD-B03A-D4395A32A89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9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4B9C31-4E05-411D-ADEC-0009DC321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377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09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20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6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2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57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EE31FF-7073-48DA-A6A1-C0E021F37833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14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586-BFFB-4421-A81F-321A35E243FC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0E-A306-4D5C-A7E2-27A3C26E0C9A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32000"/>
            <a:ext cx="9601200" cy="900000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0000"/>
            <a:ext cx="9601200" cy="486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366-3806-4EA3-BD5E-85EEEE9C969C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A01A-9BCE-47CE-8A8F-CC2D5D0B04C8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777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36-35FF-4670-8A94-26AEC0390F0F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7919-DF6C-447D-B804-70AB0ACCAE92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6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5870-61A2-4025-AED9-ACA20877646B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3A69-CF14-46E8-819B-CF1F2B0B6CF2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E743B-E3A2-49FB-A30C-40DD3459C373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977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33F49-1155-48D3-B245-BD92186E12B2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7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32000"/>
            <a:ext cx="9601200" cy="118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28000"/>
            <a:ext cx="9601200" cy="46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E70A65-5BCA-4C58-B49B-1E1C55DB4212}" type="datetime1">
              <a:rPr lang="en-US" altLang="ja-JP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53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+mj-ea"/>
              </a:rPr>
              <a:t>時系列分析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ja-JP" altLang="en-US" dirty="0" smtClean="0">
                <a:latin typeface="+mj-ea"/>
              </a:rPr>
              <a:t>レポート課題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kumimoji="1" lang="en-US" altLang="ja-JP" dirty="0" smtClean="0">
                <a:latin typeface="+mj-ea"/>
                <a:ea typeface="+mj-ea"/>
              </a:rPr>
              <a:t>2020</a:t>
            </a:r>
            <a:r>
              <a:rPr kumimoji="1" lang="ja-JP" altLang="en-US" dirty="0" smtClean="0">
                <a:latin typeface="+mj-ea"/>
                <a:ea typeface="+mj-ea"/>
              </a:rPr>
              <a:t>年</a:t>
            </a:r>
            <a:r>
              <a:rPr kumimoji="1" lang="en-US" altLang="ja-JP" dirty="0" smtClean="0">
                <a:latin typeface="+mj-ea"/>
                <a:ea typeface="+mj-ea"/>
              </a:rPr>
              <a:t>6</a:t>
            </a:r>
            <a:r>
              <a:rPr kumimoji="1" lang="ja-JP" altLang="en-US" dirty="0" smtClean="0">
                <a:latin typeface="+mj-ea"/>
                <a:ea typeface="+mj-ea"/>
              </a:rPr>
              <a:t>月</a:t>
            </a:r>
            <a:r>
              <a:rPr kumimoji="1" lang="en-US" altLang="ja-JP" dirty="0" smtClean="0">
                <a:latin typeface="+mj-ea"/>
                <a:ea typeface="+mj-ea"/>
              </a:rPr>
              <a:t>22</a:t>
            </a:r>
            <a:r>
              <a:rPr kumimoji="1" lang="ja-JP" altLang="en-US" dirty="0" smtClean="0">
                <a:latin typeface="+mj-ea"/>
                <a:ea typeface="+mj-ea"/>
              </a:rPr>
              <a:t>日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r"/>
            <a:endParaRPr lang="en-US" altLang="ja-JP" dirty="0">
              <a:latin typeface="+mj-ea"/>
              <a:ea typeface="+mj-ea"/>
            </a:endParaRPr>
          </a:p>
          <a:p>
            <a:pPr algn="r"/>
            <a:r>
              <a:rPr kumimoji="1" lang="ja-JP" altLang="en-US" dirty="0" smtClean="0">
                <a:latin typeface="+mj-ea"/>
                <a:ea typeface="+mj-ea"/>
              </a:rPr>
              <a:t>玉置健一郎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レポート課題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+mn-ea"/>
              </a:rPr>
              <a:t>教科書第</a:t>
            </a:r>
            <a:r>
              <a:rPr lang="en-US" altLang="ja-JP" dirty="0">
                <a:latin typeface="+mn-ea"/>
              </a:rPr>
              <a:t>1, 2, 3</a:t>
            </a:r>
            <a:r>
              <a:rPr lang="ja-JP" altLang="en-US" dirty="0">
                <a:latin typeface="+mn-ea"/>
              </a:rPr>
              <a:t>章の章末問題全て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問題</a:t>
            </a:r>
            <a:r>
              <a:rPr lang="en-US" altLang="ja-JP" i="0" dirty="0" smtClean="0">
                <a:latin typeface="+mn-ea"/>
              </a:rPr>
              <a:t>1.5</a:t>
            </a:r>
            <a:r>
              <a:rPr lang="en-US" altLang="ja-JP" i="0" dirty="0">
                <a:latin typeface="+mn-ea"/>
              </a:rPr>
              <a:t>, </a:t>
            </a:r>
            <a:r>
              <a:rPr lang="en-US" altLang="ja-JP" i="0" dirty="0" smtClean="0">
                <a:latin typeface="+mn-ea"/>
              </a:rPr>
              <a:t>2.5</a:t>
            </a:r>
            <a:r>
              <a:rPr lang="ja-JP" altLang="en-US" i="0" dirty="0" smtClean="0">
                <a:latin typeface="+mn-ea"/>
              </a:rPr>
              <a:t>は除く </a:t>
            </a:r>
            <a:r>
              <a:rPr lang="en-US" altLang="ja-JP" i="0" dirty="0" smtClean="0">
                <a:latin typeface="+mn-ea"/>
              </a:rPr>
              <a:t>(</a:t>
            </a:r>
            <a:r>
              <a:rPr lang="ja-JP" altLang="en-US" i="0" dirty="0">
                <a:latin typeface="+mn-ea"/>
              </a:rPr>
              <a:t>次の</a:t>
            </a:r>
            <a:r>
              <a:rPr lang="ja-JP" altLang="en-US" i="0" dirty="0" smtClean="0">
                <a:latin typeface="+mn-ea"/>
              </a:rPr>
              <a:t>スライド</a:t>
            </a:r>
            <a:r>
              <a:rPr lang="ja-JP" altLang="en-US" i="0" dirty="0">
                <a:latin typeface="+mn-ea"/>
              </a:rPr>
              <a:t>の</a:t>
            </a:r>
            <a:r>
              <a:rPr lang="ja-JP" altLang="en-US" i="0" dirty="0" smtClean="0">
                <a:latin typeface="+mn-ea"/>
              </a:rPr>
              <a:t>代替問題に解答すること</a:t>
            </a:r>
            <a:r>
              <a:rPr lang="en-US" altLang="ja-JP" i="0" dirty="0" smtClean="0">
                <a:latin typeface="+mn-ea"/>
              </a:rPr>
              <a:t>)</a:t>
            </a:r>
          </a:p>
          <a:p>
            <a:pPr lvl="1"/>
            <a:r>
              <a:rPr lang="ja-JP" altLang="en-US" i="0" dirty="0">
                <a:latin typeface="+mn-ea"/>
              </a:rPr>
              <a:t>問題</a:t>
            </a:r>
            <a:r>
              <a:rPr lang="en-US" altLang="ja-JP" i="0" dirty="0" smtClean="0">
                <a:latin typeface="+mn-ea"/>
              </a:rPr>
              <a:t>2.6</a:t>
            </a:r>
            <a:r>
              <a:rPr lang="ja-JP" altLang="en-US" i="0" dirty="0" smtClean="0">
                <a:latin typeface="+mn-ea"/>
              </a:rPr>
              <a:t>は</a:t>
            </a:r>
            <a:r>
              <a:rPr lang="en-US" altLang="ja-JP" i="0" dirty="0">
                <a:latin typeface="+mn-ea"/>
              </a:rPr>
              <a:t>Moodle</a:t>
            </a:r>
            <a:r>
              <a:rPr lang="ja-JP" altLang="en-US" i="0" dirty="0">
                <a:latin typeface="+mn-ea"/>
              </a:rPr>
              <a:t>にあるファイル </a:t>
            </a:r>
            <a:r>
              <a:rPr lang="en-US" altLang="ja-JP" i="0" dirty="0">
                <a:latin typeface="+mn-ea"/>
              </a:rPr>
              <a:t>[arma.csv</a:t>
            </a:r>
            <a:r>
              <a:rPr lang="en-US" altLang="ja-JP" i="0" dirty="0" smtClean="0">
                <a:latin typeface="+mn-ea"/>
              </a:rPr>
              <a:t>] </a:t>
            </a:r>
            <a:r>
              <a:rPr lang="ja-JP" altLang="en-US" i="0" dirty="0" smtClean="0">
                <a:latin typeface="+mn-ea"/>
              </a:rPr>
              <a:t>を用いること</a:t>
            </a:r>
            <a:endParaRPr lang="en-US" altLang="ja-JP" i="0" dirty="0" smtClean="0">
              <a:latin typeface="+mn-ea"/>
            </a:endParaRPr>
          </a:p>
          <a:p>
            <a:pPr lvl="1"/>
            <a:endParaRPr lang="en-US" altLang="ja-JP" i="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締切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>
                <a:latin typeface="+mn-ea"/>
              </a:rPr>
              <a:t>7</a:t>
            </a:r>
            <a:r>
              <a:rPr lang="ja-JP" altLang="en-US" dirty="0" smtClean="0">
                <a:latin typeface="+mn-ea"/>
              </a:rPr>
              <a:t>月</a:t>
            </a:r>
            <a:r>
              <a:rPr lang="en-US" altLang="ja-JP" dirty="0">
                <a:latin typeface="+mn-ea"/>
              </a:rPr>
              <a:t>6</a:t>
            </a:r>
            <a:r>
              <a:rPr lang="ja-JP" altLang="en-US" dirty="0" smtClean="0">
                <a:latin typeface="+mn-ea"/>
              </a:rPr>
              <a:t>日 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月</a:t>
            </a:r>
            <a:r>
              <a:rPr lang="en-US" altLang="ja-JP" dirty="0" smtClean="0">
                <a:latin typeface="+mn-ea"/>
              </a:rPr>
              <a:t>) 13:00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i="0" dirty="0" smtClean="0">
                <a:latin typeface="+mn-ea"/>
              </a:rPr>
              <a:t>Moodle</a:t>
            </a:r>
            <a:r>
              <a:rPr lang="ja-JP" altLang="en-US" i="0" dirty="0" err="1" smtClean="0">
                <a:latin typeface="+mn-ea"/>
              </a:rPr>
              <a:t>にて</a:t>
            </a:r>
            <a:r>
              <a:rPr lang="ja-JP" altLang="en-US" i="0" dirty="0" err="1">
                <a:latin typeface="+mn-ea"/>
              </a:rPr>
              <a:t>提</a:t>
            </a:r>
            <a:r>
              <a:rPr lang="ja-JP" altLang="en-US" i="0" dirty="0" smtClean="0">
                <a:latin typeface="+mn-ea"/>
              </a:rPr>
              <a:t>出 </a:t>
            </a:r>
            <a:r>
              <a:rPr lang="en-US" altLang="ja-JP" i="0" dirty="0" smtClean="0">
                <a:latin typeface="+mn-ea"/>
              </a:rPr>
              <a:t>(</a:t>
            </a:r>
            <a:r>
              <a:rPr lang="en-US" altLang="ja-JP" i="0" dirty="0">
                <a:latin typeface="+mn-ea"/>
              </a:rPr>
              <a:t>PDF</a:t>
            </a:r>
            <a:r>
              <a:rPr lang="ja-JP" altLang="en-US" i="0" dirty="0">
                <a:latin typeface="+mn-ea"/>
              </a:rPr>
              <a:t> </a:t>
            </a:r>
            <a:r>
              <a:rPr lang="en-US" altLang="ja-JP" i="0" dirty="0">
                <a:latin typeface="+mn-ea"/>
              </a:rPr>
              <a:t>or Word)</a:t>
            </a:r>
          </a:p>
          <a:p>
            <a:pPr lvl="1"/>
            <a:endParaRPr lang="en-US" altLang="ja-JP" i="0" dirty="0">
              <a:latin typeface="+mn-ea"/>
            </a:endParaRPr>
          </a:p>
          <a:p>
            <a:pPr lvl="1"/>
            <a:r>
              <a:rPr lang="ja-JP" altLang="en-US" i="0" dirty="0">
                <a:solidFill>
                  <a:srgbClr val="C00000"/>
                </a:solidFill>
                <a:latin typeface="+mn-ea"/>
              </a:rPr>
              <a:t>注意事項</a:t>
            </a:r>
            <a:endParaRPr lang="en-US" altLang="ja-JP" i="0" dirty="0">
              <a:solidFill>
                <a:srgbClr val="C00000"/>
              </a:solidFill>
              <a:latin typeface="+mn-ea"/>
            </a:endParaRPr>
          </a:p>
          <a:p>
            <a:pPr lvl="2"/>
            <a:r>
              <a:rPr lang="en-US" altLang="ja-JP" sz="2000" dirty="0" smtClean="0">
                <a:latin typeface="+mn-ea"/>
              </a:rPr>
              <a:t>Web</a:t>
            </a:r>
            <a:r>
              <a:rPr lang="ja-JP" altLang="en-US" sz="2000" dirty="0" smtClean="0">
                <a:latin typeface="+mn-ea"/>
              </a:rPr>
              <a:t>に解答が公開されている</a:t>
            </a:r>
            <a:endParaRPr lang="en-US" altLang="ja-JP" sz="2000" dirty="0" smtClean="0">
              <a:latin typeface="+mn-ea"/>
            </a:endParaRPr>
          </a:p>
          <a:p>
            <a:pPr lvl="2"/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ほぼ</a:t>
            </a:r>
            <a:r>
              <a:rPr lang="en-US" altLang="ja-JP" sz="2000" dirty="0" smtClean="0">
                <a:latin typeface="+mn-ea"/>
              </a:rPr>
              <a:t>) </a:t>
            </a:r>
            <a:r>
              <a:rPr lang="ja-JP" altLang="en-US" sz="2000" dirty="0" smtClean="0">
                <a:latin typeface="+mn-ea"/>
              </a:rPr>
              <a:t>同一</a:t>
            </a:r>
            <a:r>
              <a:rPr lang="ja-JP" altLang="en-US" sz="2000" dirty="0">
                <a:latin typeface="+mn-ea"/>
              </a:rPr>
              <a:t>や，答えのみの場合は採点しない</a:t>
            </a:r>
            <a:endParaRPr lang="en-US" altLang="ja-JP" sz="2000" dirty="0">
              <a:latin typeface="+mn-ea"/>
            </a:endParaRPr>
          </a:p>
          <a:p>
            <a:pPr lvl="2"/>
            <a:r>
              <a:rPr lang="ja-JP" altLang="en-US" sz="2000" dirty="0">
                <a:latin typeface="+mn-ea"/>
              </a:rPr>
              <a:t>プロット以外の画像は採点</a:t>
            </a:r>
            <a:r>
              <a:rPr lang="ja-JP" altLang="en-US" sz="2000" dirty="0" smtClean="0">
                <a:latin typeface="+mn-ea"/>
              </a:rPr>
              <a:t>しない</a:t>
            </a:r>
            <a:endParaRPr lang="en-US" altLang="ja-JP" sz="2000" dirty="0" smtClean="0">
              <a:latin typeface="+mn-ea"/>
            </a:endParaRPr>
          </a:p>
          <a:p>
            <a:pPr lvl="3"/>
            <a:r>
              <a:rPr lang="ja-JP" altLang="en-US" sz="2000" dirty="0">
                <a:latin typeface="+mn-ea"/>
              </a:rPr>
              <a:t>数式</a:t>
            </a:r>
            <a:r>
              <a:rPr lang="ja-JP" altLang="en-US" sz="2000" dirty="0" smtClean="0">
                <a:latin typeface="+mn-ea"/>
              </a:rPr>
              <a:t>は</a:t>
            </a:r>
            <a:r>
              <a:rPr lang="en-US" altLang="ja-JP" sz="2000" i="0" dirty="0" smtClean="0">
                <a:latin typeface="+mn-ea"/>
              </a:rPr>
              <a:t>Word</a:t>
            </a:r>
            <a:r>
              <a:rPr lang="ja-JP" altLang="en-US" sz="2000" i="0" dirty="0" smtClean="0">
                <a:latin typeface="+mn-ea"/>
              </a:rPr>
              <a:t>などで入力して下さい</a:t>
            </a:r>
            <a:endParaRPr lang="en-US" altLang="ja-JP" sz="2000" i="0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レポート課題 </a:t>
            </a:r>
            <a:r>
              <a:rPr kumimoji="1" lang="en-US" altLang="ja-JP" dirty="0" smtClean="0">
                <a:latin typeface="+mj-ea"/>
              </a:rPr>
              <a:t>(</a:t>
            </a:r>
            <a:r>
              <a:rPr kumimoji="1" lang="ja-JP" altLang="en-US" dirty="0" smtClean="0">
                <a:latin typeface="+mj-ea"/>
              </a:rPr>
              <a:t>続き</a:t>
            </a:r>
            <a:r>
              <a:rPr kumimoji="1" lang="en-US" altLang="ja-JP" dirty="0" smtClean="0">
                <a:latin typeface="+mj-ea"/>
              </a:rPr>
              <a:t>)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i="0" dirty="0" smtClean="0">
                <a:latin typeface="+mn-ea"/>
              </a:rPr>
              <a:t>問題</a:t>
            </a:r>
            <a:r>
              <a:rPr lang="en-US" altLang="ja-JP" i="0" dirty="0" smtClean="0">
                <a:latin typeface="+mn-ea"/>
              </a:rPr>
              <a:t>1.5</a:t>
            </a:r>
            <a:r>
              <a:rPr lang="en-US" altLang="ja-JP" i="0" dirty="0">
                <a:latin typeface="+mn-ea"/>
              </a:rPr>
              <a:t>, </a:t>
            </a:r>
            <a:r>
              <a:rPr lang="en-US" altLang="ja-JP" i="0" dirty="0" smtClean="0">
                <a:latin typeface="+mn-ea"/>
              </a:rPr>
              <a:t>2.5</a:t>
            </a:r>
            <a:r>
              <a:rPr lang="ja-JP" altLang="en-US" dirty="0" smtClean="0">
                <a:latin typeface="+mn-ea"/>
              </a:rPr>
              <a:t>の代替問題</a:t>
            </a:r>
            <a:endParaRPr lang="en-US" altLang="ja-JP" i="0" dirty="0" smtClean="0">
              <a:latin typeface="+mn-ea"/>
            </a:endParaRPr>
          </a:p>
          <a:p>
            <a:pPr lvl="1"/>
            <a:r>
              <a:rPr lang="ja-JP" altLang="en-US" i="0" dirty="0" smtClean="0">
                <a:solidFill>
                  <a:srgbClr val="C00000"/>
                </a:solidFill>
                <a:latin typeface="+mn-ea"/>
              </a:rPr>
              <a:t>各自選んだデータに対して，</a:t>
            </a:r>
            <a:r>
              <a:rPr lang="en-US" altLang="ja-JP" i="0" dirty="0" smtClean="0">
                <a:solidFill>
                  <a:srgbClr val="C00000"/>
                </a:solidFill>
                <a:latin typeface="+mn-ea"/>
              </a:rPr>
              <a:t>ARMA</a:t>
            </a:r>
            <a:r>
              <a:rPr lang="ja-JP" altLang="en-US" i="0" dirty="0" smtClean="0">
                <a:solidFill>
                  <a:srgbClr val="C00000"/>
                </a:solidFill>
                <a:latin typeface="+mn-ea"/>
              </a:rPr>
              <a:t>モデルをあてはめ，</a:t>
            </a:r>
            <a:r>
              <a:rPr lang="en-US" altLang="ja-JP" i="0" dirty="0" smtClean="0">
                <a:solidFill>
                  <a:srgbClr val="C00000"/>
                </a:solidFill>
                <a:latin typeface="+mn-ea"/>
              </a:rPr>
              <a:t>10</a:t>
            </a:r>
            <a:r>
              <a:rPr lang="ja-JP" altLang="en-US" i="0" dirty="0" smtClean="0">
                <a:solidFill>
                  <a:srgbClr val="C00000"/>
                </a:solidFill>
                <a:latin typeface="+mn-ea"/>
              </a:rPr>
              <a:t>期先を予測せよ</a:t>
            </a:r>
            <a:endParaRPr lang="en-US" altLang="ja-JP" i="0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データの条件</a:t>
            </a:r>
            <a:endParaRPr lang="en-US" altLang="ja-JP" i="0" dirty="0" smtClean="0">
              <a:latin typeface="+mn-ea"/>
            </a:endParaRPr>
          </a:p>
          <a:p>
            <a:pPr lvl="2"/>
            <a:r>
              <a:rPr lang="ja-JP" altLang="en-US" sz="2000" i="0" dirty="0" smtClean="0">
                <a:latin typeface="+mn-ea"/>
              </a:rPr>
              <a:t>標本数は</a:t>
            </a:r>
            <a:r>
              <a:rPr lang="en-US" altLang="ja-JP" sz="2000" i="0" dirty="0" smtClean="0">
                <a:latin typeface="+mn-ea"/>
              </a:rPr>
              <a:t>100</a:t>
            </a:r>
            <a:r>
              <a:rPr lang="ja-JP" altLang="en-US" sz="2000" i="0" dirty="0" smtClean="0">
                <a:latin typeface="+mn-ea"/>
              </a:rPr>
              <a:t>以上であること</a:t>
            </a:r>
            <a:endParaRPr lang="en-US" altLang="ja-JP" sz="2000" i="0" dirty="0" smtClean="0">
              <a:latin typeface="+mn-ea"/>
            </a:endParaRPr>
          </a:p>
          <a:p>
            <a:pPr lvl="2"/>
            <a:r>
              <a:rPr lang="ja-JP" altLang="en-US" sz="2000" i="0" smtClean="0">
                <a:latin typeface="+mn-ea"/>
              </a:rPr>
              <a:t>定常かつ自己</a:t>
            </a:r>
            <a:r>
              <a:rPr lang="ja-JP" altLang="en-US" sz="2000" i="0" dirty="0" smtClean="0">
                <a:latin typeface="+mn-ea"/>
              </a:rPr>
              <a:t>相関があること</a:t>
            </a:r>
            <a:endParaRPr lang="en-US" altLang="ja-JP" sz="2000" i="0" dirty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データの選び方が分からない場合は，</a:t>
            </a:r>
            <a:r>
              <a:rPr lang="ja-JP" altLang="en-US" dirty="0" smtClean="0">
                <a:latin typeface="+mn-ea"/>
              </a:rPr>
              <a:t>教科書を</a:t>
            </a:r>
            <a:r>
              <a:rPr lang="ja-JP" altLang="en-US" dirty="0">
                <a:latin typeface="+mn-ea"/>
              </a:rPr>
              <a:t>参考にして下さい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sz="2000" i="0" dirty="0" smtClean="0">
                <a:latin typeface="+mn-ea"/>
              </a:rPr>
              <a:t>株価，為替レート，産業総合指数，消費者物価指数，失業率，</a:t>
            </a:r>
            <a:r>
              <a:rPr lang="ja-JP" altLang="en-US" sz="2000" i="0" dirty="0" smtClean="0">
                <a:latin typeface="+mn-ea"/>
              </a:rPr>
              <a:t>金利などの変化率</a:t>
            </a:r>
            <a:endParaRPr lang="en-US" altLang="ja-JP" sz="2000" i="0" dirty="0" smtClean="0">
              <a:latin typeface="+mn-ea"/>
            </a:endParaRPr>
          </a:p>
          <a:p>
            <a:pPr lvl="2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i="0" dirty="0">
                <a:latin typeface="+mn-ea"/>
              </a:rPr>
              <a:t>重要事項</a:t>
            </a:r>
            <a:endParaRPr lang="en-US" altLang="ja-JP" i="0" dirty="0">
              <a:latin typeface="+mn-ea"/>
            </a:endParaRPr>
          </a:p>
          <a:p>
            <a:pPr lvl="2"/>
            <a:r>
              <a:rPr lang="ja-JP" altLang="en-US" sz="2000" dirty="0" smtClean="0">
                <a:solidFill>
                  <a:srgbClr val="C00000"/>
                </a:solidFill>
                <a:latin typeface="+mn-ea"/>
              </a:rPr>
              <a:t>結果を書くだけ</a:t>
            </a:r>
            <a:r>
              <a:rPr lang="ja-JP" altLang="en-US" sz="2000" dirty="0">
                <a:solidFill>
                  <a:srgbClr val="C00000"/>
                </a:solidFill>
                <a:latin typeface="+mn-ea"/>
              </a:rPr>
              <a:t>でなく解釈を述べること</a:t>
            </a:r>
            <a:endParaRPr lang="en-US" altLang="ja-JP" sz="2000" dirty="0">
              <a:solidFill>
                <a:srgbClr val="C00000"/>
              </a:solidFill>
              <a:latin typeface="+mn-ea"/>
            </a:endParaRPr>
          </a:p>
          <a:p>
            <a:pPr lvl="3"/>
            <a:r>
              <a:rPr lang="ja-JP" altLang="en-US" sz="2000" dirty="0" smtClean="0">
                <a:solidFill>
                  <a:srgbClr val="C00000"/>
                </a:solidFill>
                <a:latin typeface="+mn-ea"/>
              </a:rPr>
              <a:t>正解</a:t>
            </a:r>
            <a:r>
              <a:rPr lang="ja-JP" altLang="en-US" sz="2000" dirty="0">
                <a:solidFill>
                  <a:srgbClr val="C00000"/>
                </a:solidFill>
                <a:latin typeface="+mn-ea"/>
              </a:rPr>
              <a:t>は分からないので，根拠を説明することが最も</a:t>
            </a:r>
            <a:r>
              <a:rPr lang="ja-JP" altLang="en-US" sz="2000" dirty="0" smtClean="0">
                <a:solidFill>
                  <a:srgbClr val="C00000"/>
                </a:solidFill>
                <a:latin typeface="+mn-ea"/>
              </a:rPr>
              <a:t>重要</a:t>
            </a:r>
            <a:endParaRPr lang="en-US" altLang="ja-JP" sz="2000" dirty="0" smtClean="0">
              <a:solidFill>
                <a:srgbClr val="C00000"/>
              </a:solidFill>
              <a:latin typeface="+mn-ea"/>
            </a:endParaRPr>
          </a:p>
          <a:p>
            <a:pPr lvl="3"/>
            <a:r>
              <a:rPr lang="ja-JP" altLang="en-US" sz="2000" i="0" dirty="0" smtClean="0">
                <a:latin typeface="+mn-ea"/>
              </a:rPr>
              <a:t>例：表</a:t>
            </a:r>
            <a:r>
              <a:rPr lang="en-US" altLang="ja-JP" sz="2000" i="0" dirty="0" smtClean="0">
                <a:latin typeface="+mn-ea"/>
              </a:rPr>
              <a:t>2</a:t>
            </a:r>
            <a:r>
              <a:rPr lang="ja-JP" altLang="en-US" sz="2000" i="0" dirty="0" smtClean="0">
                <a:latin typeface="+mn-ea"/>
              </a:rPr>
              <a:t>は・・・のかばん検定の結果である．これより・・・であるから，・・・であると判断した</a:t>
            </a:r>
            <a:endParaRPr lang="en-US" altLang="ja-JP" sz="2000" i="0" dirty="0" smtClean="0">
              <a:latin typeface="+mn-ea"/>
            </a:endParaRPr>
          </a:p>
          <a:p>
            <a:pPr lvl="2"/>
            <a:r>
              <a:rPr lang="ja-JP" altLang="en-US" sz="2000" dirty="0" smtClean="0">
                <a:latin typeface="+mn-ea"/>
              </a:rPr>
              <a:t>他の学生と 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ほぼ</a:t>
            </a:r>
            <a:r>
              <a:rPr lang="en-US" altLang="ja-JP" sz="2000" dirty="0">
                <a:latin typeface="+mn-ea"/>
              </a:rPr>
              <a:t>) </a:t>
            </a:r>
            <a:r>
              <a:rPr lang="ja-JP" altLang="en-US" sz="2000" dirty="0">
                <a:latin typeface="+mn-ea"/>
              </a:rPr>
              <a:t>同じデータ・期間の場合</a:t>
            </a:r>
            <a:r>
              <a:rPr lang="ja-JP" altLang="en-US" sz="2000" dirty="0" smtClean="0">
                <a:latin typeface="+mn-ea"/>
              </a:rPr>
              <a:t>は両方とも採点</a:t>
            </a:r>
            <a:r>
              <a:rPr lang="ja-JP" altLang="en-US" sz="2000" dirty="0" smtClean="0">
                <a:latin typeface="+mn-ea"/>
              </a:rPr>
              <a:t>しない</a:t>
            </a:r>
            <a:endParaRPr lang="en-US" altLang="ja-JP" sz="2000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提出</a:t>
            </a:r>
            <a:r>
              <a:rPr lang="ja-JP" altLang="en-US" dirty="0">
                <a:latin typeface="+mj-ea"/>
              </a:rPr>
              <a:t>物</a:t>
            </a:r>
            <a:r>
              <a:rPr kumimoji="1" lang="ja-JP" altLang="en-US" dirty="0" smtClean="0">
                <a:latin typeface="+mj-ea"/>
              </a:rPr>
              <a:t>について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</a:rPr>
              <a:t>締切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>
                <a:latin typeface="+mn-ea"/>
              </a:rPr>
              <a:t>7</a:t>
            </a:r>
            <a:r>
              <a:rPr lang="ja-JP" altLang="en-US" dirty="0">
                <a:latin typeface="+mn-ea"/>
              </a:rPr>
              <a:t>月</a:t>
            </a:r>
            <a:r>
              <a:rPr lang="en-US" altLang="ja-JP" dirty="0">
                <a:latin typeface="+mn-ea"/>
              </a:rPr>
              <a:t>6</a:t>
            </a:r>
            <a:r>
              <a:rPr lang="ja-JP" altLang="en-US" dirty="0">
                <a:latin typeface="+mn-ea"/>
              </a:rPr>
              <a:t>日 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月</a:t>
            </a:r>
            <a:r>
              <a:rPr lang="en-US" altLang="ja-JP" dirty="0">
                <a:latin typeface="+mn-ea"/>
              </a:rPr>
              <a:t>) 13:00</a:t>
            </a:r>
          </a:p>
          <a:p>
            <a:pPr lvl="1"/>
            <a:r>
              <a:rPr lang="en-US" altLang="ja-JP" i="0" dirty="0">
                <a:latin typeface="+mn-ea"/>
              </a:rPr>
              <a:t>Moodle</a:t>
            </a:r>
            <a:r>
              <a:rPr lang="ja-JP" altLang="en-US" i="0" dirty="0" err="1">
                <a:latin typeface="+mn-ea"/>
              </a:rPr>
              <a:t>にて提</a:t>
            </a:r>
            <a:r>
              <a:rPr lang="ja-JP" altLang="en-US" i="0" dirty="0">
                <a:latin typeface="+mn-ea"/>
              </a:rPr>
              <a:t>出 </a:t>
            </a:r>
            <a:r>
              <a:rPr lang="en-US" altLang="ja-JP" i="0" dirty="0">
                <a:latin typeface="+mn-ea"/>
              </a:rPr>
              <a:t>(PDF</a:t>
            </a:r>
            <a:r>
              <a:rPr lang="ja-JP" altLang="en-US" i="0" dirty="0">
                <a:latin typeface="+mn-ea"/>
              </a:rPr>
              <a:t> </a:t>
            </a:r>
            <a:r>
              <a:rPr lang="en-US" altLang="ja-JP" i="0" dirty="0">
                <a:latin typeface="+mn-ea"/>
              </a:rPr>
              <a:t>or Word)</a:t>
            </a:r>
          </a:p>
          <a:p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レポートに加えて，再現に必要な情報も提出すること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データ</a:t>
            </a:r>
            <a:endParaRPr lang="en-US" altLang="ja-JP" dirty="0" smtClean="0">
              <a:latin typeface="+mn-ea"/>
            </a:endParaRPr>
          </a:p>
          <a:p>
            <a:pPr lvl="2"/>
            <a:r>
              <a:rPr lang="en-US" altLang="ja-JP" sz="2000" i="0" dirty="0" smtClean="0">
                <a:latin typeface="+mn-ea"/>
              </a:rPr>
              <a:t>R </a:t>
            </a:r>
            <a:r>
              <a:rPr lang="ja-JP" altLang="en-US" sz="2000" i="0" dirty="0" smtClean="0">
                <a:latin typeface="+mn-ea"/>
              </a:rPr>
              <a:t>からデータを入手した場合は，</a:t>
            </a:r>
            <a:r>
              <a:rPr lang="en-US" altLang="ja-JP" sz="2000" i="0" dirty="0" smtClean="0">
                <a:latin typeface="+mn-ea"/>
              </a:rPr>
              <a:t>Script</a:t>
            </a:r>
            <a:r>
              <a:rPr lang="ja-JP" altLang="en-US" sz="2000" i="0" dirty="0" smtClean="0">
                <a:latin typeface="+mn-ea"/>
              </a:rPr>
              <a:t>で良い</a:t>
            </a:r>
            <a:endParaRPr lang="en-US" altLang="ja-JP" sz="2000" i="0" dirty="0" smtClean="0">
              <a:latin typeface="+mn-ea"/>
            </a:endParaRPr>
          </a:p>
          <a:p>
            <a:pPr lvl="2"/>
            <a:r>
              <a:rPr lang="en-US" altLang="ja-JP" sz="2000" dirty="0" smtClean="0">
                <a:latin typeface="+mn-ea"/>
              </a:rPr>
              <a:t>R </a:t>
            </a:r>
            <a:r>
              <a:rPr lang="ja-JP" altLang="en-US" sz="2000" dirty="0" smtClean="0">
                <a:latin typeface="+mn-ea"/>
              </a:rPr>
              <a:t>以外の場合は，データファイルも提出すること</a:t>
            </a:r>
            <a:endParaRPr lang="en-US" altLang="ja-JP" sz="2000" dirty="0" smtClean="0">
              <a:latin typeface="+mn-ea"/>
            </a:endParaRPr>
          </a:p>
          <a:p>
            <a:pPr lvl="2"/>
            <a:endParaRPr lang="en-US" altLang="ja-JP" sz="2000" i="0" dirty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統計ソフトウェアのコマンド</a:t>
            </a:r>
            <a:endParaRPr lang="en-US" altLang="ja-JP" i="0" dirty="0" smtClean="0">
              <a:latin typeface="+mn-ea"/>
            </a:endParaRPr>
          </a:p>
          <a:p>
            <a:pPr lvl="2"/>
            <a:r>
              <a:rPr lang="ja-JP" altLang="en-US" sz="2000" dirty="0">
                <a:latin typeface="+mn-ea"/>
              </a:rPr>
              <a:t>レポート</a:t>
            </a:r>
            <a:r>
              <a:rPr lang="ja-JP" altLang="en-US" sz="2000" dirty="0" smtClean="0">
                <a:latin typeface="+mn-ea"/>
              </a:rPr>
              <a:t>に記載しても良いし，しなくても良い</a:t>
            </a:r>
            <a:endParaRPr lang="en-US" altLang="ja-JP" sz="2000" i="0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データファイルの読み込み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# </a:t>
            </a:r>
            <a:r>
              <a:rPr lang="ja-JP" altLang="en-US" dirty="0">
                <a:latin typeface="+mn-ea"/>
              </a:rPr>
              <a:t>多くの場合，データは，</a:t>
            </a:r>
            <a:r>
              <a:rPr lang="en-US" altLang="ja-JP" dirty="0">
                <a:latin typeface="+mn-ea"/>
              </a:rPr>
              <a:t>CSV, EXCEL, </a:t>
            </a:r>
            <a:r>
              <a:rPr lang="ja-JP" altLang="en-US" dirty="0">
                <a:latin typeface="+mn-ea"/>
              </a:rPr>
              <a:t>テキスト形式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# </a:t>
            </a:r>
            <a:r>
              <a:rPr lang="ja-JP" altLang="en-US" dirty="0">
                <a:latin typeface="+mn-ea"/>
              </a:rPr>
              <a:t>ここでは</a:t>
            </a:r>
            <a:r>
              <a:rPr lang="ja-JP" altLang="en-US" dirty="0" smtClean="0">
                <a:latin typeface="+mn-ea"/>
              </a:rPr>
              <a:t>，</a:t>
            </a:r>
            <a:r>
              <a:rPr lang="en-US" altLang="ja-JP" dirty="0" smtClean="0">
                <a:latin typeface="+mn-ea"/>
              </a:rPr>
              <a:t>[arma.csv] 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用いて</a:t>
            </a:r>
            <a:r>
              <a:rPr lang="en-US" altLang="ja-JP" dirty="0">
                <a:latin typeface="+mn-ea"/>
              </a:rPr>
              <a:t>CSV</a:t>
            </a:r>
            <a:r>
              <a:rPr lang="ja-JP" altLang="en-US" dirty="0">
                <a:latin typeface="+mn-ea"/>
              </a:rPr>
              <a:t>の場合について説明する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# Script</a:t>
            </a:r>
          </a:p>
          <a:p>
            <a:pPr lvl="1"/>
            <a:r>
              <a:rPr lang="en-US" altLang="ja-JP" i="0" dirty="0" err="1" smtClean="0">
                <a:latin typeface="+mn-ea"/>
              </a:rPr>
              <a:t>getwd</a:t>
            </a:r>
            <a:r>
              <a:rPr lang="en-US" altLang="ja-JP" i="0" dirty="0">
                <a:latin typeface="+mn-ea"/>
              </a:rPr>
              <a:t>()</a:t>
            </a:r>
            <a:r>
              <a:rPr lang="ja-JP" altLang="en-US" i="0" dirty="0">
                <a:latin typeface="+mn-ea"/>
              </a:rPr>
              <a:t> </a:t>
            </a:r>
            <a:r>
              <a:rPr lang="en-US" altLang="ja-JP" i="0" dirty="0">
                <a:latin typeface="+mn-ea"/>
              </a:rPr>
              <a:t># </a:t>
            </a:r>
            <a:r>
              <a:rPr lang="ja-JP" altLang="en-US" i="0" dirty="0">
                <a:latin typeface="+mn-ea"/>
              </a:rPr>
              <a:t>作業フォルダの表示，ここにファイルを保存</a:t>
            </a:r>
            <a:endParaRPr lang="en-US" altLang="ja-JP" i="0" dirty="0">
              <a:latin typeface="+mn-ea"/>
            </a:endParaRPr>
          </a:p>
          <a:p>
            <a:pPr lvl="1"/>
            <a:r>
              <a:rPr lang="en-US" altLang="ja-JP" i="0" dirty="0" err="1" smtClean="0">
                <a:latin typeface="+mn-ea"/>
              </a:rPr>
              <a:t>arma</a:t>
            </a:r>
            <a:r>
              <a:rPr lang="en-US" altLang="ja-JP" i="0" dirty="0">
                <a:latin typeface="+mn-ea"/>
              </a:rPr>
              <a:t> </a:t>
            </a:r>
            <a:r>
              <a:rPr lang="en-US" altLang="ja-JP" i="0" dirty="0" smtClean="0">
                <a:latin typeface="+mn-ea"/>
              </a:rPr>
              <a:t>&lt;- read.csv</a:t>
            </a:r>
            <a:r>
              <a:rPr lang="en-US" altLang="ja-JP" i="0" dirty="0">
                <a:latin typeface="+mn-ea"/>
              </a:rPr>
              <a:t>("arma.csv</a:t>
            </a:r>
            <a:r>
              <a:rPr lang="en-US" altLang="ja-JP" i="0" dirty="0" smtClean="0">
                <a:latin typeface="+mn-ea"/>
              </a:rPr>
              <a:t>")</a:t>
            </a:r>
            <a:endParaRPr lang="en-US" altLang="ja-JP" i="0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# </a:t>
            </a:r>
            <a:r>
              <a:rPr lang="ja-JP" altLang="en-US" dirty="0">
                <a:latin typeface="+mn-ea"/>
              </a:rPr>
              <a:t>メニュー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i="0" dirty="0">
                <a:latin typeface="+mn-ea"/>
              </a:rPr>
              <a:t># [File] </a:t>
            </a:r>
            <a:r>
              <a:rPr lang="ja-JP" altLang="en-US" i="0" dirty="0">
                <a:latin typeface="+mn-ea"/>
              </a:rPr>
              <a:t>→</a:t>
            </a:r>
            <a:r>
              <a:rPr lang="en-US" altLang="ja-JP" i="0" dirty="0">
                <a:latin typeface="+mn-ea"/>
              </a:rPr>
              <a:t> [Import Dataset] </a:t>
            </a:r>
            <a:r>
              <a:rPr lang="ja-JP" altLang="en-US" i="0" dirty="0">
                <a:latin typeface="+mn-ea"/>
              </a:rPr>
              <a:t>→</a:t>
            </a:r>
            <a:r>
              <a:rPr lang="en-US" altLang="ja-JP" i="0" dirty="0">
                <a:latin typeface="+mn-ea"/>
              </a:rPr>
              <a:t> [From Text (base)...]</a:t>
            </a:r>
          </a:p>
          <a:p>
            <a:pPr lvl="1"/>
            <a:r>
              <a:rPr lang="en-US" altLang="ja-JP" i="0" dirty="0">
                <a:latin typeface="+mn-ea"/>
              </a:rPr>
              <a:t>#</a:t>
            </a:r>
            <a:r>
              <a:rPr lang="ja-JP" altLang="en-US" i="0" dirty="0">
                <a:latin typeface="+mn-ea"/>
              </a:rPr>
              <a:t> ファイルの</a:t>
            </a:r>
            <a:r>
              <a:rPr lang="en-US" altLang="ja-JP" i="0" dirty="0">
                <a:latin typeface="+mn-ea"/>
              </a:rPr>
              <a:t>1</a:t>
            </a:r>
            <a:r>
              <a:rPr lang="ja-JP" altLang="en-US" i="0" dirty="0">
                <a:latin typeface="+mn-ea"/>
              </a:rPr>
              <a:t>行目はデータではなくヘッダーなので</a:t>
            </a:r>
            <a:endParaRPr lang="en-US" altLang="ja-JP" i="0" dirty="0">
              <a:latin typeface="+mn-ea"/>
            </a:endParaRPr>
          </a:p>
          <a:p>
            <a:pPr lvl="1"/>
            <a:r>
              <a:rPr lang="en-US" altLang="ja-JP" i="0" dirty="0">
                <a:latin typeface="+mn-ea"/>
              </a:rPr>
              <a:t># [Heading</a:t>
            </a:r>
            <a:r>
              <a:rPr lang="en-US" altLang="ja-JP" i="0" dirty="0" smtClean="0">
                <a:latin typeface="+mn-ea"/>
              </a:rPr>
              <a:t>] </a:t>
            </a:r>
            <a:r>
              <a:rPr lang="ja-JP" altLang="en-US" i="0" dirty="0" smtClean="0">
                <a:latin typeface="+mn-ea"/>
              </a:rPr>
              <a:t>を </a:t>
            </a:r>
            <a:r>
              <a:rPr lang="en-US" altLang="ja-JP" i="0" dirty="0" smtClean="0">
                <a:latin typeface="+mn-ea"/>
              </a:rPr>
              <a:t>[</a:t>
            </a:r>
            <a:r>
              <a:rPr lang="en-US" altLang="ja-JP" i="0" dirty="0">
                <a:latin typeface="+mn-ea"/>
              </a:rPr>
              <a:t>Yes</a:t>
            </a:r>
            <a:r>
              <a:rPr lang="en-US" altLang="ja-JP" i="0" dirty="0" smtClean="0">
                <a:latin typeface="+mn-ea"/>
              </a:rPr>
              <a:t>] </a:t>
            </a:r>
            <a:r>
              <a:rPr lang="ja-JP" altLang="en-US" i="0" dirty="0" smtClean="0">
                <a:latin typeface="+mn-ea"/>
              </a:rPr>
              <a:t>に</a:t>
            </a:r>
            <a:r>
              <a:rPr lang="ja-JP" altLang="en-US" i="0" dirty="0">
                <a:latin typeface="+mn-ea"/>
              </a:rPr>
              <a:t>変更</a:t>
            </a:r>
            <a:r>
              <a:rPr lang="ja-JP" altLang="en-US" i="0" dirty="0" smtClean="0">
                <a:latin typeface="+mn-ea"/>
              </a:rPr>
              <a:t>して </a:t>
            </a:r>
            <a:r>
              <a:rPr lang="en-US" altLang="ja-JP" i="0" dirty="0" smtClean="0">
                <a:latin typeface="+mn-ea"/>
              </a:rPr>
              <a:t>[</a:t>
            </a:r>
            <a:r>
              <a:rPr lang="en-US" altLang="ja-JP" i="0" dirty="0">
                <a:latin typeface="+mn-ea"/>
              </a:rPr>
              <a:t>Import]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データの</a:t>
            </a:r>
            <a:r>
              <a:rPr lang="ja-JP" altLang="en-US" dirty="0" smtClean="0">
                <a:latin typeface="+mj-ea"/>
              </a:rPr>
              <a:t>入手例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library(</a:t>
            </a:r>
            <a:r>
              <a:rPr lang="en-US" altLang="ja-JP" dirty="0" err="1">
                <a:latin typeface="+mn-ea"/>
              </a:rPr>
              <a:t>quantmod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# </a:t>
            </a:r>
            <a:r>
              <a:rPr lang="ja-JP" altLang="en-US" dirty="0">
                <a:latin typeface="+mn-ea"/>
              </a:rPr>
              <a:t>パッケージの読み込み</a:t>
            </a:r>
          </a:p>
          <a:p>
            <a:r>
              <a:rPr lang="en-US" altLang="ja-JP" dirty="0">
                <a:latin typeface="+mn-ea"/>
              </a:rPr>
              <a:t># </a:t>
            </a:r>
            <a:r>
              <a:rPr lang="en-US" altLang="ja-JP" dirty="0" smtClean="0">
                <a:latin typeface="+mn-ea"/>
              </a:rPr>
              <a:t>FRED (</a:t>
            </a:r>
            <a:r>
              <a:rPr lang="en-US" altLang="ja-JP" dirty="0">
                <a:latin typeface="+mn-ea"/>
                <a:hlinkClick r:id="rId2"/>
              </a:rPr>
              <a:t>https://fred.stlouisfed.org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# </a:t>
            </a:r>
            <a:r>
              <a:rPr lang="ja-JP" altLang="en-US" dirty="0">
                <a:latin typeface="+mn-ea"/>
              </a:rPr>
              <a:t>季節調整済産業総合指数の入手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i="0" dirty="0">
                <a:latin typeface="+mn-ea"/>
              </a:rPr>
              <a:t># FRED</a:t>
            </a:r>
            <a:r>
              <a:rPr lang="ja-JP" altLang="en-US" i="0" dirty="0">
                <a:latin typeface="+mn-ea"/>
              </a:rPr>
              <a:t>で「</a:t>
            </a:r>
            <a:r>
              <a:rPr lang="en-US" altLang="ja-JP" i="0" dirty="0">
                <a:latin typeface="+mn-ea"/>
              </a:rPr>
              <a:t>Production of Total Industry Japan</a:t>
            </a:r>
            <a:r>
              <a:rPr lang="ja-JP" altLang="en-US" i="0" dirty="0">
                <a:latin typeface="+mn-ea"/>
              </a:rPr>
              <a:t>」と検索</a:t>
            </a:r>
            <a:endParaRPr lang="en-US" altLang="ja-JP" i="0" dirty="0">
              <a:latin typeface="+mn-ea"/>
            </a:endParaRPr>
          </a:p>
          <a:p>
            <a:pPr lvl="1"/>
            <a:r>
              <a:rPr lang="en-US" altLang="ja-JP" i="0" dirty="0">
                <a:latin typeface="+mn-ea"/>
              </a:rPr>
              <a:t># </a:t>
            </a:r>
            <a:r>
              <a:rPr lang="ja-JP" altLang="en-US" i="0" dirty="0">
                <a:latin typeface="+mn-ea"/>
              </a:rPr>
              <a:t>「</a:t>
            </a:r>
            <a:r>
              <a:rPr lang="en-US" altLang="ja-JP" i="0" dirty="0">
                <a:latin typeface="+mn-ea"/>
              </a:rPr>
              <a:t>Monthly, Seasonally Adjusted</a:t>
            </a:r>
            <a:r>
              <a:rPr lang="ja-JP" altLang="en-US" i="0" dirty="0">
                <a:latin typeface="+mn-ea"/>
              </a:rPr>
              <a:t>」を選択</a:t>
            </a:r>
            <a:endParaRPr lang="en-US" altLang="ja-JP" i="0" dirty="0">
              <a:latin typeface="+mn-ea"/>
            </a:endParaRPr>
          </a:p>
          <a:p>
            <a:pPr lvl="1"/>
            <a:r>
              <a:rPr lang="en-US" altLang="ja-JP" i="0" dirty="0">
                <a:latin typeface="+mn-ea"/>
              </a:rPr>
              <a:t># </a:t>
            </a:r>
            <a:r>
              <a:rPr lang="ja-JP" altLang="en-US" i="0" dirty="0">
                <a:latin typeface="+mn-ea"/>
              </a:rPr>
              <a:t>「</a:t>
            </a:r>
            <a:r>
              <a:rPr lang="en-US" altLang="ja-JP" i="0" dirty="0">
                <a:latin typeface="+mn-ea"/>
              </a:rPr>
              <a:t>Production of Total Industry in Japan (</a:t>
            </a:r>
            <a:r>
              <a:rPr lang="en-US" altLang="ja-JP" i="0" dirty="0">
                <a:solidFill>
                  <a:srgbClr val="C00000"/>
                </a:solidFill>
                <a:latin typeface="+mn-ea"/>
              </a:rPr>
              <a:t>JPNPROINDMISMEI</a:t>
            </a:r>
            <a:r>
              <a:rPr lang="en-US" altLang="ja-JP" i="0" dirty="0">
                <a:latin typeface="+mn-ea"/>
              </a:rPr>
              <a:t>)</a:t>
            </a:r>
            <a:r>
              <a:rPr lang="ja-JP" altLang="en-US" i="0" dirty="0">
                <a:latin typeface="+mn-ea"/>
              </a:rPr>
              <a:t>」</a:t>
            </a:r>
            <a:endParaRPr lang="en-US" altLang="ja-JP" i="0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getSymbols</a:t>
            </a:r>
            <a:r>
              <a:rPr lang="en-US" altLang="ja-JP" dirty="0">
                <a:latin typeface="+mn-ea"/>
              </a:rPr>
              <a:t>("</a:t>
            </a:r>
            <a:r>
              <a:rPr lang="en-US" altLang="ja-JP" dirty="0">
                <a:solidFill>
                  <a:srgbClr val="C00000"/>
                </a:solidFill>
                <a:latin typeface="+mn-ea"/>
              </a:rPr>
              <a:t>JPNPROINDMISMEI</a:t>
            </a:r>
            <a:r>
              <a:rPr lang="en-US" altLang="ja-JP" dirty="0">
                <a:latin typeface="+mn-ea"/>
              </a:rPr>
              <a:t>", </a:t>
            </a:r>
            <a:r>
              <a:rPr lang="en-US" altLang="ja-JP" dirty="0" err="1" smtClean="0">
                <a:latin typeface="+mn-ea"/>
              </a:rPr>
              <a:t>src</a:t>
            </a:r>
            <a:r>
              <a:rPr lang="en-US" altLang="ja-JP" dirty="0" smtClean="0">
                <a:latin typeface="+mn-ea"/>
              </a:rPr>
              <a:t> = 'FRED</a:t>
            </a:r>
            <a:r>
              <a:rPr lang="en-US" altLang="ja-JP" dirty="0">
                <a:latin typeface="+mn-ea"/>
              </a:rPr>
              <a:t>')</a:t>
            </a:r>
          </a:p>
          <a:p>
            <a:r>
              <a:rPr lang="en-US" altLang="ja-JP" dirty="0">
                <a:latin typeface="+mn-ea"/>
              </a:rPr>
              <a:t># 2010</a:t>
            </a:r>
            <a:r>
              <a:rPr lang="ja-JP" altLang="en-US" dirty="0">
                <a:latin typeface="+mn-ea"/>
              </a:rPr>
              <a:t>年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月から</a:t>
            </a:r>
            <a:r>
              <a:rPr lang="en-US" altLang="ja-JP" dirty="0" smtClean="0">
                <a:latin typeface="+mn-ea"/>
              </a:rPr>
              <a:t>2019</a:t>
            </a:r>
            <a:r>
              <a:rPr lang="ja-JP" altLang="en-US" dirty="0" smtClean="0">
                <a:latin typeface="+mn-ea"/>
              </a:rPr>
              <a:t>年</a:t>
            </a:r>
            <a:r>
              <a:rPr lang="en-US" altLang="ja-JP" dirty="0">
                <a:latin typeface="+mn-ea"/>
              </a:rPr>
              <a:t>12</a:t>
            </a:r>
            <a:r>
              <a:rPr lang="ja-JP" altLang="en-US" dirty="0">
                <a:latin typeface="+mn-ea"/>
              </a:rPr>
              <a:t>月までの月次データ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pti</a:t>
            </a:r>
            <a:r>
              <a:rPr lang="en-US" altLang="ja-JP" dirty="0">
                <a:latin typeface="+mn-ea"/>
              </a:rPr>
              <a:t> &lt;- </a:t>
            </a:r>
            <a:r>
              <a:rPr lang="en-US" altLang="ja-JP" dirty="0">
                <a:solidFill>
                  <a:srgbClr val="C00000"/>
                </a:solidFill>
                <a:latin typeface="+mn-ea"/>
              </a:rPr>
              <a:t>JPNPROINDMISMEI</a:t>
            </a:r>
            <a:r>
              <a:rPr lang="en-US" altLang="ja-JP" dirty="0">
                <a:latin typeface="+mn-ea"/>
              </a:rPr>
              <a:t>['2010-01::</a:t>
            </a:r>
            <a:r>
              <a:rPr lang="en-US" altLang="ja-JP" dirty="0" smtClean="0">
                <a:latin typeface="+mn-ea"/>
              </a:rPr>
              <a:t>2019-12</a:t>
            </a:r>
            <a:r>
              <a:rPr lang="en-US" altLang="ja-JP" dirty="0">
                <a:latin typeface="+mn-ea"/>
              </a:rPr>
              <a:t>']</a:t>
            </a:r>
          </a:p>
          <a:p>
            <a:r>
              <a:rPr lang="en-US" altLang="ja-JP" dirty="0" err="1">
                <a:latin typeface="+mn-ea"/>
              </a:rPr>
              <a:t>pti</a:t>
            </a:r>
            <a:r>
              <a:rPr lang="en-US" altLang="ja-JP" dirty="0">
                <a:latin typeface="+mn-ea"/>
              </a:rPr>
              <a:t> &lt;- </a:t>
            </a:r>
            <a:r>
              <a:rPr lang="en-US" altLang="ja-JP" dirty="0" err="1">
                <a:latin typeface="+mn-ea"/>
              </a:rPr>
              <a:t>to.monthly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pti</a:t>
            </a:r>
            <a:r>
              <a:rPr lang="en-US" altLang="ja-JP" dirty="0">
                <a:latin typeface="+mn-ea"/>
              </a:rPr>
              <a:t>, OHLC = F)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# </a:t>
            </a:r>
            <a:r>
              <a:rPr lang="ja-JP" altLang="en-US" dirty="0">
                <a:latin typeface="+mn-ea"/>
              </a:rPr>
              <a:t>日付の表現を</a:t>
            </a:r>
            <a:r>
              <a:rPr lang="ja-JP" altLang="en-US" dirty="0" smtClean="0">
                <a:latin typeface="+mn-ea"/>
              </a:rPr>
              <a:t>変更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786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666</TotalTime>
  <Words>553</Words>
  <Application>Microsoft Office PowerPoint</Application>
  <PresentationFormat>ワイド画面</PresentationFormat>
  <Paragraphs>75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Franklin Gothic Book</vt:lpstr>
      <vt:lpstr>メイリオ</vt:lpstr>
      <vt:lpstr>游ゴシック</vt:lpstr>
      <vt:lpstr>Crop</vt:lpstr>
      <vt:lpstr>時系列分析 レポート課題</vt:lpstr>
      <vt:lpstr>レポート課題</vt:lpstr>
      <vt:lpstr>レポート課題 (続き)</vt:lpstr>
      <vt:lpstr>提出物について</vt:lpstr>
      <vt:lpstr>データファイルの読み込み</vt:lpstr>
      <vt:lpstr>データの入手例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経済数学入門01</dc:title>
  <dc:creator>Kenichiro Tamaki</dc:creator>
  <cp:lastModifiedBy>Kenichiro Tamaki</cp:lastModifiedBy>
  <cp:revision>128</cp:revision>
  <cp:lastPrinted>2020-05-06T08:15:44Z</cp:lastPrinted>
  <dcterms:created xsi:type="dcterms:W3CDTF">2020-05-06T04:49:18Z</dcterms:created>
  <dcterms:modified xsi:type="dcterms:W3CDTF">2020-06-21T09:19:33Z</dcterms:modified>
</cp:coreProperties>
</file>