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305" r:id="rId4"/>
    <p:sldId id="258" r:id="rId5"/>
    <p:sldId id="259" r:id="rId6"/>
    <p:sldId id="260" r:id="rId7"/>
    <p:sldId id="306" r:id="rId8"/>
    <p:sldId id="262" r:id="rId9"/>
    <p:sldId id="263" r:id="rId10"/>
    <p:sldId id="309" r:id="rId11"/>
    <p:sldId id="327" r:id="rId12"/>
    <p:sldId id="307" r:id="rId13"/>
    <p:sldId id="265" r:id="rId14"/>
    <p:sldId id="266" r:id="rId15"/>
    <p:sldId id="308" r:id="rId16"/>
    <p:sldId id="316" r:id="rId17"/>
    <p:sldId id="267" r:id="rId18"/>
    <p:sldId id="275" r:id="rId19"/>
    <p:sldId id="310" r:id="rId20"/>
    <p:sldId id="268" r:id="rId21"/>
    <p:sldId id="269" r:id="rId22"/>
    <p:sldId id="270" r:id="rId23"/>
    <p:sldId id="271" r:id="rId24"/>
    <p:sldId id="272" r:id="rId25"/>
    <p:sldId id="273" r:id="rId26"/>
    <p:sldId id="319" r:id="rId27"/>
    <p:sldId id="313" r:id="rId28"/>
    <p:sldId id="277" r:id="rId29"/>
    <p:sldId id="278" r:id="rId30"/>
    <p:sldId id="279" r:id="rId31"/>
    <p:sldId id="280" r:id="rId32"/>
    <p:sldId id="314" r:id="rId33"/>
    <p:sldId id="281" r:id="rId34"/>
    <p:sldId id="317" r:id="rId35"/>
    <p:sldId id="318" r:id="rId36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B8CF44-D358-497C-BD29-397C19740993}">
  <a:tblStyle styleId="{B1B8CF44-D358-497C-BD29-397C197409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ECED"/>
          </a:solidFill>
        </a:fill>
      </a:tcStyle>
    </a:wholeTbl>
    <a:band1H>
      <a:tcStyle>
        <a:tcBdr/>
        <a:fill>
          <a:solidFill>
            <a:srgbClr val="DBD8D8"/>
          </a:solidFill>
        </a:fill>
      </a:tcStyle>
    </a:band1H>
    <a:band1V>
      <a:tcStyle>
        <a:tcBdr/>
        <a:fill>
          <a:solidFill>
            <a:srgbClr val="DBD8D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EECED"/>
          </a:solidFill>
        </a:fill>
      </a:tcStyle>
    </a:lastRow>
    <a:firstRow>
      <a:tcTxStyle b="on" i="off"/>
      <a:tcStyle>
        <a:tcBdr/>
        <a:fill>
          <a:solidFill>
            <a:srgbClr val="EEECED"/>
          </a:solidFill>
        </a:fill>
      </a:tcStyle>
    </a:firstRow>
  </a:tblStyle>
  <a:tblStyle styleId="{67254F4F-A0EC-4B6E-B40E-CA6A7F87AF7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6276" autoAdjust="0"/>
  </p:normalViewPr>
  <p:slideViewPr>
    <p:cSldViewPr snapToGrid="0" snapToObjects="1">
      <p:cViewPr varScale="1">
        <p:scale>
          <a:sx n="100" d="100"/>
          <a:sy n="100" d="100"/>
        </p:scale>
        <p:origin x="-9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179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28600" y="3200400"/>
            <a:ext cx="74676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125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1"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1">
              <a:spcBef>
                <a:spcPts val="37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1">
              <a:spcBef>
                <a:spcPts val="370"/>
              </a:spcBef>
              <a:buClr>
                <a:srgbClr val="E6AFA9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1">
              <a:spcBef>
                <a:spcPts val="370"/>
              </a:spcBef>
              <a:buClr>
                <a:srgbClr val="CAABA9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כותרת אנכית וטקסט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כותרת בלבד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33333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62500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3000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3000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השוואה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28600" y="27305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4267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09999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33333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419600" y="1447800"/>
            <a:ext cx="4267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09999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33333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152400" y="22479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419600" y="22479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idx="12"/>
          </p:nvPr>
        </p:nvSpPr>
        <p:spPr>
          <a:xfrm>
            <a:off x="-43542" y="6553200"/>
            <a:ext cx="348342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תוכן עם כיתוב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233333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350000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419999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תמונה עם כיתוב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14400" y="2601911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8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2625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66370" algn="l" rtl="0">
              <a:lnSpc>
                <a:spcPct val="3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84785" algn="l" rtl="0">
              <a:lnSpc>
                <a:spcPct val="41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8796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7145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כותרת וטקסט אנכי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866899" y="-4191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kotaku.com/why-gandhi-is-such-an-asshole-in-civilization-165381824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1122" y="4400007"/>
            <a:ext cx="64894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Programming Workshop in C (67316)</a:t>
            </a:r>
          </a:p>
          <a:p>
            <a:pPr algn="ctr"/>
            <a:r>
              <a:rPr lang="en-US" sz="2800" b="1" dirty="0"/>
              <a:t>Fall </a:t>
            </a:r>
            <a:r>
              <a:rPr lang="en-US" sz="2800" b="1" dirty="0" smtClean="0"/>
              <a:t>2017</a:t>
            </a:r>
          </a:p>
          <a:p>
            <a:pPr algn="ctr"/>
            <a:r>
              <a:rPr lang="en-US" sz="2800" b="1" dirty="0" smtClean="0"/>
              <a:t>Lecture 1</a:t>
            </a:r>
          </a:p>
          <a:p>
            <a:pPr algn="ctr"/>
            <a:r>
              <a:rPr lang="en-US" sz="2800" b="1" dirty="0" smtClean="0"/>
              <a:t>24.10.2017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evolution of coding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49" r="2979" b="42"/>
          <a:stretch/>
        </p:blipFill>
        <p:spPr>
          <a:xfrm>
            <a:off x="304799" y="2381144"/>
            <a:ext cx="2784927" cy="1979446"/>
          </a:xfrm>
          <a:prstGeom prst="rect">
            <a:avLst/>
          </a:prstGeom>
        </p:spPr>
      </p:pic>
      <p:sp>
        <p:nvSpPr>
          <p:cNvPr id="6" name="Shape 137"/>
          <p:cNvSpPr/>
          <p:nvPr/>
        </p:nvSpPr>
        <p:spPr>
          <a:xfrm>
            <a:off x="304799" y="881136"/>
            <a:ext cx="3340100" cy="92178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38"/>
          <p:cNvSpPr txBox="1"/>
          <p:nvPr/>
        </p:nvSpPr>
        <p:spPr>
          <a:xfrm>
            <a:off x="1266397" y="881136"/>
            <a:ext cx="1382673" cy="921781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 century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37"/>
          <p:cNvSpPr/>
          <p:nvPr/>
        </p:nvSpPr>
        <p:spPr>
          <a:xfrm>
            <a:off x="3412588" y="881136"/>
            <a:ext cx="3340100" cy="92178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37624" y="1917126"/>
            <a:ext cx="2974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code your function</a:t>
            </a: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CFCFE"/>
              </a:clrFrom>
              <a:clrTo>
                <a:srgbClr val="FCFCFE">
                  <a:alpha val="0"/>
                </a:srgbClr>
              </a:clrTo>
            </a:clrChange>
          </a:blip>
          <a:srcRect b="7540"/>
          <a:stretch/>
        </p:blipFill>
        <p:spPr>
          <a:xfrm>
            <a:off x="341436" y="4751341"/>
            <a:ext cx="2601740" cy="18018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49224" y="1904440"/>
            <a:ext cx="2652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google</a:t>
            </a:r>
            <a:r>
              <a:rPr lang="en-US" sz="2200" b="1" dirty="0" smtClean="0"/>
              <a:t> it</a:t>
            </a:r>
            <a:endParaRPr lang="en-US" sz="2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19198"/>
          <a:stretch/>
        </p:blipFill>
        <p:spPr>
          <a:xfrm>
            <a:off x="3199385" y="2371959"/>
            <a:ext cx="5202715" cy="2743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29746" y="781504"/>
            <a:ext cx="1802087" cy="3515215"/>
            <a:chOff x="3412588" y="2429988"/>
            <a:chExt cx="1802087" cy="35152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r="65561" b="66441"/>
            <a:stretch/>
          </p:blipFill>
          <p:spPr>
            <a:xfrm>
              <a:off x="3412588" y="2429988"/>
              <a:ext cx="1802087" cy="14408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/>
            <a:srcRect t="51689" r="65561"/>
            <a:stretch/>
          </p:blipFill>
          <p:spPr>
            <a:xfrm>
              <a:off x="3412588" y="3870886"/>
              <a:ext cx="1802087" cy="2074317"/>
            </a:xfrm>
            <a:prstGeom prst="rect">
              <a:avLst/>
            </a:prstGeom>
          </p:spPr>
        </p:pic>
      </p:grpSp>
      <p:sp>
        <p:nvSpPr>
          <p:cNvPr id="16" name="Shape 138"/>
          <p:cNvSpPr txBox="1"/>
          <p:nvPr/>
        </p:nvSpPr>
        <p:spPr>
          <a:xfrm>
            <a:off x="4435248" y="914399"/>
            <a:ext cx="1382673" cy="921781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century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9900" y="5077390"/>
            <a:ext cx="2373968" cy="18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evolution of coding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87"/>
          <p:cNvSpPr txBox="1">
            <a:spLocks noGrp="1"/>
          </p:cNvSpPr>
          <p:nvPr>
            <p:ph type="body" idx="1"/>
          </p:nvPr>
        </p:nvSpPr>
        <p:spPr>
          <a:xfrm>
            <a:off x="304800" y="328633"/>
            <a:ext cx="8534399" cy="6097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lvl="0">
              <a:lnSpc>
                <a:spcPct val="150000"/>
              </a:lnSpc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 smtClean="0"/>
              <a:t>The programs are constantly growing</a:t>
            </a:r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 smtClean="0"/>
              <a:t>We need to learn how to read code (not only write!)</a:t>
            </a:r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 smtClean="0"/>
              <a:t>Debugging is a big part of coding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88665"/>
              </p:ext>
            </p:extLst>
          </p:nvPr>
        </p:nvGraphicFramePr>
        <p:xfrm>
          <a:off x="304800" y="3222798"/>
          <a:ext cx="6096000" cy="3114039"/>
        </p:xfrm>
        <a:graphic>
          <a:graphicData uri="http://schemas.openxmlformats.org/drawingml/2006/table">
            <a:tbl>
              <a:tblPr firstRow="1" bandRow="1">
                <a:tableStyleId>{B1B8CF44-D358-497C-BD29-397C19740993}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lines of code (millions)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kernel 2.4.2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kernel 2.6.0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kernel 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kernel 2.6.32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kernel 2.6.35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kernel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kernel pre-4.2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642580" y="6438437"/>
            <a:ext cx="419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Source_lines_of_code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2170" y="2032001"/>
            <a:ext cx="150702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dirty="0" smtClean="0"/>
              <a:t>Hello World!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4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 Program in C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This line is a comment,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and those lines also.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Next line includes standard I/O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header 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2400" b="0" i="0" u="none" strike="noStrike" cap="none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>
              <a:lnSpc>
                <a:spcPct val="105000"/>
              </a:lnSpc>
              <a:buSzPct val="25000"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0" i="0" u="none" strike="noStrike" cap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//part of the C Standard Library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main </a:t>
            </a:r>
            <a:r>
              <a:rPr lang="en-US" sz="2400" b="1" i="0" u="none" strike="noStrike" cap="none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0" i="0" u="none" strike="noStrike" cap="none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program entry point. </a:t>
            </a:r>
            <a:b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Execution starts here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{…} define a block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 class!\n"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r" rtl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10000"/>
              </a:lnSpc>
              <a:spcBef>
                <a:spcPts val="15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229225" y="4391025"/>
            <a:ext cx="3609900" cy="223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guidelines are </a:t>
            </a:r>
            <a:r>
              <a:rPr lang="en-US" sz="2400" b="1" dirty="0">
                <a:solidFill>
                  <a:schemeClr val="dk1"/>
                </a:solidFill>
              </a:rPr>
              <a:t>online.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dirty="0">
                <a:solidFill>
                  <a:schemeClr val="dk1"/>
                </a:solidFill>
              </a:rPr>
              <a:t>slides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400" b="1" dirty="0">
                <a:solidFill>
                  <a:schemeClr val="dk1"/>
                </a:solidFill>
              </a:rPr>
              <a:t>not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reference for coding style.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&amp; Running…</a:t>
            </a:r>
          </a:p>
        </p:txBody>
      </p:sp>
      <p:sp>
        <p:nvSpPr>
          <p:cNvPr id="213" name="Shape 21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hello.c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en-US" sz="2400" b="1" dirty="0">
                <a:solidFill>
                  <a:srgbClr val="634545"/>
                </a:solidFill>
                <a:latin typeface="Consolas"/>
                <a:ea typeface="Consolas"/>
                <a:cs typeface="Consolas"/>
                <a:sym typeface="Consolas"/>
              </a:rPr>
              <a:t>Hello class!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=c99 –Wall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hello.c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–o hello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hello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634545"/>
                </a:solidFill>
                <a:latin typeface="Consolas"/>
                <a:ea typeface="Consolas"/>
                <a:cs typeface="Consolas"/>
                <a:sym typeface="Consolas"/>
              </a:rPr>
              <a:t>Hello class!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955396" y="1892704"/>
            <a:ext cx="1282297" cy="1245522"/>
          </a:xfrm>
          <a:prstGeom prst="wedgeRoundRectCallout">
            <a:avLst>
              <a:gd name="adj1" fmla="val -25595"/>
              <a:gd name="adj2" fmla="val 713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enable most compiler warning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171683" y="1874150"/>
            <a:ext cx="1282297" cy="1245522"/>
          </a:xfrm>
          <a:prstGeom prst="wedgeRoundRectCallout">
            <a:avLst>
              <a:gd name="adj1" fmla="val -25595"/>
              <a:gd name="adj2" fmla="val 713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set program output file name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533823" y="3779065"/>
            <a:ext cx="1282297" cy="1245522"/>
          </a:xfrm>
          <a:prstGeom prst="wedgeRoundRectCallout">
            <a:avLst>
              <a:gd name="adj1" fmla="val -70357"/>
              <a:gd name="adj2" fmla="val -414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 c99 standard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-g –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Wall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hello.c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–o hello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hello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634545"/>
                </a:solidFill>
                <a:latin typeface="Consolas"/>
                <a:ea typeface="Consolas"/>
                <a:cs typeface="Consolas"/>
                <a:sym typeface="Consolas"/>
              </a:rPr>
              <a:t>Hello class</a:t>
            </a:r>
            <a:r>
              <a:rPr lang="en-US" sz="2400" b="1" i="0" u="none" strike="noStrike" cap="none" dirty="0" smtClean="0">
                <a:solidFill>
                  <a:srgbClr val="63454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en-US" sz="2400" b="1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b="1" dirty="0" err="1" smtClean="0">
                <a:latin typeface="Consolas"/>
                <a:ea typeface="Consolas"/>
                <a:cs typeface="Consolas"/>
                <a:sym typeface="Consolas"/>
              </a:rPr>
              <a:t>gdb</a:t>
            </a:r>
            <a:r>
              <a:rPr lang="en-US" sz="2400" b="1" dirty="0" smtClean="0">
                <a:latin typeface="Consolas"/>
                <a:ea typeface="Consolas"/>
                <a:cs typeface="Consolas"/>
                <a:sym typeface="Consolas"/>
              </a:rPr>
              <a:t> hello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Some useful commands: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break </a:t>
            </a:r>
            <a:r>
              <a:rPr lang="en-US" sz="2000" i="1" dirty="0" err="1" smtClean="0">
                <a:solidFill>
                  <a:schemeClr val="tx1"/>
                </a:solidFill>
                <a:latin typeface="Consolas"/>
                <a:cs typeface="Consolas"/>
              </a:rPr>
              <a:t>linenumber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create breakpoint at specified line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break </a:t>
            </a:r>
            <a:r>
              <a:rPr lang="en-US" sz="2000" i="1" dirty="0" err="1">
                <a:solidFill>
                  <a:schemeClr val="tx1"/>
                </a:solidFill>
                <a:latin typeface="Consolas"/>
                <a:cs typeface="Consolas"/>
              </a:rPr>
              <a:t>file:linenumber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create breakpoint at line in </a:t>
            </a:r>
            <a:r>
              <a:rPr lang="en-US" sz="2000" dirty="0" smtClean="0">
                <a:solidFill>
                  <a:schemeClr val="tx1"/>
                </a:solidFill>
              </a:rPr>
              <a:t> file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run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run program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c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continue execution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next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execute next line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step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execute next line or step into function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quit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quit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gdb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print </a:t>
            </a:r>
            <a:r>
              <a:rPr lang="en-US" sz="2000" i="1" dirty="0">
                <a:solidFill>
                  <a:schemeClr val="tx1"/>
                </a:solidFill>
                <a:latin typeface="Consolas"/>
                <a:cs typeface="Consolas"/>
              </a:rPr>
              <a:t>expres</a:t>
            </a:r>
            <a:r>
              <a:rPr lang="en-US" sz="2000" i="1" dirty="0" smtClean="0">
                <a:solidFill>
                  <a:schemeClr val="tx1"/>
                </a:solidFill>
              </a:rPr>
              <a:t>sion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print current value of the specified </a:t>
            </a:r>
            <a:r>
              <a:rPr lang="en-US" sz="2000" dirty="0" smtClean="0">
                <a:solidFill>
                  <a:schemeClr val="tx1"/>
                </a:solidFill>
              </a:rPr>
              <a:t> expression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help command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in-program help </a:t>
            </a:r>
          </a:p>
          <a:p>
            <a:pPr>
              <a:lnSpc>
                <a:spcPct val="150000"/>
              </a:lnSpc>
              <a:buSzPct val="25000"/>
            </a:pPr>
            <a:endParaRPr lang="en-US"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en-US" sz="2400" b="1" i="0" u="none" strike="noStrike" cap="none" dirty="0" smtClean="0">
              <a:solidFill>
                <a:srgbClr val="6345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en-US" sz="2400" b="1" i="0" u="none" strike="noStrike" cap="none" dirty="0">
              <a:solidFill>
                <a:srgbClr val="6345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601237" y="1805801"/>
            <a:ext cx="1282297" cy="1245522"/>
          </a:xfrm>
          <a:prstGeom prst="wedgeRoundRectCallout">
            <a:avLst>
              <a:gd name="adj1" fmla="val -117976"/>
              <a:gd name="adj2" fmla="val -649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-g option to enable debugging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532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coding style matters?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4800" y="328633"/>
            <a:ext cx="8534399" cy="6097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lvl="0">
              <a:lnSpc>
                <a:spcPct val="150000"/>
              </a:lnSpc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 smtClean="0"/>
              <a:t>Coding </a:t>
            </a:r>
            <a:r>
              <a:rPr lang="en-US" sz="2400" dirty="0"/>
              <a:t>style is how your code </a:t>
            </a:r>
            <a:r>
              <a:rPr lang="en-US" sz="2400" dirty="0" smtClean="0"/>
              <a:t>looks</a:t>
            </a:r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Arial"/>
              </a:rPr>
              <a:t>Coding style is personal</a:t>
            </a:r>
          </a:p>
          <a:p>
            <a:pPr marL="731520" lvl="1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dirty="0" err="1" smtClean="0"/>
              <a:t>CamelCase</a:t>
            </a:r>
            <a:r>
              <a:rPr lang="en-US" sz="2200" dirty="0" smtClean="0"/>
              <a:t>: </a:t>
            </a:r>
            <a:r>
              <a:rPr lang="en-US" sz="2000" dirty="0" err="1">
                <a:latin typeface="Consolas"/>
                <a:cs typeface="Consolas"/>
              </a:rPr>
              <a:t>aRatherLongSymbolName</a:t>
            </a:r>
            <a:r>
              <a:rPr lang="en-US" sz="2000" dirty="0">
                <a:latin typeface="Consolas"/>
                <a:cs typeface="Consolas"/>
              </a:rPr>
              <a:t> </a:t>
            </a:r>
            <a:endParaRPr lang="en-US" sz="2200" dirty="0" smtClean="0">
              <a:latin typeface="Consolas"/>
              <a:cs typeface="Consolas"/>
            </a:endParaRPr>
          </a:p>
          <a:p>
            <a:pPr marL="731520" lvl="1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b="0" i="0" u="none" strike="noStrike" cap="none" dirty="0" err="1" smtClean="0">
                <a:solidFill>
                  <a:schemeClr val="dk1"/>
                </a:solidFill>
                <a:sym typeface="Arial"/>
              </a:rPr>
              <a:t>snake_case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sym typeface="Arial"/>
              </a:rPr>
              <a:t>:  </a:t>
            </a:r>
            <a:r>
              <a:rPr lang="en-US" sz="2000" dirty="0" err="1">
                <a:latin typeface="Consolas"/>
                <a:cs typeface="Consolas"/>
              </a:rPr>
              <a:t>a_rather_long_symbol_name</a:t>
            </a:r>
            <a:endParaRPr lang="en-US" sz="2200" b="0" i="0" u="none" strike="noStrike" cap="none" dirty="0" smtClean="0">
              <a:solidFill>
                <a:schemeClr val="dk1"/>
              </a:solidFill>
              <a:latin typeface="Consolas"/>
              <a:cs typeface="Consolas"/>
              <a:sym typeface="Arial"/>
            </a:endParaRPr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 smtClean="0"/>
              <a:t>Big projects require standards for coding style</a:t>
            </a:r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/>
              <a:t>These conventions usually </a:t>
            </a:r>
            <a:r>
              <a:rPr lang="en-US" sz="2400" dirty="0" smtClean="0"/>
              <a:t>include </a:t>
            </a:r>
            <a:r>
              <a:rPr lang="en-US" sz="2400" dirty="0"/>
              <a:t>file organization</a:t>
            </a:r>
            <a:r>
              <a:rPr lang="en-US" sz="2400" dirty="0" smtClean="0"/>
              <a:t>, indentation</a:t>
            </a:r>
            <a:r>
              <a:rPr lang="en-US" sz="2400" dirty="0"/>
              <a:t>, comments, declarations, statements, </a:t>
            </a:r>
            <a:r>
              <a:rPr lang="en-US" sz="2400" dirty="0" smtClean="0"/>
              <a:t>white space</a:t>
            </a:r>
            <a:r>
              <a:rPr lang="en-US" sz="2400" dirty="0"/>
              <a:t>, naming conventions, programming prac</a:t>
            </a:r>
            <a:r>
              <a:rPr lang="en-US" sz="2400" dirty="0" smtClean="0"/>
              <a:t>tices...</a:t>
            </a:r>
          </a:p>
          <a:p>
            <a:pPr marL="182880" lvl="0" indent="27432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dirty="0"/>
              <a:t>Coding style guides are an important part of writing code as a professional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0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Statically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typed – each variable has a type which is known at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time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by: &lt;type&gt; &lt;name&gt;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b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6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2600" b="1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(otherwise, for local variables, it is </a:t>
            </a:r>
            <a:r>
              <a:rPr lang="en-US" sz="2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1"/>
          <p:cNvSpPr/>
          <p:nvPr/>
        </p:nvSpPr>
        <p:spPr>
          <a:xfrm>
            <a:off x="1892913" y="5444713"/>
            <a:ext cx="1392209" cy="791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332"/>
          <p:cNvSpPr/>
          <p:nvPr/>
        </p:nvSpPr>
        <p:spPr>
          <a:xfrm>
            <a:off x="2895600" y="3076824"/>
            <a:ext cx="4953000" cy="1584899"/>
          </a:xfrm>
          <a:prstGeom prst="wedgeRoundRectCallout">
            <a:avLst>
              <a:gd name="adj1" fmla="val -47179"/>
              <a:gd name="adj2" fmla="val 98558"/>
              <a:gd name="adj3" fmla="val 16667"/>
            </a:avLst>
          </a:prstGeom>
          <a:noFill/>
          <a:ln w="28575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word in 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</a:rPr>
              <a:t>Arbitrary initial value (=garbage) can be very confusing to debug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04799" y="858872"/>
            <a:ext cx="3102447" cy="45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sz="2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-US" sz="26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sz="26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Numeric data types in C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261"/>
          <p:cNvSpPr txBox="1">
            <a:spLocks/>
          </p:cNvSpPr>
          <p:nvPr/>
        </p:nvSpPr>
        <p:spPr>
          <a:xfrm>
            <a:off x="4157542" y="858873"/>
            <a:ext cx="4220133" cy="26741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/>
          </a:p>
        </p:txBody>
      </p:sp>
      <p:sp>
        <p:nvSpPr>
          <p:cNvPr id="6" name="Shape 261"/>
          <p:cNvSpPr txBox="1">
            <a:spLocks/>
          </p:cNvSpPr>
          <p:nvPr/>
        </p:nvSpPr>
        <p:spPr>
          <a:xfrm>
            <a:off x="304799" y="4878257"/>
            <a:ext cx="9248687" cy="16749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more on initialization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-US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 b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‘B’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y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equivalent to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x = (y = 1)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01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47415" y="2667000"/>
            <a:ext cx="3281583" cy="584774"/>
          </a:xfrm>
          <a:prstGeom prst="rect">
            <a:avLst/>
          </a:prstGeom>
          <a:blipFill rotWithShape="1">
            <a:blip r:embed="rId3">
              <a:alphaModFix/>
            </a:blip>
            <a:tile tx="0" ty="0" sx="65000" sy="65000" flip="none" algn="ctr"/>
          </a:blipFill>
          <a:ln w="9525" cap="flat" cmpd="sng">
            <a:solidFill>
              <a:srgbClr val="AE35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Development of UNIX.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(Ritchie &amp; Kernighan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AT&amp;T Bell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352800" y="2667000"/>
            <a:ext cx="2666999" cy="581024"/>
          </a:xfrm>
          <a:prstGeom prst="rect">
            <a:avLst/>
          </a:prstGeom>
          <a:blipFill rotWithShape="1">
            <a:blip r:embed="rId3">
              <a:alphaModFix/>
            </a:blip>
            <a:tile tx="0" ty="0" sx="65000" sy="65000" flip="none" algn="ctr"/>
          </a:blipFill>
          <a:ln w="9525" cap="flat" cmpd="sng">
            <a:solidFill>
              <a:srgbClr val="AE35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Large efficient code.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(Stroustrup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Bell)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172200" y="2667000"/>
            <a:ext cx="2743199" cy="581024"/>
          </a:xfrm>
          <a:prstGeom prst="rect">
            <a:avLst/>
          </a:prstGeom>
          <a:blipFill rotWithShape="1">
            <a:blip r:embed="rId3">
              <a:alphaModFix/>
            </a:blip>
            <a:tile tx="0" ty="0" sx="65000" sy="65000" flip="none" algn="ctr"/>
          </a:blipFill>
          <a:ln w="9525" cap="flat" cmpd="sng">
            <a:solidFill>
              <a:srgbClr val="AE35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Language for the web (Sun Microsystems)</a:t>
            </a:r>
          </a:p>
        </p:txBody>
      </p:sp>
      <p:sp>
        <p:nvSpPr>
          <p:cNvPr id="109" name="Shape 109"/>
          <p:cNvSpPr/>
          <p:nvPr/>
        </p:nvSpPr>
        <p:spPr>
          <a:xfrm>
            <a:off x="3723860" y="3657600"/>
            <a:ext cx="1752600" cy="533399"/>
          </a:xfrm>
          <a:prstGeom prst="leftRightArrow">
            <a:avLst>
              <a:gd name="adj1" fmla="val 50000"/>
              <a:gd name="adj2" fmla="val 65714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28600" y="3581400"/>
            <a:ext cx="3200399" cy="685799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96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convert to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11" name="Shape 111"/>
          <p:cNvSpPr/>
          <p:nvPr/>
        </p:nvSpPr>
        <p:spPr>
          <a:xfrm>
            <a:off x="5791200" y="3505200"/>
            <a:ext cx="3124199" cy="7620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96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</a:t>
            </a: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middle layer</a:t>
            </a:r>
          </a:p>
        </p:txBody>
      </p:sp>
      <p:sp>
        <p:nvSpPr>
          <p:cNvPr id="112" name="Shape 112"/>
          <p:cNvSpPr/>
          <p:nvPr/>
        </p:nvSpPr>
        <p:spPr>
          <a:xfrm>
            <a:off x="228600" y="4724400"/>
            <a:ext cx="3200399" cy="685799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96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Efficient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3723860" y="4800600"/>
            <a:ext cx="1752600" cy="533399"/>
          </a:xfrm>
          <a:prstGeom prst="leftRightArrow">
            <a:avLst>
              <a:gd name="adj1" fmla="val 50000"/>
              <a:gd name="adj2" fmla="val 65714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791200" y="4724400"/>
            <a:ext cx="3124199" cy="685799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96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Safe </a:t>
            </a:r>
          </a:p>
        </p:txBody>
      </p:sp>
      <p:sp>
        <p:nvSpPr>
          <p:cNvPr id="115" name="Shape 115"/>
          <p:cNvSpPr/>
          <p:nvPr/>
        </p:nvSpPr>
        <p:spPr>
          <a:xfrm>
            <a:off x="228600" y="5791200"/>
            <a:ext cx="3200399" cy="838199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96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level coding</a:t>
            </a:r>
          </a:p>
        </p:txBody>
      </p:sp>
      <p:sp>
        <p:nvSpPr>
          <p:cNvPr id="116" name="Shape 116"/>
          <p:cNvSpPr/>
          <p:nvPr/>
        </p:nvSpPr>
        <p:spPr>
          <a:xfrm>
            <a:off x="3723860" y="5943600"/>
            <a:ext cx="1752600" cy="533399"/>
          </a:xfrm>
          <a:prstGeom prst="leftRightArrow">
            <a:avLst>
              <a:gd name="adj1" fmla="val 50000"/>
              <a:gd name="adj2" fmla="val 65714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791200" y="5867400"/>
            <a:ext cx="3200399" cy="838199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96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coding</a:t>
            </a:r>
          </a:p>
        </p:txBody>
      </p:sp>
      <p:sp>
        <p:nvSpPr>
          <p:cNvPr id="118" name="Shape 118"/>
          <p:cNvSpPr/>
          <p:nvPr/>
        </p:nvSpPr>
        <p:spPr>
          <a:xfrm>
            <a:off x="4016573" y="1676400"/>
            <a:ext cx="1305520" cy="870345"/>
          </a:xfrm>
          <a:prstGeom prst="rect">
            <a:avLst/>
          </a:prstGeom>
          <a:noFill/>
          <a:ln>
            <a:noFill/>
          </a:ln>
        </p:spPr>
        <p:txBody>
          <a:bodyPr lIns="136000" tIns="45325" rIns="45325" bIns="45325" anchor="ctr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543300" y="1568054"/>
            <a:ext cx="2175866" cy="870345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lt1"/>
                </a:solidFill>
              </a:rPr>
              <a:t>C++</a:t>
            </a:r>
          </a:p>
        </p:txBody>
      </p:sp>
      <p:sp>
        <p:nvSpPr>
          <p:cNvPr id="120" name="Shape 120"/>
          <p:cNvSpPr/>
          <p:nvPr/>
        </p:nvSpPr>
        <p:spPr>
          <a:xfrm>
            <a:off x="609600" y="1568054"/>
            <a:ext cx="2175866" cy="870345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121" name="Shape 121"/>
          <p:cNvSpPr/>
          <p:nvPr/>
        </p:nvSpPr>
        <p:spPr>
          <a:xfrm>
            <a:off x="6477000" y="1568054"/>
            <a:ext cx="2175866" cy="870345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</p:txBody>
      </p:sp>
      <p:sp>
        <p:nvSpPr>
          <p:cNvPr id="122" name="Shape 122" descr=" Dennis Ritchie"/>
          <p:cNvSpPr/>
          <p:nvPr/>
        </p:nvSpPr>
        <p:spPr>
          <a:xfrm>
            <a:off x="8923338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l="14757" r="25374"/>
          <a:stretch/>
        </p:blipFill>
        <p:spPr>
          <a:xfrm>
            <a:off x="1984982" y="152887"/>
            <a:ext cx="1260000" cy="12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https://www.cs.princeton.edu/~bwk/bw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4908" y="152887"/>
            <a:ext cx="1071600" cy="12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181600" y="274964"/>
            <a:ext cx="2590800" cy="906600"/>
          </a:xfrm>
          <a:prstGeom prst="wedgeRoundRectCallout">
            <a:avLst>
              <a:gd name="adj1" fmla="val -77224"/>
              <a:gd name="adj2" fmla="val 1977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has said that if stranded on an island with only one programming language it would have to be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292080" y="1052736"/>
            <a:ext cx="3168351" cy="52124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667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memory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new variables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Shape 231"/>
          <p:cNvGraphicFramePr/>
          <p:nvPr/>
        </p:nvGraphicFramePr>
        <p:xfrm>
          <a:off x="5354426" y="1685032"/>
          <a:ext cx="3048000" cy="2966800"/>
        </p:xfrm>
        <a:graphic>
          <a:graphicData uri="http://schemas.openxmlformats.org/drawingml/2006/table">
            <a:tbl>
              <a:tblPr firstRow="1" bandRow="1">
                <a:noFill/>
                <a:tableStyleId>{B1B8CF44-D358-497C-BD29-397C19740993}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232" name="Shape 232"/>
          <p:cNvCxnSpPr/>
          <p:nvPr/>
        </p:nvCxnSpPr>
        <p:spPr>
          <a:xfrm>
            <a:off x="6876256" y="4869160"/>
            <a:ext cx="0" cy="108012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graphicFrame>
        <p:nvGraphicFramePr>
          <p:cNvPr id="233" name="Shape 233"/>
          <p:cNvGraphicFramePr/>
          <p:nvPr/>
        </p:nvGraphicFramePr>
        <p:xfrm>
          <a:off x="8527503" y="1680755"/>
          <a:ext cx="311700" cy="2961720"/>
        </p:xfrm>
        <a:graphic>
          <a:graphicData uri="http://schemas.openxmlformats.org/drawingml/2006/table">
            <a:tbl>
              <a:tblPr firstRow="1" bandRow="1">
                <a:noFill/>
                <a:tableStyleId>{67254F4F-A0EC-4B6E-B40E-CA6A7F87AF78}</a:tableStyleId>
              </a:tblPr>
              <a:tblGrid>
                <a:gridCol w="311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50" marR="91450" marT="45725" marB="45725"/>
                </a:tc>
              </a:tr>
              <a:tr h="354225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234" name="Shape 234"/>
          <p:cNvGrpSpPr/>
          <p:nvPr/>
        </p:nvGrpSpPr>
        <p:grpSpPr>
          <a:xfrm>
            <a:off x="3779912" y="1599245"/>
            <a:ext cx="1440159" cy="523219"/>
            <a:chOff x="3779912" y="1599245"/>
            <a:chExt cx="1440159" cy="523219"/>
          </a:xfrm>
        </p:grpSpPr>
        <p:cxnSp>
          <p:nvCxnSpPr>
            <p:cNvPr id="235" name="Shape 235"/>
            <p:cNvCxnSpPr/>
            <p:nvPr/>
          </p:nvCxnSpPr>
          <p:spPr>
            <a:xfrm>
              <a:off x="4716016" y="1880172"/>
              <a:ext cx="504056" cy="0"/>
            </a:xfrm>
            <a:prstGeom prst="straightConnector1">
              <a:avLst/>
            </a:prstGeom>
            <a:noFill/>
            <a:ln w="57150" cap="flat" cmpd="sng">
              <a:solidFill>
                <a:srgbClr val="DF695B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36" name="Shape 236"/>
            <p:cNvSpPr txBox="1"/>
            <p:nvPr/>
          </p:nvSpPr>
          <p:spPr>
            <a:xfrm>
              <a:off x="3779912" y="1599245"/>
              <a:ext cx="837294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rgbClr val="DF695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292080" y="1052736"/>
            <a:ext cx="3168351" cy="52124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667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memory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2250975" cy="45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6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new variables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Shape 246"/>
          <p:cNvGraphicFramePr/>
          <p:nvPr/>
        </p:nvGraphicFramePr>
        <p:xfrm>
          <a:off x="5354426" y="1685032"/>
          <a:ext cx="3048000" cy="2966800"/>
        </p:xfrm>
        <a:graphic>
          <a:graphicData uri="http://schemas.openxmlformats.org/drawingml/2006/table">
            <a:tbl>
              <a:tblPr firstRow="1" bandRow="1">
                <a:noFill/>
                <a:tableStyleId>{B1B8CF44-D358-497C-BD29-397C19740993}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247" name="Shape 247"/>
          <p:cNvCxnSpPr/>
          <p:nvPr/>
        </p:nvCxnSpPr>
        <p:spPr>
          <a:xfrm>
            <a:off x="6876256" y="4869160"/>
            <a:ext cx="0" cy="108012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8" name="Shape 248"/>
          <p:cNvSpPr/>
          <p:nvPr/>
        </p:nvSpPr>
        <p:spPr>
          <a:xfrm>
            <a:off x="5343305" y="1659243"/>
            <a:ext cx="3096343" cy="432047"/>
          </a:xfrm>
          <a:prstGeom prst="rect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4716016" y="1880172"/>
            <a:ext cx="504056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0" name="Shape 250"/>
          <p:cNvSpPr txBox="1"/>
          <p:nvPr/>
        </p:nvSpPr>
        <p:spPr>
          <a:xfrm>
            <a:off x="4257167" y="1599245"/>
            <a:ext cx="36004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x="8527503" y="1680755"/>
          <a:ext cx="311700" cy="2961720"/>
        </p:xfrm>
        <a:graphic>
          <a:graphicData uri="http://schemas.openxmlformats.org/drawingml/2006/table">
            <a:tbl>
              <a:tblPr firstRow="1" bandRow="1">
                <a:noFill/>
                <a:tableStyleId>{67254F4F-A0EC-4B6E-B40E-CA6A7F87AF78}</a:tableStyleId>
              </a:tblPr>
              <a:tblGrid>
                <a:gridCol w="311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50" marR="91450" marT="45725" marB="45725"/>
                </a:tc>
              </a:tr>
              <a:tr h="354225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252" name="Shape 252"/>
          <p:cNvGrpSpPr/>
          <p:nvPr/>
        </p:nvGrpSpPr>
        <p:grpSpPr>
          <a:xfrm>
            <a:off x="3779912" y="1969676"/>
            <a:ext cx="1440159" cy="523219"/>
            <a:chOff x="3779912" y="1599245"/>
            <a:chExt cx="1440159" cy="523219"/>
          </a:xfrm>
        </p:grpSpPr>
        <p:cxnSp>
          <p:nvCxnSpPr>
            <p:cNvPr id="253" name="Shape 253"/>
            <p:cNvCxnSpPr/>
            <p:nvPr/>
          </p:nvCxnSpPr>
          <p:spPr>
            <a:xfrm>
              <a:off x="4716016" y="1880172"/>
              <a:ext cx="504056" cy="0"/>
            </a:xfrm>
            <a:prstGeom prst="straightConnector1">
              <a:avLst/>
            </a:prstGeom>
            <a:noFill/>
            <a:ln w="57150" cap="flat" cmpd="sng">
              <a:solidFill>
                <a:srgbClr val="DF695B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54" name="Shape 254"/>
            <p:cNvSpPr txBox="1"/>
            <p:nvPr/>
          </p:nvSpPr>
          <p:spPr>
            <a:xfrm>
              <a:off x="3779912" y="1599245"/>
              <a:ext cx="837294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rgbClr val="DF695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5292080" y="1052736"/>
            <a:ext cx="3168351" cy="52124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667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memory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2250975" cy="45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6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sz="26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new variables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4" name="Shape 264"/>
          <p:cNvGraphicFramePr/>
          <p:nvPr/>
        </p:nvGraphicFramePr>
        <p:xfrm>
          <a:off x="5354426" y="1685032"/>
          <a:ext cx="3048000" cy="2966800"/>
        </p:xfrm>
        <a:graphic>
          <a:graphicData uri="http://schemas.openxmlformats.org/drawingml/2006/table">
            <a:tbl>
              <a:tblPr firstRow="1" bandRow="1">
                <a:noFill/>
                <a:tableStyleId>{B1B8CF44-D358-497C-BD29-397C19740993}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265" name="Shape 265"/>
          <p:cNvCxnSpPr/>
          <p:nvPr/>
        </p:nvCxnSpPr>
        <p:spPr>
          <a:xfrm>
            <a:off x="6876256" y="4869160"/>
            <a:ext cx="0" cy="108012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5343305" y="2028057"/>
            <a:ext cx="3096343" cy="432047"/>
          </a:xfrm>
          <a:prstGeom prst="rect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Shape 267"/>
          <p:cNvCxnSpPr/>
          <p:nvPr/>
        </p:nvCxnSpPr>
        <p:spPr>
          <a:xfrm>
            <a:off x="4716016" y="2248984"/>
            <a:ext cx="504056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4257167" y="1968058"/>
            <a:ext cx="36004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8527503" y="1680755"/>
          <a:ext cx="311700" cy="2961720"/>
        </p:xfrm>
        <a:graphic>
          <a:graphicData uri="http://schemas.openxmlformats.org/drawingml/2006/table">
            <a:tbl>
              <a:tblPr firstRow="1" bandRow="1">
                <a:noFill/>
                <a:tableStyleId>{67254F4F-A0EC-4B6E-B40E-CA6A7F87AF78}</a:tableStyleId>
              </a:tblPr>
              <a:tblGrid>
                <a:gridCol w="311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50" marR="91450" marT="45725" marB="45725"/>
                </a:tc>
              </a:tr>
              <a:tr h="354225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270" name="Shape 270"/>
          <p:cNvGrpSpPr/>
          <p:nvPr/>
        </p:nvGrpSpPr>
        <p:grpSpPr>
          <a:xfrm>
            <a:off x="3779912" y="2348880"/>
            <a:ext cx="1440159" cy="523219"/>
            <a:chOff x="3779912" y="1599245"/>
            <a:chExt cx="1440159" cy="523219"/>
          </a:xfrm>
        </p:grpSpPr>
        <p:cxnSp>
          <p:nvCxnSpPr>
            <p:cNvPr id="271" name="Shape 271"/>
            <p:cNvCxnSpPr/>
            <p:nvPr/>
          </p:nvCxnSpPr>
          <p:spPr>
            <a:xfrm>
              <a:off x="4716016" y="1880172"/>
              <a:ext cx="504056" cy="0"/>
            </a:xfrm>
            <a:prstGeom prst="straightConnector1">
              <a:avLst/>
            </a:prstGeom>
            <a:noFill/>
            <a:ln w="57150" cap="flat" cmpd="sng">
              <a:solidFill>
                <a:srgbClr val="DF695B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72" name="Shape 272"/>
            <p:cNvSpPr txBox="1"/>
            <p:nvPr/>
          </p:nvSpPr>
          <p:spPr>
            <a:xfrm>
              <a:off x="3779912" y="1599245"/>
              <a:ext cx="837294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rgbClr val="DF695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5292080" y="1052736"/>
            <a:ext cx="3168351" cy="52124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667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memory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04800" y="1196751"/>
            <a:ext cx="2250975" cy="45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6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sz="26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y + 1;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and setting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Shape 282"/>
          <p:cNvGraphicFramePr/>
          <p:nvPr/>
        </p:nvGraphicFramePr>
        <p:xfrm>
          <a:off x="5354426" y="1685032"/>
          <a:ext cx="3048000" cy="2966800"/>
        </p:xfrm>
        <a:graphic>
          <a:graphicData uri="http://schemas.openxmlformats.org/drawingml/2006/table">
            <a:tbl>
              <a:tblPr firstRow="1" bandRow="1">
                <a:noFill/>
                <a:tableStyleId>{B1B8CF44-D358-497C-BD29-397C19740993}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283" name="Shape 283"/>
          <p:cNvCxnSpPr/>
          <p:nvPr/>
        </p:nvCxnSpPr>
        <p:spPr>
          <a:xfrm>
            <a:off x="6876256" y="4869160"/>
            <a:ext cx="0" cy="108012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343305" y="1659243"/>
            <a:ext cx="3096343" cy="432047"/>
          </a:xfrm>
          <a:prstGeom prst="rect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Shape 285"/>
          <p:cNvGraphicFramePr/>
          <p:nvPr/>
        </p:nvGraphicFramePr>
        <p:xfrm>
          <a:off x="8527503" y="1680755"/>
          <a:ext cx="311700" cy="2961720"/>
        </p:xfrm>
        <a:graphic>
          <a:graphicData uri="http://schemas.openxmlformats.org/drawingml/2006/table">
            <a:tbl>
              <a:tblPr firstRow="1" bandRow="1">
                <a:noFill/>
                <a:tableStyleId>{67254F4F-A0EC-4B6E-B40E-CA6A7F87AF78}</a:tableStyleId>
              </a:tblPr>
              <a:tblGrid>
                <a:gridCol w="311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50" marR="91450" marT="45725" marB="45725"/>
                </a:tc>
              </a:tr>
              <a:tr h="354225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286" name="Shape 286"/>
          <p:cNvCxnSpPr/>
          <p:nvPr/>
        </p:nvCxnSpPr>
        <p:spPr>
          <a:xfrm>
            <a:off x="4716016" y="1880172"/>
            <a:ext cx="504056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4257167" y="1599245"/>
            <a:ext cx="36004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779912" y="2348880"/>
            <a:ext cx="1440159" cy="523219"/>
            <a:chOff x="3779912" y="1599245"/>
            <a:chExt cx="1440159" cy="523219"/>
          </a:xfrm>
        </p:grpSpPr>
        <p:cxnSp>
          <p:nvCxnSpPr>
            <p:cNvPr id="289" name="Shape 289"/>
            <p:cNvCxnSpPr/>
            <p:nvPr/>
          </p:nvCxnSpPr>
          <p:spPr>
            <a:xfrm>
              <a:off x="4716016" y="1880172"/>
              <a:ext cx="504056" cy="0"/>
            </a:xfrm>
            <a:prstGeom prst="straightConnector1">
              <a:avLst/>
            </a:prstGeom>
            <a:noFill/>
            <a:ln w="57150" cap="flat" cmpd="sng">
              <a:solidFill>
                <a:srgbClr val="DF695B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90" name="Shape 290"/>
            <p:cNvSpPr txBox="1"/>
            <p:nvPr/>
          </p:nvSpPr>
          <p:spPr>
            <a:xfrm>
              <a:off x="3779912" y="1599245"/>
              <a:ext cx="837294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rgbClr val="DF695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04800" y="1204175"/>
            <a:ext cx="8744554" cy="4461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-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1;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x = </a:t>
            </a:r>
            <a:r>
              <a:rPr lang="en-US" sz="2400" b="0" i="0" u="none" strike="noStrike" cap="none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4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dirty="0" smtClean="0"/>
              <a:t>Beware </a:t>
            </a:r>
            <a:r>
              <a:rPr lang="en-US" sz="3600" dirty="0"/>
              <a:t>of overflow 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4226" y="190637"/>
            <a:ext cx="1507028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30020" y="1061772"/>
            <a:ext cx="5388141" cy="5491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In the </a:t>
            </a:r>
            <a:r>
              <a:rPr lang="en-US" sz="2200" i="1" dirty="0" smtClean="0"/>
              <a:t>Civilization </a:t>
            </a:r>
            <a:r>
              <a:rPr lang="en-US" sz="2200" dirty="0" smtClean="0"/>
              <a:t>India’s </a:t>
            </a:r>
            <a:r>
              <a:rPr lang="en-US" sz="2200" dirty="0"/>
              <a:t>supposedly-peaceful leader Gandhi has been famous for </a:t>
            </a:r>
            <a:r>
              <a:rPr lang="en-US" sz="2200" dirty="0" smtClean="0"/>
              <a:t>dropping nukes</a:t>
            </a:r>
          </a:p>
          <a:p>
            <a:pPr marL="342900" lvl="0" indent="-3429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200" dirty="0"/>
              <a:t>Each leader in the game had an “aggression” </a:t>
            </a:r>
            <a:r>
              <a:rPr lang="en-US" sz="2200" dirty="0" smtClean="0"/>
              <a:t>score</a:t>
            </a:r>
          </a:p>
          <a:p>
            <a:pPr marL="342900" lvl="0" indent="-3429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200" dirty="0" smtClean="0"/>
              <a:t>Gandhi had the lowest score of 1</a:t>
            </a:r>
          </a:p>
          <a:p>
            <a:pPr marL="342900" lvl="0" indent="-3429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200" dirty="0"/>
              <a:t>When a player adopted democracy in </a:t>
            </a:r>
            <a:r>
              <a:rPr lang="en-US" sz="2200" i="1" dirty="0"/>
              <a:t>Civilization</a:t>
            </a:r>
            <a:r>
              <a:rPr lang="en-US" sz="2200" dirty="0"/>
              <a:t>, their aggression would be automatically reduced by </a:t>
            </a:r>
            <a:r>
              <a:rPr lang="en-US" sz="2200" dirty="0" smtClean="0"/>
              <a:t>2 </a:t>
            </a:r>
            <a:endParaRPr lang="en-US" sz="2200" dirty="0"/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dirty="0">
                <a:solidFill>
                  <a:schemeClr val="dk1"/>
                </a:solidFill>
              </a:rPr>
              <a:t>Fun fact - Gandhi and </a:t>
            </a:r>
            <a:r>
              <a:rPr lang="en-US" sz="2600" dirty="0" smtClean="0">
                <a:solidFill>
                  <a:schemeClr val="dk1"/>
                </a:solidFill>
              </a:rPr>
              <a:t>Civilization game</a:t>
            </a:r>
            <a:endParaRPr lang="en-US" sz="2600" dirty="0">
              <a:solidFill>
                <a:schemeClr val="dk1"/>
              </a:solidFill>
            </a:endParaRPr>
          </a:p>
        </p:txBody>
      </p:sp>
      <p:sp>
        <p:nvSpPr>
          <p:cNvPr id="306" name="Shape 30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61" y="1061773"/>
            <a:ext cx="347980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39" y="4217618"/>
            <a:ext cx="3118121" cy="2335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123" y="6298038"/>
            <a:ext cx="1608133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buClr>
                <a:schemeClr val="accent1"/>
              </a:buClr>
              <a:buSzPct val="25000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http://kotaku.com/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types and </a:t>
            </a:r>
            <a:r>
              <a:rPr lang="en-US" sz="36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</a:p>
        </p:txBody>
      </p:sp>
      <p:sp>
        <p:nvSpPr>
          <p:cNvPr id="530" name="Shape 530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2000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 Queries size of the object or type 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numberOfBytes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sz="20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-US" sz="2000" b="1" dirty="0" err="1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(unsigned char);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0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ea typeface="Consolas"/>
                <a:sym typeface="Consolas"/>
              </a:rPr>
              <a:t>The individual sizes are machine/compiler dependent.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dirty="0" smtClean="0">
                <a:solidFill>
                  <a:srgbClr val="000000"/>
                </a:solidFill>
                <a:ea typeface="Consolas"/>
                <a:sym typeface="Consolas"/>
              </a:rPr>
              <a:t>The following is guaranteed: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)&lt;=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)&lt;=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sz="2000" dirty="0" smtClean="0">
                <a:solidFill>
                  <a:srgbClr val="000000"/>
                </a:solidFill>
                <a:ea typeface="Consolas"/>
                <a:sym typeface="Consolas"/>
              </a:rPr>
              <a:t>and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)&lt;=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)&lt;=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lang="en-US"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211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0035" y="1066801"/>
            <a:ext cx="8725225" cy="5486399"/>
          </a:xfrm>
        </p:spPr>
        <p:txBody>
          <a:bodyPr/>
          <a:lstStyle/>
          <a:p>
            <a:pPr>
              <a:lnSpc>
                <a:spcPct val="120000"/>
              </a:lnSpc>
              <a:buSzPct val="25000"/>
            </a:pPr>
            <a:r>
              <a:rPr lang="en-US" sz="2000" dirty="0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/* A program that prints variable sizes */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#include &lt;</a:t>
            </a:r>
            <a:r>
              <a:rPr lang="en-US" sz="2000" dirty="0" err="1">
                <a:latin typeface="Consolas"/>
                <a:cs typeface="Consolas"/>
              </a:rPr>
              <a:t>stdio.h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Basic primitive types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-US" sz="20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char 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20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short 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short</a:t>
            </a:r>
            <a:r>
              <a:rPr lang="en-US" sz="20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 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long 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20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float 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float</a:t>
            </a:r>
            <a:r>
              <a:rPr lang="en-US" sz="20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latin typeface="Consolas"/>
                <a:cs typeface="Consolas"/>
              </a:rPr>
              <a:t>printf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double 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))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 Other types: </a:t>
            </a:r>
            <a:b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“Size of long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000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lu</a:t>
            </a:r>
            <a:r>
              <a:rPr lang="en-US" sz="20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long double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 </a:t>
            </a: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  return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are the sizes of standard variables?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2"/>
          <p:cNvSpPr/>
          <p:nvPr/>
        </p:nvSpPr>
        <p:spPr>
          <a:xfrm>
            <a:off x="4085297" y="1603900"/>
            <a:ext cx="4899963" cy="1198756"/>
          </a:xfrm>
          <a:prstGeom prst="wedgeRoundRectCallout">
            <a:avLst>
              <a:gd name="adj1" fmla="val -53262"/>
              <a:gd name="adj2" fmla="val 75785"/>
              <a:gd name="adj3" fmla="val 16667"/>
            </a:avLst>
          </a:prstGeom>
          <a:noFill/>
          <a:ln w="28575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1800" dirty="0" smtClean="0">
                <a:solidFill>
                  <a:schemeClr val="dk1"/>
                </a:solidFill>
              </a:rPr>
              <a:t>l - </a:t>
            </a:r>
            <a:r>
              <a:rPr lang="en-US" sz="1800" dirty="0"/>
              <a:t>is a </a:t>
            </a:r>
            <a:r>
              <a:rPr lang="en-US" sz="1800" i="1" dirty="0"/>
              <a:t>length</a:t>
            </a:r>
            <a:r>
              <a:rPr lang="en-US" sz="1800" dirty="0"/>
              <a:t> modifier meaning "</a:t>
            </a:r>
            <a:r>
              <a:rPr lang="en-US" sz="1800" dirty="0" smtClean="0"/>
              <a:t>long”</a:t>
            </a:r>
          </a:p>
          <a:p>
            <a:pPr lvl="0">
              <a:buSzPct val="25000"/>
            </a:pPr>
            <a:r>
              <a:rPr lang="en-US" sz="1800" dirty="0" smtClean="0">
                <a:solidFill>
                  <a:schemeClr val="dk1"/>
                </a:solidFill>
              </a:rPr>
              <a:t>u - </a:t>
            </a:r>
            <a:r>
              <a:rPr lang="en-US" sz="1800" dirty="0"/>
              <a:t>is a </a:t>
            </a:r>
            <a:r>
              <a:rPr lang="en-US" sz="1800" i="1" dirty="0" err="1"/>
              <a:t>specifier</a:t>
            </a:r>
            <a:r>
              <a:rPr lang="en-US" sz="1800" dirty="0"/>
              <a:t> meaning "unsigned decimal </a:t>
            </a:r>
            <a:r>
              <a:rPr lang="en-US" sz="1800" dirty="0" smtClean="0"/>
              <a:t>integer”</a:t>
            </a:r>
          </a:p>
          <a:p>
            <a:pPr lvl="0">
              <a:buSzPct val="25000"/>
            </a:pPr>
            <a:r>
              <a:rPr lang="en-US" sz="1800" dirty="0" smtClean="0">
                <a:solidFill>
                  <a:schemeClr val="dk1"/>
                </a:solidFill>
              </a:rPr>
              <a:t>see </a:t>
            </a:r>
            <a:r>
              <a:rPr lang="en-US" sz="1800" dirty="0" err="1" smtClean="0">
                <a:solidFill>
                  <a:schemeClr val="dk1"/>
                </a:solidFill>
              </a:rPr>
              <a:t>printf</a:t>
            </a:r>
            <a:r>
              <a:rPr lang="en-US" sz="1800" dirty="0" smtClean="0">
                <a:solidFill>
                  <a:schemeClr val="dk1"/>
                </a:solidFill>
              </a:rPr>
              <a:t> Documentation for more options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5343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declare?</a:t>
            </a:r>
          </a:p>
          <a:p>
            <a:pPr marL="514350" marR="0" lvl="0" indent="-51435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a block (C89 - block beginning), visible only in block</a:t>
            </a:r>
          </a:p>
          <a:p>
            <a:pPr marL="514350" marR="0" lvl="0" indent="-51435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all blocks – global - will be visible everywhere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22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global</a:t>
            </a:r>
            <a:b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22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//local </a:t>
            </a:r>
            <a:r>
              <a:rPr lang="en-US" sz="22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hides</a:t>
            </a: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global</a:t>
            </a: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22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//local </a:t>
            </a:r>
            <a:r>
              <a:rPr lang="en-US" sz="22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hides</a:t>
            </a: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outer scope </a:t>
            </a:r>
            <a:b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2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//x is 2 </a:t>
            </a:r>
            <a:br>
              <a:rPr lang="en-US" sz="22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2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//x is 1 again!</a:t>
            </a:r>
            <a:br>
              <a:rPr lang="en-US" sz="22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Scopes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block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with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“{”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“}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1" dirty="0" smtClean="0"/>
              <a:t>Nesting </a:t>
            </a:r>
            <a:r>
              <a:rPr lang="en-US" sz="2200" dirty="0" smtClean="0"/>
              <a:t>is possible</a:t>
            </a:r>
            <a:endParaRPr lang="en-US" sz="220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declarations inside current or outer scopes are visible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Declarations in inner scope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declarations in outer scopes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Outmost scope (global) has no brackets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in mind that a function is also a scope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– 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 Keywords only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1" y="1265131"/>
            <a:ext cx="8164524" cy="48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Scopes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,x=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x=y;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 is 5 </a:t>
            </a:r>
            <a:b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y=0;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    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x is ?</a:t>
            </a:r>
            <a:b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 is </a:t>
            </a: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Scopes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,x=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x=y;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 is 5 </a:t>
            </a:r>
            <a:b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y=0;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    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x is </a:t>
            </a:r>
            <a:r>
              <a:rPr lang="en-US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 is 0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8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 Types in C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143001"/>
            <a:ext cx="8534399" cy="4790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i="0" u="none" strike="noStrike" cap="none" dirty="0" smtClean="0">
                <a:solidFill>
                  <a:schemeClr val="dk1"/>
                </a:solidFill>
                <a:sym typeface="Arial"/>
              </a:rPr>
              <a:t>Arithmetic operators: +  -   *  /   %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Increment and decrement operators ++  --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dirty="0"/>
              <a:t>Relational operators: &lt;  &lt;=   &gt;  &gt;=  ==  !=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dirty="0"/>
              <a:t>Logical operators: &amp;&amp;  ||  </a:t>
            </a:r>
            <a:r>
              <a:rPr lang="en-US" sz="2200" dirty="0" smtClean="0"/>
              <a:t>!</a:t>
            </a:r>
            <a:endParaRPr lang="en-US" sz="22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i="0" u="none" strike="noStrike" cap="none" dirty="0" smtClean="0">
                <a:solidFill>
                  <a:schemeClr val="dk1"/>
                </a:solidFill>
                <a:sym typeface="Arial"/>
              </a:rPr>
              <a:t>Bitwise operators: &amp;  |  ^  &lt;&lt;   &gt;&gt;  -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Assignment operators: +=  -=  *=  /=  %=  ...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20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can be binary (such as + )</a:t>
            </a:r>
            <a:r>
              <a:rPr lang="en-US" sz="2200" dirty="0"/>
              <a:t>,</a:t>
            </a:r>
            <a:r>
              <a:rPr lang="en-US" sz="2200" dirty="0" smtClean="0"/>
              <a:t> unary (such as ++), or ternary</a:t>
            </a:r>
            <a:endParaRPr lang="en-US" sz="22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032552"/>
            <a:ext cx="8534399" cy="1562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evaluation is as in algebraic expressions:</a:t>
            </a:r>
          </a:p>
          <a:p>
            <a:pPr marL="1005840" lvl="1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dirty="0" smtClean="0"/>
              <a:t>brackets first, followed by * and /, followed by +</a:t>
            </a:r>
          </a:p>
          <a:p>
            <a:pPr marL="1005840" lvl="1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left to right</a:t>
            </a: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29734"/>
              </p:ext>
            </p:extLst>
          </p:nvPr>
        </p:nvGraphicFramePr>
        <p:xfrm>
          <a:off x="524586" y="2830177"/>
          <a:ext cx="8075562" cy="3703036"/>
        </p:xfrm>
        <a:graphic>
          <a:graphicData uri="http://schemas.openxmlformats.org/drawingml/2006/table">
            <a:tbl>
              <a:tblPr firstRow="1" bandRow="1">
                <a:tableStyleId>{B1B8CF44-D358-497C-BD29-397C19740993}</a:tableStyleId>
              </a:tblPr>
              <a:tblGrid>
                <a:gridCol w="1518535"/>
                <a:gridCol w="1877462"/>
                <a:gridCol w="4679565"/>
              </a:tblGrid>
              <a:tr h="3727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Examples</a:t>
                      </a:r>
                      <a:endParaRPr lang="en-US" sz="2000" dirty="0"/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err="1" smtClean="0">
                          <a:solidFill>
                            <a:srgbClr val="3366FF"/>
                          </a:solidFill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x = y + 3;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subtraction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err="1" smtClean="0">
                          <a:solidFill>
                            <a:srgbClr val="3366FF"/>
                          </a:solidFill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x = y - 3;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multiplication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z = x * y;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division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 x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= 3 / 2;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= 1 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y = 3.0 / 2;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= 1.5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z = 3.0 / 2;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= 1</a:t>
                      </a:r>
                      <a:endParaRPr lang="en-US" sz="2000" dirty="0">
                        <a:solidFill>
                          <a:srgbClr val="008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remainder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x = 3 % 2;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0648" y="5001771"/>
            <a:ext cx="938551" cy="9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 and decrement operators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032552"/>
            <a:ext cx="8534399" cy="1562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 and -- operators are shortcuts:</a:t>
            </a: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27544"/>
              </p:ext>
            </p:extLst>
          </p:nvPr>
        </p:nvGraphicFramePr>
        <p:xfrm>
          <a:off x="524586" y="2830177"/>
          <a:ext cx="8075562" cy="1977319"/>
        </p:xfrm>
        <a:graphic>
          <a:graphicData uri="http://schemas.openxmlformats.org/drawingml/2006/table">
            <a:tbl>
              <a:tblPr firstRow="1" bandRow="1">
                <a:tableStyleId>{B1B8CF44-D358-497C-BD29-397C19740993}</a:tableStyleId>
              </a:tblPr>
              <a:tblGrid>
                <a:gridCol w="1518535"/>
                <a:gridCol w="2622925"/>
                <a:gridCol w="3934102"/>
              </a:tblGrid>
              <a:tr h="57523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x++;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 = x + 1;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 = x++;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 = x; x = x + 1;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Consolas"/>
                          <a:cs typeface="Arial"/>
                          <a:sym typeface="Arial"/>
                        </a:rPr>
                        <a:t>x is evaluated 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Consolas"/>
                          <a:cs typeface="Arial"/>
                          <a:sym typeface="Arial"/>
                        </a:rPr>
                        <a:t>before</a:t>
                      </a:r>
                      <a:r>
                        <a:rPr lang="en-US" sz="20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Consolas"/>
                          <a:cs typeface="Arial"/>
                          <a:sym typeface="Arial"/>
                        </a:rPr>
                        <a:t> it is increment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= ++x;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= x + 1; y = x;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 is evaluated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it is incremented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407987"/>
            <a:ext cx="8686800" cy="71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– C:</a:t>
            </a:r>
          </a:p>
        </p:txBody>
      </p:sp>
      <p:sp>
        <p:nvSpPr>
          <p:cNvPr id="133" name="Shape 133"/>
          <p:cNvSpPr/>
          <p:nvPr/>
        </p:nvSpPr>
        <p:spPr>
          <a:xfrm>
            <a:off x="1367784" y="3469868"/>
            <a:ext cx="1999644" cy="92178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755893" y="3469868"/>
            <a:ext cx="1382673" cy="921781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Ritchie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1800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ed. ('78)</a:t>
            </a:r>
          </a:p>
        </p:txBody>
      </p:sp>
      <p:sp>
        <p:nvSpPr>
          <p:cNvPr id="135" name="Shape 135"/>
          <p:cNvSpPr/>
          <p:nvPr/>
        </p:nvSpPr>
        <p:spPr>
          <a:xfrm>
            <a:off x="2795976" y="3200403"/>
            <a:ext cx="2304454" cy="143525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513602" y="3200403"/>
            <a:ext cx="869099" cy="1435200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ANSI C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C89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C90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('89)</a:t>
            </a:r>
          </a:p>
        </p:txBody>
      </p:sp>
      <p:sp>
        <p:nvSpPr>
          <p:cNvPr id="137" name="Shape 137"/>
          <p:cNvSpPr/>
          <p:nvPr/>
        </p:nvSpPr>
        <p:spPr>
          <a:xfrm>
            <a:off x="4746936" y="3469868"/>
            <a:ext cx="2304454" cy="92178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07827" y="3469868"/>
            <a:ext cx="1382673" cy="921781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C99</a:t>
            </a:r>
          </a:p>
          <a:p>
            <a:pPr marL="0" marR="0" lvl="0" indent="0" algn="ctr" rtl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('99)</a:t>
            </a:r>
          </a:p>
        </p:txBody>
      </p:sp>
      <p:sp>
        <p:nvSpPr>
          <p:cNvPr id="139" name="Shape 139"/>
          <p:cNvSpPr/>
          <p:nvPr/>
        </p:nvSpPr>
        <p:spPr>
          <a:xfrm>
            <a:off x="6723249" y="3469868"/>
            <a:ext cx="2304454" cy="92178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208565" y="3469868"/>
            <a:ext cx="1382673" cy="921781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C11</a:t>
            </a:r>
          </a:p>
          <a:p>
            <a:pPr marL="0" marR="0" lvl="0" indent="0" algn="ctr" rtl="1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('11)</a:t>
            </a:r>
          </a:p>
        </p:txBody>
      </p:sp>
      <p:cxnSp>
        <p:nvCxnSpPr>
          <p:cNvPr id="141" name="Shape 141"/>
          <p:cNvCxnSpPr/>
          <p:nvPr/>
        </p:nvCxnSpPr>
        <p:spPr>
          <a:xfrm rot="-5400000">
            <a:off x="6310629" y="4835961"/>
            <a:ext cx="686594" cy="793"/>
          </a:xfrm>
          <a:prstGeom prst="straightConnector1">
            <a:avLst/>
          </a:prstGeom>
          <a:noFill/>
          <a:ln w="76200" cap="flat" cmpd="sng">
            <a:solidFill>
              <a:srgbClr val="AE350A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2" name="Shape 142"/>
          <p:cNvSpPr txBox="1"/>
          <p:nvPr/>
        </p:nvSpPr>
        <p:spPr>
          <a:xfrm>
            <a:off x="5435124" y="5267980"/>
            <a:ext cx="2362200" cy="5232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course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110649" y="1447800"/>
            <a:ext cx="1685327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standard”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731960" y="1447800"/>
            <a:ext cx="2189619" cy="144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fun. prototypes</a:t>
            </a: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91816" y="1447800"/>
            <a:ext cx="2259574" cy="1785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single </a:t>
            </a:r>
            <a:r>
              <a:rPr lang="en-US" sz="1800" dirty="0">
                <a:solidFill>
                  <a:schemeClr val="dk1"/>
                </a:solidFill>
              </a:rPr>
              <a:t>line comments //</a:t>
            </a: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sym typeface="Arial"/>
              </a:rPr>
              <a:t>VLA</a:t>
            </a:r>
            <a:endParaRPr lang="en-US" sz="1800" dirty="0">
              <a:solidFill>
                <a:schemeClr val="dk1"/>
              </a:solidFill>
              <a:sym typeface="Arial"/>
            </a:endParaRP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chemeClr val="dk1"/>
                </a:solidFill>
              </a:rPr>
              <a:t>V</a:t>
            </a:r>
            <a:r>
              <a:rPr lang="en-US" sz="1800" dirty="0" err="1" smtClean="0">
                <a:solidFill>
                  <a:schemeClr val="dk1"/>
                </a:solidFill>
                <a:sym typeface="Arial"/>
              </a:rPr>
              <a:t>ariadic</a:t>
            </a:r>
            <a:r>
              <a:rPr lang="en-US" sz="1800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macros</a:t>
            </a: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sym typeface="Arial"/>
              </a:rPr>
              <a:t>inline</a:t>
            </a:r>
            <a:endParaRPr lang="en-US" sz="1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885552" y="1447800"/>
            <a:ext cx="2209800" cy="144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multithreading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structs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24" marR="0" lvl="0" indent="-1920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_Generic</a:t>
            </a:r>
          </a:p>
        </p:txBody>
      </p:sp>
      <p:sp>
        <p:nvSpPr>
          <p:cNvPr id="18" name="Shape 133"/>
          <p:cNvSpPr/>
          <p:nvPr/>
        </p:nvSpPr>
        <p:spPr>
          <a:xfrm>
            <a:off x="85486" y="3469868"/>
            <a:ext cx="1624244" cy="921781"/>
          </a:xfrm>
          <a:prstGeom prst="chevron">
            <a:avLst>
              <a:gd name="adj" fmla="val 50000"/>
            </a:avLst>
          </a:prstGeom>
          <a:solidFill>
            <a:srgbClr val="D34614"/>
          </a:solidFill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34"/>
          <p:cNvSpPr txBox="1"/>
          <p:nvPr/>
        </p:nvSpPr>
        <p:spPr>
          <a:xfrm>
            <a:off x="287232" y="3469868"/>
            <a:ext cx="1382673" cy="921781"/>
          </a:xfrm>
          <a:prstGeom prst="rect">
            <a:avLst/>
          </a:prstGeom>
          <a:noFill/>
          <a:ln>
            <a:noFill/>
          </a:ln>
        </p:spPr>
        <p:txBody>
          <a:bodyPr lIns="72000" tIns="24000" rIns="24000" bIns="24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invented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(‘72)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– Design Decisions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01000" y="7797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dirty="0"/>
              <a:t>Efficient &amp; Simple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/>
              <a:t>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eals with objects </a:t>
            </a:r>
            <a:r>
              <a:rPr lang="en-US" dirty="0"/>
              <a:t>that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computers do (e.g.: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dirty="0"/>
              <a:t>, no lists)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Tightly controls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&amp; CPU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Can </a:t>
            </a:r>
            <a:r>
              <a:rPr lang="en-US" dirty="0"/>
              <a:t>understand &amp; use ENTIRE language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dirty="0"/>
              <a:t>Type checking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/>
              <a:t>But: “Programmers know what they are doing”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(OS, </a:t>
            </a:r>
            <a:r>
              <a:rPr lang="en-US" sz="2400" b="1" dirty="0"/>
              <a:t>HW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code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language definition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– Design Decisions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04800" y="98115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7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dirty="0"/>
              <a:t>Disadvantages</a:t>
            </a:r>
          </a:p>
          <a:p>
            <a:pPr lvl="1" rtl="0">
              <a:spcBef>
                <a:spcPts val="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 May </a:t>
            </a:r>
            <a:r>
              <a:rPr lang="en-US" dirty="0"/>
              <a:t>be time-consuming and error-prone to code some tasks (e.g. home-made text parsing)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/>
              <a:t>Low level coding means it’s easier to make fatal  mistakes (e.g. invalid memory pointers)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– 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it used for?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04800" y="98115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7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dirty="0" smtClean="0"/>
              <a:t>Systems programming</a:t>
            </a:r>
            <a:endParaRPr lang="en-US" sz="2400" b="1" dirty="0"/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Operating systems, such as Linux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microcontrollers: cars &amp; planes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embedded processors: phones, portable electronics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DSP processors: digital audio &amp; TV systems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 smtClean="0"/>
              <a:t>where there are tight limits on memory and CPU time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8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http://wheelhouseadvisors.files.wordpress.com/2009/08/beware.jpg?w=6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167" y="787968"/>
            <a:ext cx="2552699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– beware: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04800" y="827708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run-time checks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boundary overruns 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pointers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memory management</a:t>
            </a:r>
          </a:p>
          <a:p>
            <a:pPr marL="548640" marR="0" lvl="1" indent="-23114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has to manage memory</a:t>
            </a:r>
          </a:p>
          <a:p>
            <a:pPr marL="822960" marR="0" lvl="2" indent="-23876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memory from OS</a:t>
            </a:r>
          </a:p>
          <a:p>
            <a:pPr marL="822960" marR="0" lvl="2" indent="-23876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</a:pPr>
            <a:r>
              <a:rPr lang="en-US" sz="2400" dirty="0"/>
              <a:t>Release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when done using it</a:t>
            </a:r>
          </a:p>
          <a:p>
            <a:pPr marL="320040" marR="0" lvl="1" indent="-2540" algn="l" rtl="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You can work in C without dealing with memory, like we will do in the beginning of our course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C++ - OO extension of C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&amp; methods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 design of classes</a:t>
            </a: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(More) Generic programming </a:t>
            </a:r>
          </a:p>
          <a:p>
            <a:pPr marL="548640" marR="0" lvl="1" indent="-23114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Templates allow for code reuse</a:t>
            </a: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Stricter type system</a:t>
            </a: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run-time checks &amp; memory control</a:t>
            </a: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יושר">
  <a:themeElements>
    <a:clrScheme name="יושר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1716</Words>
  <Application>Microsoft Macintosh PowerPoint</Application>
  <PresentationFormat>On-screen Show (4:3)</PresentationFormat>
  <Paragraphs>478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יושר</vt:lpstr>
      <vt:lpstr>Introduction to C</vt:lpstr>
      <vt:lpstr>History</vt:lpstr>
      <vt:lpstr>C – 32 Keywords only</vt:lpstr>
      <vt:lpstr>History – C:</vt:lpstr>
      <vt:lpstr>C – Design Decisions</vt:lpstr>
      <vt:lpstr>C – Design Decisions</vt:lpstr>
      <vt:lpstr>C – What is it used for?</vt:lpstr>
      <vt:lpstr>C – beware:</vt:lpstr>
      <vt:lpstr>C++ - OO extension of C</vt:lpstr>
      <vt:lpstr>The evolution of coding</vt:lpstr>
      <vt:lpstr>The evolution of coding</vt:lpstr>
      <vt:lpstr>Hello World!</vt:lpstr>
      <vt:lpstr>First Program in C</vt:lpstr>
      <vt:lpstr>Compiling &amp; Running…</vt:lpstr>
      <vt:lpstr>Debugging</vt:lpstr>
      <vt:lpstr>Why coding style matters?</vt:lpstr>
      <vt:lpstr>Variables</vt:lpstr>
      <vt:lpstr>Variables</vt:lpstr>
      <vt:lpstr>Numeric data types in C</vt:lpstr>
      <vt:lpstr>Defining new variables</vt:lpstr>
      <vt:lpstr>Defining new variables</vt:lpstr>
      <vt:lpstr>Defining new variables</vt:lpstr>
      <vt:lpstr>Reading and setting variables</vt:lpstr>
      <vt:lpstr>Beware of overflow </vt:lpstr>
      <vt:lpstr>Fun fact - Gandhi and Civilization game</vt:lpstr>
      <vt:lpstr>Primitive types and sizeof operator</vt:lpstr>
      <vt:lpstr>What are the sizes of standard variables?</vt:lpstr>
      <vt:lpstr>Variables</vt:lpstr>
      <vt:lpstr>Scopes</vt:lpstr>
      <vt:lpstr>Scopes</vt:lpstr>
      <vt:lpstr>Scopes</vt:lpstr>
      <vt:lpstr>Operators</vt:lpstr>
      <vt:lpstr>Operator Types in C</vt:lpstr>
      <vt:lpstr>Arithmetic operators</vt:lpstr>
      <vt:lpstr>Increment and decrement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cp:lastModifiedBy>Dina Schneidman</cp:lastModifiedBy>
  <cp:revision>70</cp:revision>
  <dcterms:modified xsi:type="dcterms:W3CDTF">2017-10-26T14:45:20Z</dcterms:modified>
</cp:coreProperties>
</file>