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6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8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9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20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21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22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23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4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2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7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2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30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31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34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3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37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38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39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40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41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4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43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46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47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48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51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52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53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56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57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notesSlides/notesSlide58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59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60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65"/>
  </p:notesMasterIdLst>
  <p:sldIdLst>
    <p:sldId id="256" r:id="rId4"/>
    <p:sldId id="281" r:id="rId5"/>
    <p:sldId id="287" r:id="rId6"/>
    <p:sldId id="288" r:id="rId7"/>
    <p:sldId id="282" r:id="rId8"/>
    <p:sldId id="283" r:id="rId9"/>
    <p:sldId id="284" r:id="rId10"/>
    <p:sldId id="285" r:id="rId11"/>
    <p:sldId id="286" r:id="rId12"/>
    <p:sldId id="289" r:id="rId13"/>
    <p:sldId id="290" r:id="rId14"/>
    <p:sldId id="347" r:id="rId15"/>
    <p:sldId id="348" r:id="rId16"/>
    <p:sldId id="349" r:id="rId17"/>
    <p:sldId id="350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5" r:id="rId27"/>
    <p:sldId id="339" r:id="rId28"/>
    <p:sldId id="335" r:id="rId29"/>
    <p:sldId id="336" r:id="rId30"/>
    <p:sldId id="306" r:id="rId31"/>
    <p:sldId id="334" r:id="rId32"/>
    <p:sldId id="338" r:id="rId33"/>
    <p:sldId id="340" r:id="rId34"/>
    <p:sldId id="337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44" r:id="rId46"/>
    <p:sldId id="345" r:id="rId47"/>
    <p:sldId id="341" r:id="rId48"/>
    <p:sldId id="317" r:id="rId49"/>
    <p:sldId id="318" r:id="rId50"/>
    <p:sldId id="319" r:id="rId51"/>
    <p:sldId id="320" r:id="rId52"/>
    <p:sldId id="343" r:id="rId53"/>
    <p:sldId id="321" r:id="rId54"/>
    <p:sldId id="322" r:id="rId55"/>
    <p:sldId id="323" r:id="rId56"/>
    <p:sldId id="324" r:id="rId57"/>
    <p:sldId id="342" r:id="rId58"/>
    <p:sldId id="325" r:id="rId59"/>
    <p:sldId id="326" r:id="rId60"/>
    <p:sldId id="327" r:id="rId61"/>
    <p:sldId id="328" r:id="rId62"/>
    <p:sldId id="329" r:id="rId63"/>
    <p:sldId id="330" r:id="rId64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B8CF44-D358-497C-BD29-397C19740993}">
  <a:tblStyle styleId="{B1B8CF44-D358-497C-BD29-397C197409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ECED"/>
          </a:solidFill>
        </a:fill>
      </a:tcStyle>
    </a:wholeTbl>
    <a:band1H>
      <a:tcStyle>
        <a:tcBdr/>
        <a:fill>
          <a:solidFill>
            <a:srgbClr val="DBD8D8"/>
          </a:solidFill>
        </a:fill>
      </a:tcStyle>
    </a:band1H>
    <a:band1V>
      <a:tcStyle>
        <a:tcBdr/>
        <a:fill>
          <a:solidFill>
            <a:srgbClr val="DBD8D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EECED"/>
          </a:solidFill>
        </a:fill>
      </a:tcStyle>
    </a:lastRow>
    <a:firstRow>
      <a:tcTxStyle b="on" i="off"/>
      <a:tcStyle>
        <a:tcBdr/>
        <a:fill>
          <a:solidFill>
            <a:srgbClr val="EEECED"/>
          </a:solidFill>
        </a:fill>
      </a:tcStyle>
    </a:firstRow>
  </a:tblStyle>
  <a:tblStyle styleId="{67254F4F-A0EC-4B6E-B40E-CA6A7F87AF7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63007" autoAdjust="0"/>
  </p:normalViewPr>
  <p:slideViewPr>
    <p:cSldViewPr snapToGrid="0" snapToObjects="1">
      <p:cViewPr>
        <p:scale>
          <a:sx n="85" d="100"/>
          <a:sy n="85" d="100"/>
        </p:scale>
        <p:origin x="-64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179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nny_Cohen_(engineer)" TargetMode="External"/><Relationship Id="rId4" Type="http://schemas.openxmlformats.org/officeDocument/2006/relationships/hyperlink" Target="https://en.wikipedia.org/wiki/Endianness%23cite_note-HOLY-6" TargetMode="External"/><Relationship Id="rId5" Type="http://schemas.openxmlformats.org/officeDocument/2006/relationships/hyperlink" Target="https://en.wikipedia.org/wiki/Endianness%23cite_note-7" TargetMode="External"/><Relationship Id="rId6" Type="http://schemas.openxmlformats.org/officeDocument/2006/relationships/hyperlink" Target="https://en.wikipedia.org/wiki/Jonathan_Swift" TargetMode="External"/><Relationship Id="rId7" Type="http://schemas.openxmlformats.org/officeDocument/2006/relationships/hyperlink" Target="https://en.wikipedia.org/wiki/Gulliver%E2%80%99s_Travels" TargetMode="External"/><Relationship Id="rId8" Type="http://schemas.openxmlformats.org/officeDocument/2006/relationships/hyperlink" Target="https://en.wikipedia.org/wiki/Endianness%23cite_note-8" TargetMode="External"/><Relationship Id="rId9" Type="http://schemas.openxmlformats.org/officeDocument/2006/relationships/hyperlink" Target="https://en.wikipedia.org/wiki/Endianness%23cite_note-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12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13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14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15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9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44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access cost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1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May run, may crash, and may do many other things.</a:t>
            </a:r>
            <a:endParaRPr lang="he-IL" smtClean="0"/>
          </a:p>
        </p:txBody>
      </p:sp>
      <p:sp>
        <p:nvSpPr>
          <p:cNvPr id="36867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9D90E-7F8E-42F3-8769-6215158176A1}" type="slidenum">
              <a:rPr lang="he-IL" altLang="en-US" smtClean="0">
                <a:solidFill>
                  <a:prstClr val="black"/>
                </a:solidFill>
              </a:rPr>
              <a:pPr/>
              <a:t>20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9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/>
          </a:p>
        </p:txBody>
      </p:sp>
      <p:sp>
        <p:nvSpPr>
          <p:cNvPr id="38915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E01F8-4D1A-4C17-AE71-389B63305AB6}" type="slidenum">
              <a:rPr lang="he-IL" altLang="en-US" smtClean="0">
                <a:solidFill>
                  <a:prstClr val="black"/>
                </a:solidFill>
              </a:rPr>
              <a:pPr/>
              <a:t>21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97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Compiler should be able to deduce array size on definition.</a:t>
            </a:r>
            <a:endParaRPr lang="he-IL" dirty="0" smtClean="0"/>
          </a:p>
        </p:txBody>
      </p:sp>
      <p:sp>
        <p:nvSpPr>
          <p:cNvPr id="40963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2FE3D-DFCA-40DC-84A2-3695E314A2B1}" type="slidenum">
              <a:rPr lang="he-IL" altLang="en-US" smtClean="0">
                <a:solidFill>
                  <a:prstClr val="black"/>
                </a:solidFill>
              </a:rPr>
              <a:pPr/>
              <a:t>22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51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Compiler should be able to deduce array size </a:t>
            </a:r>
            <a:r>
              <a:rPr lang="en-US" smtClean="0"/>
              <a:t>on definition.</a:t>
            </a:r>
            <a:endParaRPr lang="he-IL" dirty="0" smtClean="0"/>
          </a:p>
        </p:txBody>
      </p:sp>
      <p:sp>
        <p:nvSpPr>
          <p:cNvPr id="40963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2FE3D-DFCA-40DC-84A2-3695E314A2B1}" type="slidenum">
              <a:rPr lang="he-IL" altLang="en-US" smtClean="0">
                <a:solidFill>
                  <a:prstClr val="black"/>
                </a:solidFill>
              </a:rPr>
              <a:pPr/>
              <a:t>23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29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8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1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80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simplicity, we will use in</a:t>
            </a:r>
            <a:r>
              <a:rPr lang="en-US" baseline="0" dirty="0" smtClean="0"/>
              <a:t> this example decimal representation of the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59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50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40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73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00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1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Endian –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denoting or relating to a system of ordering data in a computer's memory whereby the most significant (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big-endian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) or least significant (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little-endian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) byte is put first.</a:t>
            </a:r>
            <a:endParaRPr lang="en-US" dirty="0" smtClean="0"/>
          </a:p>
          <a:p>
            <a:endParaRPr lang="en-US" dirty="0" smtClean="0"/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anny Cohen (engineer)"/>
              </a:rPr>
              <a:t>Danny Cohen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introduced use of the terms Little-Endian and Big-Endian for byte ordering in a well-known document in 1980.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/>
              </a:rPr>
              <a:t>[6]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/>
              </a:rPr>
              <a:t>[7]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this technical and political examination of byte ordering issues, the "endian" names were pointedly drawn from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Jonathan Swift"/>
              </a:rPr>
              <a:t>Jonathan Swift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's 1726 satirical fantasy novel, </a:t>
            </a:r>
            <a:r>
              <a:rPr lang="en-GB" sz="1200" b="0" i="1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7" tooltip="Gulliver’s Travels"/>
              </a:rPr>
              <a:t>Gulliver’s Travels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in which civil war erupts over whether the big or the small end of a soft-boiled egg is the proper end to crack open.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8"/>
              </a:rPr>
              <a:t>[8]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9"/>
              </a:rPr>
              <a:t>[9]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(Lilliputians were divided into two camps, those who ate their eggs by opening the ‘big’ end and those who ate them by opening the ‘little’ end.)</a:t>
            </a:r>
            <a:endParaRPr lang="he-IL" dirty="0" smtClean="0"/>
          </a:p>
        </p:txBody>
      </p:sp>
      <p:sp>
        <p:nvSpPr>
          <p:cNvPr id="46083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741A9-4D0C-42B3-9250-D5F156E59267}" type="slidenum">
              <a:rPr lang="he-IL" altLang="en-US" smtClean="0">
                <a:solidFill>
                  <a:prstClr val="black"/>
                </a:solidFill>
              </a:rPr>
              <a:pPr/>
              <a:t>40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36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58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1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NULL is defined as 0, but the compiler may put special value, not 0x0,</a:t>
            </a:r>
            <a:r>
              <a:rPr lang="en-US" baseline="0" dirty="0" smtClean="0"/>
              <a:t> </a:t>
            </a:r>
            <a:r>
              <a:rPr lang="en-US" dirty="0" smtClean="0"/>
              <a:t>as the actual value in a null pointer (locations where a pointer is assigned null), to check for errors for example</a:t>
            </a:r>
          </a:p>
          <a:p>
            <a:endParaRPr lang="he-IL" dirty="0" smtClean="0"/>
          </a:p>
        </p:txBody>
      </p:sp>
      <p:sp>
        <p:nvSpPr>
          <p:cNvPr id="66563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3A802-AA2B-4376-A6D2-2F2317507869}" type="slidenum">
              <a:rPr lang="he-IL" altLang="en-US" smtClean="0">
                <a:solidFill>
                  <a:prstClr val="black"/>
                </a:solidFill>
              </a:rPr>
              <a:pPr/>
              <a:t>43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NULL is defined as 0, but the compiler may put special value, not 0x0,</a:t>
            </a:r>
            <a:r>
              <a:rPr lang="en-US" baseline="0" dirty="0" smtClean="0"/>
              <a:t> </a:t>
            </a:r>
            <a:r>
              <a:rPr lang="en-US" dirty="0" smtClean="0"/>
              <a:t>as the actual value in a null pointer (locations where a pointer is assigned null), to check for errors for example</a:t>
            </a:r>
          </a:p>
        </p:txBody>
      </p:sp>
      <p:sp>
        <p:nvSpPr>
          <p:cNvPr id="68611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C273C-481A-481F-917D-E3F395CFB284}" type="slidenum">
              <a:rPr lang="he-IL" altLang="en-US" smtClean="0">
                <a:solidFill>
                  <a:prstClr val="black"/>
                </a:solidFill>
              </a:rPr>
              <a:pPr/>
              <a:t>44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86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45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Pointer arithmetic will be discussed soon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873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 3-5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85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55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55FAE-C6F1-4F9C-BF9E-09375597BDEB}" type="slidenum">
              <a:rPr lang="he-IL" smtClean="0">
                <a:solidFill>
                  <a:prstClr val="black"/>
                </a:solidFill>
              </a:rPr>
              <a:pPr/>
              <a:t>49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9111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50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930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2DE11-FB6F-4E01-BA5D-A4374EF9D385}" type="slidenum">
              <a:rPr lang="he-IL" smtClean="0">
                <a:solidFill>
                  <a:prstClr val="black"/>
                </a:solidFill>
              </a:rPr>
              <a:pPr/>
              <a:t>52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4093895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2DE11-FB6F-4E01-BA5D-A4374EF9D385}" type="slidenum">
              <a:rPr lang="he-IL" smtClean="0">
                <a:solidFill>
                  <a:prstClr val="black"/>
                </a:solidFill>
              </a:rPr>
              <a:pPr/>
              <a:t>53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1856341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405EC-87DC-4B26-A632-AB4A156782B6}" type="slidenum">
              <a:rPr lang="he-IL" smtClean="0">
                <a:solidFill>
                  <a:prstClr val="black"/>
                </a:solidFill>
              </a:rPr>
              <a:pPr/>
              <a:t>54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890902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rtl="1">
              <a:buSzPct val="25000"/>
            </a:pPr>
            <a:fld id="{00000000-1234-1234-1234-123412341234}" type="slidenum">
              <a:rPr lang="en-US" sz="130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rtl="1">
                <a:buSzPct val="25000"/>
              </a:pPr>
              <a:t>55</a:t>
            </a:fld>
            <a:endParaRPr lang="en-US" sz="130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942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23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But some people will say – do nothing in the for, only inside the block</a:t>
            </a:r>
            <a:endParaRPr lang="he-IL" smtClean="0"/>
          </a:p>
        </p:txBody>
      </p:sp>
      <p:sp>
        <p:nvSpPr>
          <p:cNvPr id="61443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16556-F9AD-4067-A7DD-D3C0E8082311}" type="slidenum">
              <a:rPr lang="he-IL" altLang="en-US" smtClean="0">
                <a:solidFill>
                  <a:prstClr val="black"/>
                </a:solidFill>
              </a:rPr>
              <a:pPr/>
              <a:t>58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94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 6-7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4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484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8D383-38D1-4566-BD7E-33D28ABCF40B}" type="slidenum">
              <a:rPr lang="he-IL" altLang="en-US" smtClean="0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Relationship Id="rId11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Relationship Id="rId11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Relationship Id="rId9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slideMaster" Target="../slideMasters/slideMaster2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Relationship Id="rId9" Type="http://schemas.openxmlformats.org/officeDocument/2006/relationships/tags" Target="../tags/tag86.xml"/><Relationship Id="rId10" Type="http://schemas.openxmlformats.org/officeDocument/2006/relationships/tags" Target="../tags/tag87.xml"/><Relationship Id="rId11" Type="http://schemas.openxmlformats.org/officeDocument/2006/relationships/slideMaster" Target="../slideMasters/slideMaster3.xml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slideMaster" Target="../slideMasters/slideMaster3.xml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tags" Target="../tags/tag100.xml"/><Relationship Id="rId11" Type="http://schemas.openxmlformats.org/officeDocument/2006/relationships/slideMaster" Target="../slideMasters/slideMaster3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slideMaster" Target="../slideMasters/slideMaster3.xml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tags" Target="../tags/tag108.xml"/><Relationship Id="rId5" Type="http://schemas.openxmlformats.org/officeDocument/2006/relationships/tags" Target="../tags/tag109.xml"/><Relationship Id="rId6" Type="http://schemas.openxmlformats.org/officeDocument/2006/relationships/tags" Target="../tags/tag110.xml"/><Relationship Id="rId7" Type="http://schemas.openxmlformats.org/officeDocument/2006/relationships/tags" Target="../tags/tag111.xml"/><Relationship Id="rId8" Type="http://schemas.openxmlformats.org/officeDocument/2006/relationships/tags" Target="../tags/tag112.xml"/><Relationship Id="rId9" Type="http://schemas.openxmlformats.org/officeDocument/2006/relationships/slideMaster" Target="../slideMasters/slideMaster3.xml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slideMaster" Target="../slideMasters/slideMaster3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4" Type="http://schemas.openxmlformats.org/officeDocument/2006/relationships/slideMaster" Target="../slideMasters/slideMaster3.xml"/><Relationship Id="rId1" Type="http://schemas.openxmlformats.org/officeDocument/2006/relationships/tags" Target="../tags/tag117.xml"/><Relationship Id="rId2" Type="http://schemas.openxmlformats.org/officeDocument/2006/relationships/tags" Target="../tags/tag11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4" Type="http://schemas.openxmlformats.org/officeDocument/2006/relationships/tags" Target="../tags/tag123.xml"/><Relationship Id="rId5" Type="http://schemas.openxmlformats.org/officeDocument/2006/relationships/tags" Target="../tags/tag124.xml"/><Relationship Id="rId6" Type="http://schemas.openxmlformats.org/officeDocument/2006/relationships/tags" Target="../tags/tag125.xml"/><Relationship Id="rId7" Type="http://schemas.openxmlformats.org/officeDocument/2006/relationships/tags" Target="../tags/tag126.xml"/><Relationship Id="rId8" Type="http://schemas.openxmlformats.org/officeDocument/2006/relationships/tags" Target="../tags/tag127.xml"/><Relationship Id="rId9" Type="http://schemas.openxmlformats.org/officeDocument/2006/relationships/slideMaster" Target="../slideMasters/slideMaster3.xml"/><Relationship Id="rId1" Type="http://schemas.openxmlformats.org/officeDocument/2006/relationships/tags" Target="../tags/tag120.xml"/><Relationship Id="rId2" Type="http://schemas.openxmlformats.org/officeDocument/2006/relationships/tags" Target="../tags/tag1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tags" Target="../tags/tag132.x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slideMaster" Target="../slideMasters/slideMaster3.xml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slideMaster" Target="../slideMasters/slideMaster3.xml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4" Type="http://schemas.openxmlformats.org/officeDocument/2006/relationships/tags" Target="../tags/tag143.xml"/><Relationship Id="rId5" Type="http://schemas.openxmlformats.org/officeDocument/2006/relationships/tags" Target="../tags/tag144.xml"/><Relationship Id="rId6" Type="http://schemas.openxmlformats.org/officeDocument/2006/relationships/slideMaster" Target="../slideMasters/slideMaster3.xml"/><Relationship Id="rId1" Type="http://schemas.openxmlformats.org/officeDocument/2006/relationships/tags" Target="../tags/tag140.xml"/><Relationship Id="rId2" Type="http://schemas.openxmlformats.org/officeDocument/2006/relationships/tags" Target="../tags/tag14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8600" y="3200400"/>
            <a:ext cx="74676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125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1"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1">
              <a:spcBef>
                <a:spcPts val="37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1">
              <a:spcBef>
                <a:spcPts val="370"/>
              </a:spcBef>
              <a:buClr>
                <a:srgbClr val="E6AF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1">
              <a:spcBef>
                <a:spcPts val="370"/>
              </a:spcBef>
              <a:buClr>
                <a:srgbClr val="CAAB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13" name="מלבן מעוגל 12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8600" y="3200400"/>
            <a:ext cx="7467600" cy="2895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en-US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8FE321-8FBD-4D24-81AC-FF172E6B6BD8}" type="slidenum">
              <a:rPr lang="he-IL" smtClean="0">
                <a:latin typeface="Arial"/>
              </a:rPr>
              <a:pPr/>
              <a:t>‹#›</a:t>
            </a:fld>
            <a:endParaRPr lang="he-IL">
              <a:latin typeface="Arial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מלבן 9"/>
          <p:cNvSpPr/>
          <p:nvPr>
            <p:custDataLst>
              <p:tags r:id="rId8"/>
            </p:custDataLst>
          </p:nvPr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מלבן 10"/>
          <p:cNvSpPr/>
          <p:nvPr>
            <p:custDataLst>
              <p:tags r:id="rId9"/>
            </p:custDataLst>
          </p:nvPr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778705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639762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B25E444F-DD68-4E0B-9CEF-39E2C71790DD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04800" y="1143000"/>
            <a:ext cx="8534400" cy="5486400"/>
          </a:xfrm>
        </p:spPr>
        <p:txBody>
          <a:bodyPr vert="horz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3458959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10" name="מלבן מעוגל 9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מלבן 7"/>
          <p:cNvSpPr/>
          <p:nvPr>
            <p:custDataLst>
              <p:tags r:id="rId8"/>
            </p:custDataLst>
          </p:nvPr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מלבן 8"/>
          <p:cNvSpPr/>
          <p:nvPr>
            <p:custDataLst>
              <p:tags r:id="rId9"/>
            </p:custDataLst>
          </p:nvPr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D4C054-5AAA-4714-9E67-8B0C521475FB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81598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416277A-DF65-422B-991E-E1FE774B54C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28600" y="990600"/>
            <a:ext cx="41910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419600" y="990600"/>
            <a:ext cx="44958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4500840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3050"/>
            <a:ext cx="8534400" cy="1143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4196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1524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  <p:custDataLst>
              <p:tags r:id="rId7"/>
            </p:custDataLst>
          </p:nvPr>
        </p:nvSpPr>
        <p:spPr>
          <a:xfrm>
            <a:off x="44196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-43543" y="6553200"/>
            <a:ext cx="348343" cy="304800"/>
          </a:xfrm>
        </p:spPr>
        <p:txBody>
          <a:bodyPr/>
          <a:lstStyle/>
          <a:p>
            <a:pPr>
              <a:defRPr/>
            </a:pPr>
            <a:fld id="{722A8998-B855-486B-8C8E-CF977C67EC33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1495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9FF1757-85B9-4B53-92CF-5B0864AFBE57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475270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A810A95-97D7-4218-BB6D-D97F96F087E9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017280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9" name="מלבן מעוגל 8"/>
          <p:cNvSpPr/>
          <p:nvPr>
            <p:custDataLst>
              <p:tags r:id="rId2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  <p:custDataLst>
              <p:tags r:id="rId4"/>
            </p:custDataLst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0FE1BADA-502B-48BC-A85A-010DF1FBE504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  <p:custDataLst>
              <p:tags r:id="rId8"/>
            </p:custDataLst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113171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2601912"/>
            <a:ext cx="7315200" cy="522288"/>
          </a:xfrm>
        </p:spPr>
        <p:txBody>
          <a:bodyPr anchor="ctr">
            <a:noAutofit/>
          </a:bodyPr>
          <a:lstStyle>
            <a:lvl1pPr algn="ctr">
              <a:buNone/>
              <a:defRPr sz="8800" b="0"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מלבן 10"/>
          <p:cNvSpPr/>
          <p:nvPr>
            <p:custDataLst>
              <p:tags r:id="rId5"/>
            </p:custDataLst>
          </p:nvPr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מלבן 11"/>
          <p:cNvSpPr/>
          <p:nvPr>
            <p:custDataLst>
              <p:tags r:id="rId6"/>
            </p:custDataLst>
          </p:nvPr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מלבן 12"/>
          <p:cNvSpPr/>
          <p:nvPr>
            <p:custDataLst>
              <p:tags r:id="rId7"/>
            </p:custDataLst>
          </p:nvPr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7264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020887FD-A1E7-4542-926B-378A5D1E19D1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8234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D2F6E0B6-A7E8-41C4-BB74-2D9340EF0D4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03175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13" name="מלבן מעוגל 12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8600" y="3200400"/>
            <a:ext cx="7467600" cy="2895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en-US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8FE321-8FBD-4D24-81AC-FF172E6B6BD8}" type="slidenum">
              <a:rPr lang="he-IL" smtClean="0">
                <a:latin typeface="Arial"/>
              </a:rPr>
              <a:pPr/>
              <a:t>‹#›</a:t>
            </a:fld>
            <a:endParaRPr lang="he-IL">
              <a:latin typeface="Arial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מלבן 9"/>
          <p:cNvSpPr/>
          <p:nvPr>
            <p:custDataLst>
              <p:tags r:id="rId8"/>
            </p:custDataLst>
          </p:nvPr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מלבן 10"/>
          <p:cNvSpPr/>
          <p:nvPr>
            <p:custDataLst>
              <p:tags r:id="rId9"/>
            </p:custDataLst>
          </p:nvPr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474651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639762"/>
          </a:xfrm>
        </p:spPr>
        <p:txBody>
          <a:bodyPr/>
          <a:lstStyle>
            <a:lvl1pPr algn="l" rtl="0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defRPr/>
            </a:pPr>
            <a:fld id="{B25E444F-DD68-4E0B-9CEF-39E2C71790DD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04800" y="1143000"/>
            <a:ext cx="8534400" cy="5486400"/>
          </a:xfrm>
        </p:spPr>
        <p:txBody>
          <a:bodyPr vert="horz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537353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10" name="מלבן מעוגל 9"/>
          <p:cNvSpPr/>
          <p:nvPr>
            <p:custDataLst>
              <p:tags r:id="rId2"/>
            </p:custDataLst>
          </p:nvPr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מלבן 6"/>
          <p:cNvSpPr/>
          <p:nvPr>
            <p:custDataLst>
              <p:tags r:id="rId7"/>
            </p:custDataLst>
          </p:nvPr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מלבן 7"/>
          <p:cNvSpPr/>
          <p:nvPr>
            <p:custDataLst>
              <p:tags r:id="rId8"/>
            </p:custDataLst>
          </p:nvPr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מלבן 8"/>
          <p:cNvSpPr/>
          <p:nvPr>
            <p:custDataLst>
              <p:tags r:id="rId9"/>
            </p:custDataLst>
          </p:nvPr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D4C054-5AAA-4714-9E67-8B0C521475FB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1840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9416277A-DF65-422B-991E-E1FE774B54C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28600" y="990600"/>
            <a:ext cx="41910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419600" y="990600"/>
            <a:ext cx="4495800" cy="5562600"/>
          </a:xfrm>
        </p:spPr>
        <p:txBody>
          <a:bodyPr vert="horz"/>
          <a:lstStyle/>
          <a:p>
            <a:pPr lvl="0" eaLnBrk="1" latinLnBrk="0" hangingPunct="1"/>
            <a:r>
              <a:rPr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dirty="0" smtClean="0"/>
              <a:t>רמה שנייה</a:t>
            </a:r>
          </a:p>
          <a:p>
            <a:pPr lvl="2" eaLnBrk="1" latinLnBrk="0" hangingPunct="1"/>
            <a:r>
              <a:rPr lang="he-IL" dirty="0" smtClean="0"/>
              <a:t>רמה שלישית</a:t>
            </a:r>
          </a:p>
          <a:p>
            <a:pPr lvl="3" eaLnBrk="1" latinLnBrk="0" hangingPunct="1"/>
            <a:r>
              <a:rPr lang="he-IL" dirty="0" smtClean="0"/>
              <a:t>רמה רביעית</a:t>
            </a:r>
          </a:p>
          <a:p>
            <a:pPr lvl="4" eaLnBrk="1" latinLnBrk="0" hangingPunct="1"/>
            <a:r>
              <a:rPr lang="he-IL" dirty="0" smtClean="0"/>
              <a:t>רמה חמישית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9765277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3050"/>
            <a:ext cx="8534400" cy="1143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419600" y="1447800"/>
            <a:ext cx="4267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1524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  <p:custDataLst>
              <p:tags r:id="rId7"/>
            </p:custDataLst>
          </p:nvPr>
        </p:nvSpPr>
        <p:spPr>
          <a:xfrm>
            <a:off x="4419600" y="2247900"/>
            <a:ext cx="4267200" cy="38862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-43543" y="6553200"/>
            <a:ext cx="348343" cy="304800"/>
          </a:xfrm>
        </p:spPr>
        <p:txBody>
          <a:bodyPr/>
          <a:lstStyle/>
          <a:p>
            <a:pPr>
              <a:defRPr/>
            </a:pPr>
            <a:fld id="{722A8998-B855-486B-8C8E-CF977C67EC33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3599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99FF1757-85B9-4B53-92CF-5B0864AFBE57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6931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A810A95-97D7-4218-BB6D-D97F96F087E9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75110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9" name="מלבן מעוגל 8"/>
          <p:cNvSpPr/>
          <p:nvPr>
            <p:custDataLst>
              <p:tags r:id="rId2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  <p:custDataLst>
              <p:tags r:id="rId4"/>
            </p:custDataLst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0FE1BADA-502B-48BC-A85A-010DF1FBE504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  <p:custDataLst>
              <p:tags r:id="rId8"/>
            </p:custDataLst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353589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2601912"/>
            <a:ext cx="7315200" cy="522288"/>
          </a:xfrm>
        </p:spPr>
        <p:txBody>
          <a:bodyPr anchor="ctr">
            <a:noAutofit/>
          </a:bodyPr>
          <a:lstStyle>
            <a:lvl1pPr algn="ctr">
              <a:buNone/>
              <a:defRPr sz="8800" b="0"/>
            </a:lvl1pPr>
          </a:lstStyle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מלבן 10"/>
          <p:cNvSpPr/>
          <p:nvPr>
            <p:custDataLst>
              <p:tags r:id="rId5"/>
            </p:custDataLst>
          </p:nvPr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מלבן 11"/>
          <p:cNvSpPr/>
          <p:nvPr>
            <p:custDataLst>
              <p:tags r:id="rId6"/>
            </p:custDataLst>
          </p:nvPr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מלבן 12"/>
          <p:cNvSpPr/>
          <p:nvPr>
            <p:custDataLst>
              <p:tags r:id="rId7"/>
            </p:custDataLst>
          </p:nvPr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431608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33333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62500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020887FD-A1E7-4542-926B-378A5D1E19D1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11314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fld id="{864BB64E-E62A-4883-903B-09CB028CBB97}" type="datetimeFigureOut">
              <a:rPr lang="he-IL" sz="2400" kern="120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t>10/31/17</a:t>
            </a:fld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28600" y="6172200"/>
            <a:ext cx="4648200" cy="457200"/>
          </a:xfrm>
          <a:prstGeom prst="rect">
            <a:avLst/>
          </a:prstGeom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D2F6E0B6-A7E8-41C4-BB74-2D9340EF0D4C}" type="slidenum">
              <a:rPr lang="he-IL" smtClean="0">
                <a:latin typeface="Arial"/>
              </a:rPr>
              <a:pPr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456049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השוואה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28600" y="27305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4196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1524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4196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-43542" y="6553200"/>
            <a:ext cx="348342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תוכן עם כיתוב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33333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תמונה עם כיתוב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14400" y="2601911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8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625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6637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84785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8796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7145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כותרת וטקסט אנכי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866899" y="-4191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כותרת אנכית וטקסט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>
            <p:custDataLst>
              <p:tags r:id="rId1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8" name="מלבן מעוגל 7"/>
          <p:cNvSpPr/>
          <p:nvPr>
            <p:custDataLst>
              <p:tags r:id="rId14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228600" y="990600"/>
            <a:ext cx="86868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 smtClean="0"/>
              <a:t>רמה שנייה</a:t>
            </a:r>
          </a:p>
          <a:p>
            <a:pPr lvl="2" eaLnBrk="1" latinLnBrk="0" hangingPunct="1"/>
            <a:r>
              <a:rPr kumimoji="0" lang="he-IL" dirty="0" smtClean="0"/>
              <a:t>רמה שלישית</a:t>
            </a:r>
          </a:p>
          <a:p>
            <a:pPr lvl="3" eaLnBrk="1" latinLnBrk="0" hangingPunct="1"/>
            <a:r>
              <a:rPr kumimoji="0" lang="he-IL" dirty="0" smtClean="0"/>
              <a:t>רמה רביעית</a:t>
            </a:r>
          </a:p>
          <a:p>
            <a:pPr lvl="4" eaLnBrk="1" latinLnBrk="0" hangingPunct="1"/>
            <a:r>
              <a:rPr kumimoji="0" lang="he-IL" dirty="0" smtClean="0"/>
              <a:t>רמה חמישית</a:t>
            </a:r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8EB03-E0C7-4F53-96F6-0C4EA07AFFD0}" type="slidenum">
              <a:rPr lang="he-IL" kern="1200" smtClean="0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9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None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>
            <p:custDataLst>
              <p:tags r:id="rId1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 useBgFill="1">
        <p:nvSpPr>
          <p:cNvPr id="8" name="מלבן מעוגל 7"/>
          <p:cNvSpPr/>
          <p:nvPr>
            <p:custDataLst>
              <p:tags r:id="rId14"/>
            </p:custDataLst>
          </p:nvPr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 dirty="0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228600" y="990600"/>
            <a:ext cx="86868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 dirty="0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dirty="0" smtClean="0"/>
              <a:t>רמה שנייה</a:t>
            </a:r>
          </a:p>
          <a:p>
            <a:pPr lvl="2" eaLnBrk="1" latinLnBrk="0" hangingPunct="1"/>
            <a:r>
              <a:rPr kumimoji="0" lang="he-IL" dirty="0" smtClean="0"/>
              <a:t>רמה שלישית</a:t>
            </a:r>
          </a:p>
          <a:p>
            <a:pPr lvl="3" eaLnBrk="1" latinLnBrk="0" hangingPunct="1"/>
            <a:r>
              <a:rPr kumimoji="0" lang="he-IL" dirty="0" smtClean="0"/>
              <a:t>רמה רביעית</a:t>
            </a:r>
          </a:p>
          <a:p>
            <a:pPr lvl="4" eaLnBrk="1" latinLnBrk="0" hangingPunct="1"/>
            <a:r>
              <a:rPr kumimoji="0" lang="he-IL" dirty="0" smtClean="0"/>
              <a:t>רמה חמישית</a:t>
            </a:r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8EB03-E0C7-4F53-96F6-0C4EA07AFFD0}" type="slidenum">
              <a:rPr lang="he-IL" kern="1200" smtClean="0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86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None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145.xml"/><Relationship Id="rId2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4" Type="http://schemas.openxmlformats.org/officeDocument/2006/relationships/tags" Target="../tags/tag151.xml"/><Relationship Id="rId5" Type="http://schemas.openxmlformats.org/officeDocument/2006/relationships/tags" Target="../tags/tag152.xml"/><Relationship Id="rId6" Type="http://schemas.openxmlformats.org/officeDocument/2006/relationships/tags" Target="../tags/tag153.xml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7.xml"/><Relationship Id="rId1" Type="http://schemas.openxmlformats.org/officeDocument/2006/relationships/tags" Target="../tags/tag148.xml"/><Relationship Id="rId2" Type="http://schemas.openxmlformats.org/officeDocument/2006/relationships/tags" Target="../tags/tag149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tags" Target="../tags/tag164.xml"/><Relationship Id="rId12" Type="http://schemas.openxmlformats.org/officeDocument/2006/relationships/tags" Target="../tags/tag165.xml"/><Relationship Id="rId13" Type="http://schemas.openxmlformats.org/officeDocument/2006/relationships/slideLayout" Target="../slideLayouts/slideLayout11.xml"/><Relationship Id="rId14" Type="http://schemas.openxmlformats.org/officeDocument/2006/relationships/notesSlide" Target="../notesSlides/notesSlide18.xml"/><Relationship Id="rId1" Type="http://schemas.openxmlformats.org/officeDocument/2006/relationships/tags" Target="../tags/tag154.xml"/><Relationship Id="rId2" Type="http://schemas.openxmlformats.org/officeDocument/2006/relationships/tags" Target="../tags/tag155.xml"/><Relationship Id="rId3" Type="http://schemas.openxmlformats.org/officeDocument/2006/relationships/tags" Target="../tags/tag156.xml"/><Relationship Id="rId4" Type="http://schemas.openxmlformats.org/officeDocument/2006/relationships/tags" Target="../tags/tag157.xml"/><Relationship Id="rId5" Type="http://schemas.openxmlformats.org/officeDocument/2006/relationships/tags" Target="../tags/tag158.xml"/><Relationship Id="rId6" Type="http://schemas.openxmlformats.org/officeDocument/2006/relationships/tags" Target="../tags/tag159.xml"/><Relationship Id="rId7" Type="http://schemas.openxmlformats.org/officeDocument/2006/relationships/tags" Target="../tags/tag160.xml"/><Relationship Id="rId8" Type="http://schemas.openxmlformats.org/officeDocument/2006/relationships/tags" Target="../tags/tag161.xml"/><Relationship Id="rId9" Type="http://schemas.openxmlformats.org/officeDocument/2006/relationships/tags" Target="../tags/tag162.xml"/><Relationship Id="rId10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4" Type="http://schemas.openxmlformats.org/officeDocument/2006/relationships/tags" Target="../tags/tag169.xml"/><Relationship Id="rId5" Type="http://schemas.openxmlformats.org/officeDocument/2006/relationships/tags" Target="../tags/tag170.xml"/><Relationship Id="rId6" Type="http://schemas.openxmlformats.org/officeDocument/2006/relationships/tags" Target="../tags/tag171.xml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9.xml"/><Relationship Id="rId1" Type="http://schemas.openxmlformats.org/officeDocument/2006/relationships/tags" Target="../tags/tag166.xml"/><Relationship Id="rId2" Type="http://schemas.openxmlformats.org/officeDocument/2006/relationships/tags" Target="../tags/tag1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4" Type="http://schemas.openxmlformats.org/officeDocument/2006/relationships/tags" Target="../tags/tag175.xml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20.xml"/><Relationship Id="rId7" Type="http://schemas.openxmlformats.org/officeDocument/2006/relationships/image" Target="../media/image2.png"/><Relationship Id="rId1" Type="http://schemas.openxmlformats.org/officeDocument/2006/relationships/tags" Target="../tags/tag172.xml"/><Relationship Id="rId2" Type="http://schemas.openxmlformats.org/officeDocument/2006/relationships/tags" Target="../tags/tag1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4" Type="http://schemas.openxmlformats.org/officeDocument/2006/relationships/tags" Target="../tags/tag179.xml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21.xml"/><Relationship Id="rId1" Type="http://schemas.openxmlformats.org/officeDocument/2006/relationships/tags" Target="../tags/tag176.xml"/><Relationship Id="rId2" Type="http://schemas.openxmlformats.org/officeDocument/2006/relationships/tags" Target="../tags/tag1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4" Type="http://schemas.openxmlformats.org/officeDocument/2006/relationships/tags" Target="../tags/tag183.xml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22.xml"/><Relationship Id="rId1" Type="http://schemas.openxmlformats.org/officeDocument/2006/relationships/tags" Target="../tags/tag180.xml"/><Relationship Id="rId2" Type="http://schemas.openxmlformats.org/officeDocument/2006/relationships/tags" Target="../tags/tag1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23.xml"/><Relationship Id="rId1" Type="http://schemas.openxmlformats.org/officeDocument/2006/relationships/tags" Target="../tags/tag184.xml"/><Relationship Id="rId2" Type="http://schemas.openxmlformats.org/officeDocument/2006/relationships/tags" Target="../tags/tag1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4.xml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1" Type="http://schemas.openxmlformats.org/officeDocument/2006/relationships/tags" Target="../tags/tag188.xml"/><Relationship Id="rId2" Type="http://schemas.openxmlformats.org/officeDocument/2006/relationships/tags" Target="../tags/tag1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4" Type="http://schemas.openxmlformats.org/officeDocument/2006/relationships/tags" Target="../tags/tag194.xml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5.xml"/><Relationship Id="rId7" Type="http://schemas.openxmlformats.org/officeDocument/2006/relationships/image" Target="../media/image3.png"/><Relationship Id="rId1" Type="http://schemas.openxmlformats.org/officeDocument/2006/relationships/tags" Target="../tags/tag191.xml"/><Relationship Id="rId2" Type="http://schemas.openxmlformats.org/officeDocument/2006/relationships/tags" Target="../tags/tag1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4" Type="http://schemas.openxmlformats.org/officeDocument/2006/relationships/slideLayout" Target="../slideLayouts/slideLayout22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tags" Target="../tags/tag195.xml"/><Relationship Id="rId2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27.xml"/><Relationship Id="rId1" Type="http://schemas.openxmlformats.org/officeDocument/2006/relationships/tags" Target="../tags/tag198.xml"/><Relationship Id="rId2" Type="http://schemas.openxmlformats.org/officeDocument/2006/relationships/tags" Target="../tags/tag19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4" Type="http://schemas.openxmlformats.org/officeDocument/2006/relationships/tags" Target="../tags/tag205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28.xml"/><Relationship Id="rId1" Type="http://schemas.openxmlformats.org/officeDocument/2006/relationships/tags" Target="../tags/tag202.xml"/><Relationship Id="rId2" Type="http://schemas.openxmlformats.org/officeDocument/2006/relationships/tags" Target="../tags/tag20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4" Type="http://schemas.openxmlformats.org/officeDocument/2006/relationships/slideLayout" Target="../slideLayouts/slideLayout22.xml"/><Relationship Id="rId5" Type="http://schemas.openxmlformats.org/officeDocument/2006/relationships/notesSlide" Target="../notesSlides/notesSlide29.xml"/><Relationship Id="rId1" Type="http://schemas.openxmlformats.org/officeDocument/2006/relationships/tags" Target="../tags/tag206.xml"/><Relationship Id="rId2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notesSlide" Target="../notesSlides/notesSlide30.xml"/><Relationship Id="rId5" Type="http://schemas.openxmlformats.org/officeDocument/2006/relationships/image" Target="../media/image6.gif"/><Relationship Id="rId6" Type="http://schemas.openxmlformats.org/officeDocument/2006/relationships/image" Target="../media/image5.gif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209.xml"/><Relationship Id="rId2" Type="http://schemas.openxmlformats.org/officeDocument/2006/relationships/tags" Target="../tags/tag2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notesSlide" Target="../notesSlides/notesSlide31.xml"/><Relationship Id="rId1" Type="http://schemas.openxmlformats.org/officeDocument/2006/relationships/tags" Target="../tags/tag211.xml"/><Relationship Id="rId2" Type="http://schemas.openxmlformats.org/officeDocument/2006/relationships/tags" Target="../tags/tag2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4" Type="http://schemas.openxmlformats.org/officeDocument/2006/relationships/tags" Target="../tags/tag216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32.xml"/><Relationship Id="rId1" Type="http://schemas.openxmlformats.org/officeDocument/2006/relationships/tags" Target="../tags/tag213.xml"/><Relationship Id="rId2" Type="http://schemas.openxmlformats.org/officeDocument/2006/relationships/tags" Target="../tags/tag2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tags" Target="../tags/tag227.xml"/><Relationship Id="rId12" Type="http://schemas.openxmlformats.org/officeDocument/2006/relationships/tags" Target="../tags/tag228.xml"/><Relationship Id="rId13" Type="http://schemas.openxmlformats.org/officeDocument/2006/relationships/tags" Target="../tags/tag229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4.xml"/><Relationship Id="rId1" Type="http://schemas.openxmlformats.org/officeDocument/2006/relationships/tags" Target="../tags/tag217.xml"/><Relationship Id="rId2" Type="http://schemas.openxmlformats.org/officeDocument/2006/relationships/tags" Target="../tags/tag218.xml"/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tags" Target="../tags/tag221.xml"/><Relationship Id="rId6" Type="http://schemas.openxmlformats.org/officeDocument/2006/relationships/tags" Target="../tags/tag222.xml"/><Relationship Id="rId7" Type="http://schemas.openxmlformats.org/officeDocument/2006/relationships/tags" Target="../tags/tag223.xml"/><Relationship Id="rId8" Type="http://schemas.openxmlformats.org/officeDocument/2006/relationships/tags" Target="../tags/tag224.xml"/><Relationship Id="rId9" Type="http://schemas.openxmlformats.org/officeDocument/2006/relationships/tags" Target="../tags/tag225.xml"/><Relationship Id="rId10" Type="http://schemas.openxmlformats.org/officeDocument/2006/relationships/tags" Target="../tags/tag226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tags" Target="../tags/tag240.xml"/><Relationship Id="rId12" Type="http://schemas.openxmlformats.org/officeDocument/2006/relationships/tags" Target="../tags/tag241.xml"/><Relationship Id="rId13" Type="http://schemas.openxmlformats.org/officeDocument/2006/relationships/tags" Target="../tags/tag242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5.xml"/><Relationship Id="rId1" Type="http://schemas.openxmlformats.org/officeDocument/2006/relationships/tags" Target="../tags/tag230.xml"/><Relationship Id="rId2" Type="http://schemas.openxmlformats.org/officeDocument/2006/relationships/tags" Target="../tags/tag231.xml"/><Relationship Id="rId3" Type="http://schemas.openxmlformats.org/officeDocument/2006/relationships/tags" Target="../tags/tag232.xml"/><Relationship Id="rId4" Type="http://schemas.openxmlformats.org/officeDocument/2006/relationships/tags" Target="../tags/tag233.xml"/><Relationship Id="rId5" Type="http://schemas.openxmlformats.org/officeDocument/2006/relationships/tags" Target="../tags/tag234.xml"/><Relationship Id="rId6" Type="http://schemas.openxmlformats.org/officeDocument/2006/relationships/tags" Target="../tags/tag235.xml"/><Relationship Id="rId7" Type="http://schemas.openxmlformats.org/officeDocument/2006/relationships/tags" Target="../tags/tag236.xml"/><Relationship Id="rId8" Type="http://schemas.openxmlformats.org/officeDocument/2006/relationships/tags" Target="../tags/tag237.xml"/><Relationship Id="rId9" Type="http://schemas.openxmlformats.org/officeDocument/2006/relationships/tags" Target="../tags/tag238.xml"/><Relationship Id="rId10" Type="http://schemas.openxmlformats.org/officeDocument/2006/relationships/tags" Target="../tags/tag239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tags" Target="../tags/tag253.xml"/><Relationship Id="rId12" Type="http://schemas.openxmlformats.org/officeDocument/2006/relationships/tags" Target="../tags/tag254.xml"/><Relationship Id="rId13" Type="http://schemas.openxmlformats.org/officeDocument/2006/relationships/tags" Target="../tags/tag255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6.xml"/><Relationship Id="rId1" Type="http://schemas.openxmlformats.org/officeDocument/2006/relationships/tags" Target="../tags/tag243.xml"/><Relationship Id="rId2" Type="http://schemas.openxmlformats.org/officeDocument/2006/relationships/tags" Target="../tags/tag244.xml"/><Relationship Id="rId3" Type="http://schemas.openxmlformats.org/officeDocument/2006/relationships/tags" Target="../tags/tag245.xml"/><Relationship Id="rId4" Type="http://schemas.openxmlformats.org/officeDocument/2006/relationships/tags" Target="../tags/tag246.xml"/><Relationship Id="rId5" Type="http://schemas.openxmlformats.org/officeDocument/2006/relationships/tags" Target="../tags/tag247.xml"/><Relationship Id="rId6" Type="http://schemas.openxmlformats.org/officeDocument/2006/relationships/tags" Target="../tags/tag248.xml"/><Relationship Id="rId7" Type="http://schemas.openxmlformats.org/officeDocument/2006/relationships/tags" Target="../tags/tag249.xml"/><Relationship Id="rId8" Type="http://schemas.openxmlformats.org/officeDocument/2006/relationships/tags" Target="../tags/tag250.xml"/><Relationship Id="rId9" Type="http://schemas.openxmlformats.org/officeDocument/2006/relationships/tags" Target="../tags/tag251.xml"/><Relationship Id="rId10" Type="http://schemas.openxmlformats.org/officeDocument/2006/relationships/tags" Target="../tags/tag25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tags" Target="../tags/tag266.xml"/><Relationship Id="rId12" Type="http://schemas.openxmlformats.org/officeDocument/2006/relationships/tags" Target="../tags/tag267.xml"/><Relationship Id="rId13" Type="http://schemas.openxmlformats.org/officeDocument/2006/relationships/tags" Target="../tags/tag268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7.xml"/><Relationship Id="rId1" Type="http://schemas.openxmlformats.org/officeDocument/2006/relationships/tags" Target="../tags/tag256.xml"/><Relationship Id="rId2" Type="http://schemas.openxmlformats.org/officeDocument/2006/relationships/tags" Target="../tags/tag257.xml"/><Relationship Id="rId3" Type="http://schemas.openxmlformats.org/officeDocument/2006/relationships/tags" Target="../tags/tag258.xml"/><Relationship Id="rId4" Type="http://schemas.openxmlformats.org/officeDocument/2006/relationships/tags" Target="../tags/tag259.xml"/><Relationship Id="rId5" Type="http://schemas.openxmlformats.org/officeDocument/2006/relationships/tags" Target="../tags/tag260.xml"/><Relationship Id="rId6" Type="http://schemas.openxmlformats.org/officeDocument/2006/relationships/tags" Target="../tags/tag261.xml"/><Relationship Id="rId7" Type="http://schemas.openxmlformats.org/officeDocument/2006/relationships/tags" Target="../tags/tag262.xml"/><Relationship Id="rId8" Type="http://schemas.openxmlformats.org/officeDocument/2006/relationships/tags" Target="../tags/tag263.xml"/><Relationship Id="rId9" Type="http://schemas.openxmlformats.org/officeDocument/2006/relationships/tags" Target="../tags/tag264.xml"/><Relationship Id="rId10" Type="http://schemas.openxmlformats.org/officeDocument/2006/relationships/tags" Target="../tags/tag265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tags" Target="../tags/tag279.xml"/><Relationship Id="rId12" Type="http://schemas.openxmlformats.org/officeDocument/2006/relationships/tags" Target="../tags/tag280.xml"/><Relationship Id="rId13" Type="http://schemas.openxmlformats.org/officeDocument/2006/relationships/tags" Target="../tags/tag281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8.xml"/><Relationship Id="rId1" Type="http://schemas.openxmlformats.org/officeDocument/2006/relationships/tags" Target="../tags/tag269.xml"/><Relationship Id="rId2" Type="http://schemas.openxmlformats.org/officeDocument/2006/relationships/tags" Target="../tags/tag270.xml"/><Relationship Id="rId3" Type="http://schemas.openxmlformats.org/officeDocument/2006/relationships/tags" Target="../tags/tag271.xml"/><Relationship Id="rId4" Type="http://schemas.openxmlformats.org/officeDocument/2006/relationships/tags" Target="../tags/tag272.xml"/><Relationship Id="rId5" Type="http://schemas.openxmlformats.org/officeDocument/2006/relationships/tags" Target="../tags/tag273.xml"/><Relationship Id="rId6" Type="http://schemas.openxmlformats.org/officeDocument/2006/relationships/tags" Target="../tags/tag274.xml"/><Relationship Id="rId7" Type="http://schemas.openxmlformats.org/officeDocument/2006/relationships/tags" Target="../tags/tag275.xml"/><Relationship Id="rId8" Type="http://schemas.openxmlformats.org/officeDocument/2006/relationships/tags" Target="../tags/tag276.xml"/><Relationship Id="rId9" Type="http://schemas.openxmlformats.org/officeDocument/2006/relationships/tags" Target="../tags/tag277.xml"/><Relationship Id="rId10" Type="http://schemas.openxmlformats.org/officeDocument/2006/relationships/tags" Target="../tags/tag27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tags" Target="../tags/tag292.xml"/><Relationship Id="rId12" Type="http://schemas.openxmlformats.org/officeDocument/2006/relationships/tags" Target="../tags/tag293.xml"/><Relationship Id="rId13" Type="http://schemas.openxmlformats.org/officeDocument/2006/relationships/tags" Target="../tags/tag294.xml"/><Relationship Id="rId14" Type="http://schemas.openxmlformats.org/officeDocument/2006/relationships/slideLayout" Target="../slideLayouts/slideLayout22.xml"/><Relationship Id="rId15" Type="http://schemas.openxmlformats.org/officeDocument/2006/relationships/notesSlide" Target="../notesSlides/notesSlide39.xml"/><Relationship Id="rId1" Type="http://schemas.openxmlformats.org/officeDocument/2006/relationships/tags" Target="../tags/tag282.xml"/><Relationship Id="rId2" Type="http://schemas.openxmlformats.org/officeDocument/2006/relationships/tags" Target="../tags/tag283.xml"/><Relationship Id="rId3" Type="http://schemas.openxmlformats.org/officeDocument/2006/relationships/tags" Target="../tags/tag284.xml"/><Relationship Id="rId4" Type="http://schemas.openxmlformats.org/officeDocument/2006/relationships/tags" Target="../tags/tag285.xml"/><Relationship Id="rId5" Type="http://schemas.openxmlformats.org/officeDocument/2006/relationships/tags" Target="../tags/tag286.xml"/><Relationship Id="rId6" Type="http://schemas.openxmlformats.org/officeDocument/2006/relationships/tags" Target="../tags/tag287.xml"/><Relationship Id="rId7" Type="http://schemas.openxmlformats.org/officeDocument/2006/relationships/tags" Target="../tags/tag288.xml"/><Relationship Id="rId8" Type="http://schemas.openxmlformats.org/officeDocument/2006/relationships/tags" Target="../tags/tag289.xml"/><Relationship Id="rId9" Type="http://schemas.openxmlformats.org/officeDocument/2006/relationships/tags" Target="../tags/tag290.xml"/><Relationship Id="rId10" Type="http://schemas.openxmlformats.org/officeDocument/2006/relationships/tags" Target="../tags/tag29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slideLayout" Target="../slideLayouts/slideLayout22.xml"/><Relationship Id="rId16" Type="http://schemas.openxmlformats.org/officeDocument/2006/relationships/notesSlide" Target="../notesSlides/notesSlide40.xml"/><Relationship Id="rId1" Type="http://schemas.openxmlformats.org/officeDocument/2006/relationships/tags" Target="../tags/tag295.xml"/><Relationship Id="rId2" Type="http://schemas.openxmlformats.org/officeDocument/2006/relationships/tags" Target="../tags/tag296.xml"/><Relationship Id="rId3" Type="http://schemas.openxmlformats.org/officeDocument/2006/relationships/tags" Target="../tags/tag297.xml"/><Relationship Id="rId4" Type="http://schemas.openxmlformats.org/officeDocument/2006/relationships/tags" Target="../tags/tag298.xml"/><Relationship Id="rId5" Type="http://schemas.openxmlformats.org/officeDocument/2006/relationships/tags" Target="../tags/tag299.xml"/><Relationship Id="rId6" Type="http://schemas.openxmlformats.org/officeDocument/2006/relationships/tags" Target="../tags/tag300.xml"/><Relationship Id="rId7" Type="http://schemas.openxmlformats.org/officeDocument/2006/relationships/tags" Target="../tags/tag301.xml"/><Relationship Id="rId8" Type="http://schemas.openxmlformats.org/officeDocument/2006/relationships/tags" Target="../tags/tag302.xml"/><Relationship Id="rId9" Type="http://schemas.openxmlformats.org/officeDocument/2006/relationships/tags" Target="../tags/tag303.xml"/><Relationship Id="rId10" Type="http://schemas.openxmlformats.org/officeDocument/2006/relationships/tags" Target="../tags/tag30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4" Type="http://schemas.openxmlformats.org/officeDocument/2006/relationships/tags" Target="../tags/tag312.xml"/><Relationship Id="rId5" Type="http://schemas.openxmlformats.org/officeDocument/2006/relationships/tags" Target="../tags/tag313.xml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1.xml"/><Relationship Id="rId1" Type="http://schemas.openxmlformats.org/officeDocument/2006/relationships/tags" Target="../tags/tag309.xml"/><Relationship Id="rId2" Type="http://schemas.openxmlformats.org/officeDocument/2006/relationships/tags" Target="../tags/tag3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4" Type="http://schemas.openxmlformats.org/officeDocument/2006/relationships/tags" Target="../tags/tag317.xml"/><Relationship Id="rId5" Type="http://schemas.openxmlformats.org/officeDocument/2006/relationships/tags" Target="../tags/tag318.xml"/><Relationship Id="rId6" Type="http://schemas.openxmlformats.org/officeDocument/2006/relationships/tags" Target="../tags/tag319.xml"/><Relationship Id="rId7" Type="http://schemas.openxmlformats.org/officeDocument/2006/relationships/tags" Target="../tags/tag320.xml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42.xml"/><Relationship Id="rId1" Type="http://schemas.openxmlformats.org/officeDocument/2006/relationships/tags" Target="../tags/tag314.xml"/><Relationship Id="rId2" Type="http://schemas.openxmlformats.org/officeDocument/2006/relationships/tags" Target="../tags/tag3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4" Type="http://schemas.openxmlformats.org/officeDocument/2006/relationships/tags" Target="../tags/tag324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43.xml"/><Relationship Id="rId1" Type="http://schemas.openxmlformats.org/officeDocument/2006/relationships/tags" Target="../tags/tag321.xml"/><Relationship Id="rId2" Type="http://schemas.openxmlformats.org/officeDocument/2006/relationships/tags" Target="../tags/tag3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4" Type="http://schemas.openxmlformats.org/officeDocument/2006/relationships/tags" Target="../tags/tag328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44.xml"/><Relationship Id="rId1" Type="http://schemas.openxmlformats.org/officeDocument/2006/relationships/tags" Target="../tags/tag325.xml"/><Relationship Id="rId2" Type="http://schemas.openxmlformats.org/officeDocument/2006/relationships/tags" Target="../tags/tag3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tags" Target="../tags/tag339.xml"/><Relationship Id="rId12" Type="http://schemas.openxmlformats.org/officeDocument/2006/relationships/slideLayout" Target="../slideLayouts/slideLayout22.xml"/><Relationship Id="rId13" Type="http://schemas.openxmlformats.org/officeDocument/2006/relationships/notesSlide" Target="../notesSlides/notesSlide46.xml"/><Relationship Id="rId1" Type="http://schemas.openxmlformats.org/officeDocument/2006/relationships/tags" Target="../tags/tag329.xml"/><Relationship Id="rId2" Type="http://schemas.openxmlformats.org/officeDocument/2006/relationships/tags" Target="../tags/tag330.xml"/><Relationship Id="rId3" Type="http://schemas.openxmlformats.org/officeDocument/2006/relationships/tags" Target="../tags/tag331.xml"/><Relationship Id="rId4" Type="http://schemas.openxmlformats.org/officeDocument/2006/relationships/tags" Target="../tags/tag332.xml"/><Relationship Id="rId5" Type="http://schemas.openxmlformats.org/officeDocument/2006/relationships/tags" Target="../tags/tag333.xml"/><Relationship Id="rId6" Type="http://schemas.openxmlformats.org/officeDocument/2006/relationships/tags" Target="../tags/tag334.xml"/><Relationship Id="rId7" Type="http://schemas.openxmlformats.org/officeDocument/2006/relationships/tags" Target="../tags/tag335.xml"/><Relationship Id="rId8" Type="http://schemas.openxmlformats.org/officeDocument/2006/relationships/tags" Target="../tags/tag336.xml"/><Relationship Id="rId9" Type="http://schemas.openxmlformats.org/officeDocument/2006/relationships/tags" Target="../tags/tag337.xml"/><Relationship Id="rId10" Type="http://schemas.openxmlformats.org/officeDocument/2006/relationships/tags" Target="../tags/tag3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4" Type="http://schemas.openxmlformats.org/officeDocument/2006/relationships/tags" Target="../tags/tag343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47.xml"/><Relationship Id="rId7" Type="http://schemas.openxmlformats.org/officeDocument/2006/relationships/image" Target="../media/image3.png"/><Relationship Id="rId1" Type="http://schemas.openxmlformats.org/officeDocument/2006/relationships/tags" Target="../tags/tag340.xml"/><Relationship Id="rId2" Type="http://schemas.openxmlformats.org/officeDocument/2006/relationships/tags" Target="../tags/tag3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4" Type="http://schemas.openxmlformats.org/officeDocument/2006/relationships/tags" Target="../tags/tag347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48.xml"/><Relationship Id="rId1" Type="http://schemas.openxmlformats.org/officeDocument/2006/relationships/tags" Target="../tags/tag344.xml"/><Relationship Id="rId2" Type="http://schemas.openxmlformats.org/officeDocument/2006/relationships/tags" Target="../tags/tag3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4" Type="http://schemas.openxmlformats.org/officeDocument/2006/relationships/tags" Target="../tags/tag351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49.xml"/><Relationship Id="rId1" Type="http://schemas.openxmlformats.org/officeDocument/2006/relationships/tags" Target="../tags/tag348.xml"/><Relationship Id="rId2" Type="http://schemas.openxmlformats.org/officeDocument/2006/relationships/tags" Target="../tags/tag3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4" Type="http://schemas.openxmlformats.org/officeDocument/2006/relationships/tags" Target="../tags/tag355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51.xml"/><Relationship Id="rId1" Type="http://schemas.openxmlformats.org/officeDocument/2006/relationships/tags" Target="../tags/tag352.xml"/><Relationship Id="rId2" Type="http://schemas.openxmlformats.org/officeDocument/2006/relationships/tags" Target="../tags/tag3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4" Type="http://schemas.openxmlformats.org/officeDocument/2006/relationships/tags" Target="../tags/tag359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52.xml"/><Relationship Id="rId1" Type="http://schemas.openxmlformats.org/officeDocument/2006/relationships/tags" Target="../tags/tag356.xml"/><Relationship Id="rId2" Type="http://schemas.openxmlformats.org/officeDocument/2006/relationships/tags" Target="../tags/tag35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4" Type="http://schemas.openxmlformats.org/officeDocument/2006/relationships/tags" Target="../tags/tag363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53.xml"/><Relationship Id="rId1" Type="http://schemas.openxmlformats.org/officeDocument/2006/relationships/tags" Target="../tags/tag360.xml"/><Relationship Id="rId2" Type="http://schemas.openxmlformats.org/officeDocument/2006/relationships/tags" Target="../tags/tag36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4" Type="http://schemas.openxmlformats.org/officeDocument/2006/relationships/tags" Target="../tags/tag367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54.xml"/><Relationship Id="rId1" Type="http://schemas.openxmlformats.org/officeDocument/2006/relationships/tags" Target="../tags/tag364.xml"/><Relationship Id="rId2" Type="http://schemas.openxmlformats.org/officeDocument/2006/relationships/tags" Target="../tags/tag36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tags" Target="../tags/tag378.xml"/><Relationship Id="rId12" Type="http://schemas.openxmlformats.org/officeDocument/2006/relationships/tags" Target="../tags/tag379.xml"/><Relationship Id="rId13" Type="http://schemas.openxmlformats.org/officeDocument/2006/relationships/slideLayout" Target="../slideLayouts/slideLayout22.xml"/><Relationship Id="rId14" Type="http://schemas.openxmlformats.org/officeDocument/2006/relationships/notesSlide" Target="../notesSlides/notesSlide56.xml"/><Relationship Id="rId1" Type="http://schemas.openxmlformats.org/officeDocument/2006/relationships/tags" Target="../tags/tag368.xml"/><Relationship Id="rId2" Type="http://schemas.openxmlformats.org/officeDocument/2006/relationships/tags" Target="../tags/tag369.xml"/><Relationship Id="rId3" Type="http://schemas.openxmlformats.org/officeDocument/2006/relationships/tags" Target="../tags/tag370.xml"/><Relationship Id="rId4" Type="http://schemas.openxmlformats.org/officeDocument/2006/relationships/tags" Target="../tags/tag371.xml"/><Relationship Id="rId5" Type="http://schemas.openxmlformats.org/officeDocument/2006/relationships/tags" Target="../tags/tag372.xml"/><Relationship Id="rId6" Type="http://schemas.openxmlformats.org/officeDocument/2006/relationships/tags" Target="../tags/tag373.xml"/><Relationship Id="rId7" Type="http://schemas.openxmlformats.org/officeDocument/2006/relationships/tags" Target="../tags/tag374.xml"/><Relationship Id="rId8" Type="http://schemas.openxmlformats.org/officeDocument/2006/relationships/tags" Target="../tags/tag375.xml"/><Relationship Id="rId9" Type="http://schemas.openxmlformats.org/officeDocument/2006/relationships/tags" Target="../tags/tag376.xml"/><Relationship Id="rId10" Type="http://schemas.openxmlformats.org/officeDocument/2006/relationships/tags" Target="../tags/tag377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tags" Target="../tags/tag390.xml"/><Relationship Id="rId12" Type="http://schemas.openxmlformats.org/officeDocument/2006/relationships/tags" Target="../tags/tag391.xml"/><Relationship Id="rId13" Type="http://schemas.openxmlformats.org/officeDocument/2006/relationships/slideLayout" Target="../slideLayouts/slideLayout22.xml"/><Relationship Id="rId14" Type="http://schemas.openxmlformats.org/officeDocument/2006/relationships/notesSlide" Target="../notesSlides/notesSlide57.xml"/><Relationship Id="rId1" Type="http://schemas.openxmlformats.org/officeDocument/2006/relationships/tags" Target="../tags/tag380.xml"/><Relationship Id="rId2" Type="http://schemas.openxmlformats.org/officeDocument/2006/relationships/tags" Target="../tags/tag381.xml"/><Relationship Id="rId3" Type="http://schemas.openxmlformats.org/officeDocument/2006/relationships/tags" Target="../tags/tag382.xml"/><Relationship Id="rId4" Type="http://schemas.openxmlformats.org/officeDocument/2006/relationships/tags" Target="../tags/tag383.xml"/><Relationship Id="rId5" Type="http://schemas.openxmlformats.org/officeDocument/2006/relationships/tags" Target="../tags/tag384.xml"/><Relationship Id="rId6" Type="http://schemas.openxmlformats.org/officeDocument/2006/relationships/tags" Target="../tags/tag385.xml"/><Relationship Id="rId7" Type="http://schemas.openxmlformats.org/officeDocument/2006/relationships/tags" Target="../tags/tag386.xml"/><Relationship Id="rId8" Type="http://schemas.openxmlformats.org/officeDocument/2006/relationships/tags" Target="../tags/tag387.xml"/><Relationship Id="rId9" Type="http://schemas.openxmlformats.org/officeDocument/2006/relationships/tags" Target="../tags/tag388.xml"/><Relationship Id="rId10" Type="http://schemas.openxmlformats.org/officeDocument/2006/relationships/tags" Target="../tags/tag38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4" Type="http://schemas.openxmlformats.org/officeDocument/2006/relationships/tags" Target="../tags/tag395.xml"/><Relationship Id="rId5" Type="http://schemas.openxmlformats.org/officeDocument/2006/relationships/tags" Target="../tags/tag396.xml"/><Relationship Id="rId6" Type="http://schemas.openxmlformats.org/officeDocument/2006/relationships/tags" Target="../tags/tag397.xml"/><Relationship Id="rId7" Type="http://schemas.openxmlformats.org/officeDocument/2006/relationships/slideLayout" Target="../slideLayouts/slideLayout22.xml"/><Relationship Id="rId8" Type="http://schemas.openxmlformats.org/officeDocument/2006/relationships/notesSlide" Target="../notesSlides/notesSlide58.xml"/><Relationship Id="rId1" Type="http://schemas.openxmlformats.org/officeDocument/2006/relationships/tags" Target="../tags/tag392.xml"/><Relationship Id="rId2" Type="http://schemas.openxmlformats.org/officeDocument/2006/relationships/tags" Target="../tags/tag39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00.xml"/><Relationship Id="rId4" Type="http://schemas.openxmlformats.org/officeDocument/2006/relationships/tags" Target="../tags/tag401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59.xml"/><Relationship Id="rId7" Type="http://schemas.openxmlformats.org/officeDocument/2006/relationships/image" Target="../media/image3.png"/><Relationship Id="rId1" Type="http://schemas.openxmlformats.org/officeDocument/2006/relationships/tags" Target="../tags/tag398.xml"/><Relationship Id="rId2" Type="http://schemas.openxmlformats.org/officeDocument/2006/relationships/tags" Target="../tags/tag39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04.xml"/><Relationship Id="rId4" Type="http://schemas.openxmlformats.org/officeDocument/2006/relationships/tags" Target="../tags/tag405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60.xml"/><Relationship Id="rId1" Type="http://schemas.openxmlformats.org/officeDocument/2006/relationships/tags" Target="../tags/tag402.xml"/><Relationship Id="rId2" Type="http://schemas.openxmlformats.org/officeDocument/2006/relationships/tags" Target="../tags/tag40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4" Type="http://schemas.openxmlformats.org/officeDocument/2006/relationships/tags" Target="../tags/tag409.xml"/><Relationship Id="rId5" Type="http://schemas.openxmlformats.org/officeDocument/2006/relationships/slideLayout" Target="../slideLayouts/slideLayout22.xml"/><Relationship Id="rId6" Type="http://schemas.openxmlformats.org/officeDocument/2006/relationships/notesSlide" Target="../notesSlides/notesSlide61.xml"/><Relationship Id="rId1" Type="http://schemas.openxmlformats.org/officeDocument/2006/relationships/tags" Target="../tags/tag406.xml"/><Relationship Id="rId2" Type="http://schemas.openxmlformats.org/officeDocument/2006/relationships/tags" Target="../tags/tag40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1122" y="4400007"/>
            <a:ext cx="64894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Programming Workshop in C (67316)</a:t>
            </a:r>
          </a:p>
          <a:p>
            <a:pPr algn="ctr"/>
            <a:r>
              <a:rPr lang="en-US" sz="2800" b="1" dirty="0"/>
              <a:t>Fall </a:t>
            </a:r>
            <a:r>
              <a:rPr lang="en-US" sz="2800" b="1" dirty="0" smtClean="0"/>
              <a:t>2017</a:t>
            </a:r>
          </a:p>
          <a:p>
            <a:pPr algn="ctr"/>
            <a:r>
              <a:rPr lang="en-US" sz="2800" b="1" dirty="0" smtClean="0"/>
              <a:t>Lecture 3</a:t>
            </a:r>
          </a:p>
          <a:p>
            <a:pPr algn="ctr"/>
            <a:r>
              <a:rPr lang="en-US" sz="2800" b="1" dirty="0" smtClean="0"/>
              <a:t>31.10.2017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Consolas"/>
                <a:ea typeface="Arial"/>
                <a:cs typeface="Consolas"/>
                <a:sym typeface="Arial"/>
              </a:rPr>
              <a:t>Review: If else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04800" y="914401"/>
            <a:ext cx="8534399" cy="3374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(expression) {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 (single statement or block)</a:t>
            </a: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(expression) {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179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Consolas"/>
                <a:ea typeface="Arial"/>
                <a:cs typeface="Consolas"/>
                <a:sym typeface="Arial"/>
              </a:rPr>
              <a:t>If else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4790950" y="877208"/>
            <a:ext cx="4267200" cy="4267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2400" dirty="0"/>
          </a:p>
          <a:p>
            <a:r>
              <a:rPr lang="en-US" sz="2400" dirty="0"/>
              <a:t>To associate </a:t>
            </a:r>
            <a:r>
              <a:rPr lang="en-US" sz="2400" dirty="0">
                <a:latin typeface="Consolas"/>
                <a:cs typeface="Consolas"/>
              </a:rPr>
              <a:t>else</a:t>
            </a:r>
            <a:r>
              <a:rPr lang="en-US" sz="2400" dirty="0"/>
              <a:t> with outer </a:t>
            </a:r>
            <a:r>
              <a:rPr lang="en-US" sz="2400" dirty="0">
                <a:latin typeface="Consolas"/>
                <a:cs typeface="Consolas"/>
              </a:rPr>
              <a:t>if</a:t>
            </a:r>
            <a:r>
              <a:rPr lang="en-US" sz="2400" dirty="0"/>
              <a:t> statement: use </a:t>
            </a:r>
            <a:r>
              <a:rPr lang="en-US" sz="2400" dirty="0" smtClean="0"/>
              <a:t>braces</a:t>
            </a:r>
          </a:p>
          <a:p>
            <a:endParaRPr lang="en-US" sz="2400" dirty="0"/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% 4 == 0) 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% 2 == 0)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y = 2;</a:t>
            </a:r>
            <a:b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y = 1;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3600" dirty="0">
              <a:latin typeface="Nimbus San L"/>
            </a:endParaRP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hape 372"/>
          <p:cNvSpPr/>
          <p:nvPr/>
        </p:nvSpPr>
        <p:spPr>
          <a:xfrm>
            <a:off x="304799" y="1271283"/>
            <a:ext cx="4205621" cy="3873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% 4 == 0)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% 2 == 0)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y = 2;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y = 1;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3600" dirty="0">
              <a:latin typeface="Nimbus San L"/>
            </a:endParaRPr>
          </a:p>
          <a:p>
            <a:r>
              <a:rPr lang="en-US" sz="2400" dirty="0">
                <a:latin typeface="Nimbus San L"/>
              </a:rPr>
              <a:t>To which </a:t>
            </a:r>
            <a:r>
              <a:rPr lang="en-US" sz="2400" dirty="0">
                <a:latin typeface="Nimbus Mon L"/>
              </a:rPr>
              <a:t>if </a:t>
            </a:r>
            <a:r>
              <a:rPr lang="en-US" sz="2400" dirty="0">
                <a:latin typeface="Nimbus San L"/>
              </a:rPr>
              <a:t>statement does the </a:t>
            </a:r>
            <a:r>
              <a:rPr lang="en-US" sz="2400" dirty="0">
                <a:latin typeface="Nimbus Mon L"/>
              </a:rPr>
              <a:t>else </a:t>
            </a:r>
            <a:r>
              <a:rPr lang="en-US" sz="2400" dirty="0">
                <a:latin typeface="Nimbus San L"/>
              </a:rPr>
              <a:t>keyword belong? </a:t>
            </a: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934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 to </a:t>
            </a: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Input/Output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854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ea typeface="Arial"/>
                <a:sym typeface="Arial"/>
              </a:rPr>
              <a:t>Standard input and output</a:t>
            </a:r>
            <a:endParaRPr lang="en-US" sz="3600" b="1" i="0" u="none" strike="noStrike" cap="none" dirty="0">
              <a:solidFill>
                <a:schemeClr val="dk2"/>
              </a:solidFill>
              <a:ea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04800" y="914401"/>
            <a:ext cx="8534399" cy="33747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putchar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 smtClean="0">
                <a:ea typeface="Consolas"/>
                <a:sym typeface="Consolas"/>
              </a:rPr>
              <a:t>put the character c on the standard output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 smtClean="0">
                <a:ea typeface="Consolas"/>
                <a:sym typeface="Consolas"/>
              </a:rPr>
              <a:t>returns the character printed or EOF on error</a:t>
            </a:r>
          </a:p>
          <a:p>
            <a:pPr>
              <a:lnSpc>
                <a:spcPct val="120000"/>
              </a:lnSpc>
              <a:buSzPct val="25000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sz="2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getchar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2400" dirty="0" smtClean="0">
                <a:ea typeface="Consolas"/>
                <a:sym typeface="Consolas"/>
              </a:rPr>
              <a:t>returns </a:t>
            </a:r>
            <a:r>
              <a:rPr lang="en-US" sz="2400" dirty="0">
                <a:ea typeface="Consolas"/>
                <a:sym typeface="Consolas"/>
              </a:rPr>
              <a:t>the </a:t>
            </a:r>
            <a:r>
              <a:rPr lang="en-US" sz="2400" dirty="0" smtClean="0">
                <a:ea typeface="Consolas"/>
                <a:sym typeface="Consolas"/>
              </a:rPr>
              <a:t>next character from standard input or EOF on error</a:t>
            </a:r>
            <a:endParaRPr lang="en-US" sz="2400" dirty="0">
              <a:ea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482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Input/Output</a:t>
            </a:r>
          </a:p>
        </p:txBody>
      </p:sp>
      <p:sp>
        <p:nvSpPr>
          <p:cNvPr id="408" name="Shape 40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04801" y="858391"/>
            <a:ext cx="7030106" cy="54371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 (c =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 != EOF 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endParaRPr lang="en-US" sz="2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0" name="Shape 41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hape 565"/>
          <p:cNvSpPr/>
          <p:nvPr/>
        </p:nvSpPr>
        <p:spPr>
          <a:xfrm>
            <a:off x="5696607" y="614754"/>
            <a:ext cx="3276600" cy="1146048"/>
          </a:xfrm>
          <a:prstGeom prst="wedgeRoundRectCallout">
            <a:avLst>
              <a:gd name="adj1" fmla="val -54331"/>
              <a:gd name="adj2" fmla="val 17613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does the following code do?</a:t>
            </a:r>
            <a:endParaRPr lang="en-US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409"/>
          <p:cNvSpPr txBox="1">
            <a:spLocks/>
          </p:cNvSpPr>
          <p:nvPr/>
        </p:nvSpPr>
        <p:spPr>
          <a:xfrm>
            <a:off x="449943" y="3017394"/>
            <a:ext cx="7030106" cy="177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 &gt;= ‘A’ &amp;&amp; c &lt;= ‘Z’) 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c = c - ’A’ + ’a’; 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02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Input/Output</a:t>
            </a:r>
          </a:p>
        </p:txBody>
      </p:sp>
      <p:sp>
        <p:nvSpPr>
          <p:cNvPr id="408" name="Shape 40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Clr>
                  <a:srgbClr val="FFFFFF"/>
                </a:buClr>
                <a:buSzPct val="25000"/>
                <a:buFont typeface="Arial"/>
                <a:buNone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hape 372"/>
          <p:cNvSpPr/>
          <p:nvPr/>
        </p:nvSpPr>
        <p:spPr>
          <a:xfrm>
            <a:off x="105227" y="1403762"/>
            <a:ext cx="9329058" cy="44563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Nimbus San L"/>
              </a:rPr>
              <a:t>To use a file instead of standard input, use ‘&lt;‘ operator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&gt; .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getcharExample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input_file.txt</a:t>
            </a:r>
            <a:endParaRPr lang="en-US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ea typeface="Consolas"/>
                <a:sym typeface="Consolas"/>
              </a:rPr>
              <a:t>This is an OS (Unix/Linux) feature, not C</a:t>
            </a:r>
          </a:p>
          <a:p>
            <a:pPr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ea typeface="Consolas"/>
                <a:sym typeface="Consolas"/>
              </a:rPr>
              <a:t>use ‘&gt;’ operator to redirect standard output to file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&gt; .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getcharExample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input_file.txt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output_file.txt</a:t>
            </a:r>
            <a:endParaRPr lang="en-US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Consolas"/>
                <a:sym typeface="Consolas"/>
              </a:rPr>
              <a:t>use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400" dirty="0" smtClean="0">
                <a:ea typeface="Consolas"/>
                <a:sym typeface="Consolas"/>
              </a:rPr>
              <a:t> to compare the output of your program to the “school solution program” provided to you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diff output_file1.txt output_file2.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txt</a:t>
            </a:r>
          </a:p>
          <a:p>
            <a:pPr>
              <a:lnSpc>
                <a:spcPct val="150000"/>
              </a:lnSpc>
            </a:pPr>
            <a:endParaRPr lang="en-US" sz="2400" dirty="0">
              <a:ea typeface="Consolas"/>
              <a:sym typeface="Consolas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</a:pPr>
            <a:endParaRPr lang="en-US" sz="2400" dirty="0">
              <a:ea typeface="Consolas"/>
              <a:sym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905" y="5084665"/>
            <a:ext cx="1136179" cy="11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609600"/>
          </a:xfrm>
        </p:spPr>
        <p:txBody>
          <a:bodyPr/>
          <a:lstStyle/>
          <a:p>
            <a:r>
              <a:rPr lang="en-GB" dirty="0" smtClean="0"/>
              <a:t>For now, we will only discuss static arrays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2C49D04-B50D-4716-B4FE-CEBE5963E365}" type="slidenum">
              <a:rPr lang="he-IL">
                <a:latin typeface="Arial"/>
              </a:rPr>
              <a:pPr>
                <a:defRPr/>
              </a:pPr>
              <a:t>16</a:t>
            </a:fld>
            <a:endParaRPr lang="en-US">
              <a:latin typeface="Arial"/>
            </a:endParaRPr>
          </a:p>
        </p:txBody>
      </p:sp>
      <p:sp>
        <p:nvSpPr>
          <p:cNvPr id="25601" name="כותרת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Memory and Arrays</a:t>
            </a:r>
            <a:endParaRPr lang="he-IL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0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6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34" name="מלבן 33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1" name="מלבן 5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2" name="מלבן 5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3" name="מלבן 5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Memory</a:t>
            </a:r>
            <a:endParaRPr lang="en-US">
              <a:cs typeface="+mj-cs"/>
            </a:endParaRPr>
          </a:p>
        </p:txBody>
      </p:sp>
      <p:sp>
        <p:nvSpPr>
          <p:cNvPr id="28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E2DD358-7D69-49C6-9DE8-D58BEF7A81F8}" type="slidenum">
              <a:rPr lang="he-IL">
                <a:latin typeface="Arial"/>
              </a:rPr>
              <a:pPr>
                <a:defRPr/>
              </a:pPr>
              <a:t>17</a:t>
            </a:fld>
            <a:endParaRPr lang="en-US">
              <a:latin typeface="Arial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main()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c;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i,j;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x;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mtClean="0">
              <a:latin typeface="Consolas" pitchFamily="49" charset="0"/>
            </a:endParaRPr>
          </a:p>
          <a:p>
            <a:endParaRPr lang="en-US" smtClean="0"/>
          </a:p>
        </p:txBody>
      </p:sp>
      <p:grpSp>
        <p:nvGrpSpPr>
          <p:cNvPr id="3" name="קבוצה 6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04800" y="4419600"/>
            <a:ext cx="7772400" cy="990600"/>
            <a:chOff x="304800" y="4419600"/>
            <a:chExt cx="7772400" cy="990600"/>
          </a:xfrm>
        </p:grpSpPr>
        <p:sp>
          <p:nvSpPr>
            <p:cNvPr id="54" name="מלבן 53"/>
            <p:cNvSpPr/>
            <p:nvPr/>
          </p:nvSpPr>
          <p:spPr>
            <a:xfrm>
              <a:off x="304800" y="4953000"/>
              <a:ext cx="457200" cy="4572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727" name="TextBox 54"/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c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762000" y="4953000"/>
              <a:ext cx="1828800" cy="4572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2590800" y="4953000"/>
              <a:ext cx="1828800" cy="4572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4419600" y="4953000"/>
              <a:ext cx="3657600" cy="45720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731" name="TextBox 64"/>
            <p:cNvSpPr txBox="1">
              <a:spLocks noChangeArrowheads="1"/>
            </p:cNvSpPr>
            <p:nvPr/>
          </p:nvSpPr>
          <p:spPr bwMode="auto">
            <a:xfrm>
              <a:off x="838200" y="4419600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i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sp>
          <p:nvSpPr>
            <p:cNvPr id="30732" name="TextBox 65"/>
            <p:cNvSpPr txBox="1">
              <a:spLocks noChangeArrowheads="1"/>
            </p:cNvSpPr>
            <p:nvPr/>
          </p:nvSpPr>
          <p:spPr bwMode="auto">
            <a:xfrm>
              <a:off x="2667000" y="4419600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j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sp>
          <p:nvSpPr>
            <p:cNvPr id="30733" name="TextBox 66"/>
            <p:cNvSpPr txBox="1">
              <a:spLocks noChangeArrowheads="1"/>
            </p:cNvSpPr>
            <p:nvPr/>
          </p:nvSpPr>
          <p:spPr bwMode="auto">
            <a:xfrm>
              <a:off x="4495800" y="4419600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x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79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Arrays</a:t>
            </a:r>
            <a:endParaRPr lang="en-US">
              <a:cs typeface="+mj-cs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Defines a block of consecutive cells</a:t>
            </a:r>
          </a:p>
          <a:p>
            <a:pPr>
              <a:lnSpc>
                <a:spcPct val="120000"/>
              </a:lnSpc>
            </a:pP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main()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i;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a[</a:t>
            </a:r>
            <a:r>
              <a:rPr lang="en-US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];  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itchFamily="49" charset="0"/>
              </a:rPr>
              <a:t>    </a:t>
            </a:r>
            <a:br>
              <a:rPr lang="en-US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mtClean="0">
              <a:latin typeface="Consolas" pitchFamily="49" charset="0"/>
            </a:endParaRPr>
          </a:p>
          <a:p>
            <a:endParaRPr lang="en-US" smtClean="0"/>
          </a:p>
        </p:txBody>
      </p:sp>
      <p:grpSp>
        <p:nvGrpSpPr>
          <p:cNvPr id="2" name="קבוצה 3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39" name="מלבן 38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1" name="מלבן 50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2" name="מלבן 51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3" name="מלבן 52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4" name="מלבן 53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5" name="מלבן 54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33796" name="TextBox 5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err="1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 dirty="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61" name="מלבן 60"/>
          <p:cNvSpPr/>
          <p:nvPr>
            <p:custDataLst>
              <p:tags r:id="rId6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2" name="מלבן 61"/>
          <p:cNvSpPr/>
          <p:nvPr>
            <p:custDataLst>
              <p:tags r:id="rId7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3" name="מלבן 62"/>
          <p:cNvSpPr/>
          <p:nvPr>
            <p:custDataLst>
              <p:tags r:id="rId8"/>
            </p:custDataLst>
          </p:nvPr>
        </p:nvSpPr>
        <p:spPr>
          <a:xfrm>
            <a:off x="57912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800" name="TextBox 6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a[0]</a:t>
            </a:r>
            <a:endParaRPr lang="he-IL" sz="2400" kern="1200" dirty="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33801" name="TextBox 6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a[1]</a:t>
            </a:r>
            <a:endParaRPr lang="he-IL" sz="2400" kern="1200" dirty="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33802" name="TextBox 6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4419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a[2]</a:t>
            </a:r>
            <a:endParaRPr lang="he-IL" sz="2400" kern="1200" dirty="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67" name="מלבן 66"/>
          <p:cNvSpPr/>
          <p:nvPr>
            <p:custDataLst>
              <p:tags r:id="rId12"/>
            </p:custDataLst>
          </p:nvPr>
        </p:nvSpPr>
        <p:spPr>
          <a:xfrm>
            <a:off x="39624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7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Arrays - the [ ] operator</a:t>
            </a:r>
            <a:endParaRPr lang="en-US" dirty="0">
              <a:cs typeface="+mj-cs"/>
            </a:endParaRPr>
          </a:p>
        </p:txBody>
      </p:sp>
      <p:sp>
        <p:nvSpPr>
          <p:cNvPr id="2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ED3FCA2-61AA-4A7D-AE82-615D6EC14248}" type="slidenum">
              <a:rPr lang="he-IL">
                <a:latin typeface="Arial"/>
              </a:rPr>
              <a:pPr>
                <a:defRPr/>
              </a:pPr>
              <a:t>19</a:t>
            </a:fld>
            <a:endParaRPr lang="en-US">
              <a:latin typeface="Arial"/>
            </a:endParaRPr>
          </a:p>
        </p:txBody>
      </p:sp>
      <p:sp>
        <p:nvSpPr>
          <p:cNvPr id="30" name="מציין מיקום תוכן 29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solidFill>
                <a:srgbClr val="0000FF"/>
              </a:solidFill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+mn-cs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] = { 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, 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, 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, 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 ,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  <a:t>  };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400" dirty="0" smtClean="0">
                <a:solidFill>
                  <a:srgbClr val="008000"/>
                </a:solidFill>
                <a:latin typeface="Consolas"/>
                <a:cs typeface="+mn-cs"/>
              </a:rPr>
              <a:t>/*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cs typeface="+mn-cs"/>
              </a:rPr>
              <a:t>arr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+mn-cs"/>
              </a:rPr>
              <a:t> begins at address 40*/</a:t>
            </a: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solidFill>
                <a:srgbClr val="008000"/>
              </a:solidFill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solidFill>
                <a:srgbClr val="008000"/>
              </a:solidFill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3200" dirty="0" smtClean="0">
                <a:solidFill>
                  <a:srgbClr val="000000"/>
                </a:solidFill>
                <a:cs typeface="+mn-cs"/>
              </a:rPr>
              <a:t>Address Computation Examples:</a:t>
            </a:r>
            <a:endParaRPr lang="en-US" sz="2800" dirty="0" smtClean="0">
              <a:solidFill>
                <a:srgbClr val="000000"/>
              </a:solidFill>
              <a:latin typeface="Consolas"/>
              <a:cs typeface="+mn-cs"/>
            </a:endParaRPr>
          </a:p>
          <a:p>
            <a:pPr marL="457200" indent="-45720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]  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+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*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) =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</a:p>
          <a:p>
            <a:pPr marL="457200" indent="-45720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]  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+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*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) =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52</a:t>
            </a:r>
          </a:p>
          <a:p>
            <a:pPr marL="457200" indent="-457200"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]  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+i*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) =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 +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endParaRPr lang="en-US" sz="2000" dirty="0" smtClean="0">
              <a:solidFill>
                <a:srgbClr val="000000"/>
              </a:solidFill>
              <a:latin typeface="Consolas"/>
              <a:cs typeface="+mn-cs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+mn-c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[-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] 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+(-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)*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) = </a:t>
            </a:r>
            <a:r>
              <a:rPr lang="en-US" sz="2000" dirty="0" smtClean="0">
                <a:solidFill>
                  <a:srgbClr val="800080"/>
                </a:solidFill>
                <a:latin typeface="Consolas"/>
                <a:cs typeface="+mn-cs"/>
              </a:rPr>
              <a:t>36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 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can be the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cs typeface="+mn-cs"/>
              </a:rPr>
              <a:t>				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+mn-cs"/>
              </a:rPr>
              <a:t>// segment or other variables </a:t>
            </a: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e-IL" sz="2000" dirty="0">
              <a:cs typeface="+mn-cs"/>
            </a:endParaRPr>
          </a:p>
        </p:txBody>
      </p:sp>
      <p:grpSp>
        <p:nvGrpSpPr>
          <p:cNvPr id="2" name="Group 3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144713" y="3013075"/>
            <a:ext cx="4632325" cy="796925"/>
            <a:chOff x="1149" y="1152"/>
            <a:chExt cx="2918" cy="502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1251" y="1152"/>
              <a:ext cx="2624" cy="178"/>
              <a:chOff x="1776" y="1728"/>
              <a:chExt cx="2880" cy="144"/>
            </a:xfrm>
          </p:grpSpPr>
          <p:sp>
            <p:nvSpPr>
              <p:cNvPr id="34835" name="Rectangle 36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kern="1200">
                    <a:solidFill>
                      <a:prstClr val="black"/>
                    </a:solidFill>
                    <a:latin typeface="Consolas" pitchFamily="49" charset="0"/>
                    <a:ea typeface="+mn-ea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4836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kern="1200">
                    <a:solidFill>
                      <a:prstClr val="black"/>
                    </a:solidFill>
                    <a:latin typeface="Consolas" pitchFamily="49" charset="0"/>
                    <a:ea typeface="+mn-ea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4837" name="Rectangle 38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kern="1200">
                    <a:solidFill>
                      <a:prstClr val="black"/>
                    </a:solidFill>
                    <a:latin typeface="Consolas" pitchFamily="49" charset="0"/>
                    <a:ea typeface="+mn-ea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4838" name="Rectangle 39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kern="1200">
                    <a:solidFill>
                      <a:prstClr val="black"/>
                    </a:solidFill>
                    <a:latin typeface="Consolas" pitchFamily="49" charset="0"/>
                    <a:ea typeface="+mn-ea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4839" name="Rectangle 40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kern="1200">
                    <a:solidFill>
                      <a:prstClr val="black"/>
                    </a:solidFill>
                    <a:latin typeface="Consolas" pitchFamily="49" charset="0"/>
                    <a:ea typeface="+mn-ea"/>
                    <a:cs typeface="Arial" pitchFamily="34" charset="0"/>
                  </a:rPr>
                  <a:t>3</a:t>
                </a:r>
              </a:p>
            </p:txBody>
          </p:sp>
        </p:grpSp>
        <p:sp>
          <p:nvSpPr>
            <p:cNvPr id="34823" name="Line 41"/>
            <p:cNvSpPr>
              <a:spLocks noChangeShapeType="1"/>
            </p:cNvSpPr>
            <p:nvPr/>
          </p:nvSpPr>
          <p:spPr bwMode="auto">
            <a:xfrm flipV="1">
              <a:off x="1295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24" name="Text Box 42"/>
            <p:cNvSpPr txBox="1">
              <a:spLocks noChangeArrowheads="1"/>
            </p:cNvSpPr>
            <p:nvPr/>
          </p:nvSpPr>
          <p:spPr bwMode="auto">
            <a:xfrm>
              <a:off x="1149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40</a:t>
              </a:r>
            </a:p>
          </p:txBody>
        </p:sp>
        <p:sp>
          <p:nvSpPr>
            <p:cNvPr id="34825" name="Line 43"/>
            <p:cNvSpPr>
              <a:spLocks noChangeShapeType="1"/>
            </p:cNvSpPr>
            <p:nvPr/>
          </p:nvSpPr>
          <p:spPr bwMode="auto">
            <a:xfrm flipV="1">
              <a:off x="1820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26" name="Text Box 44"/>
            <p:cNvSpPr txBox="1">
              <a:spLocks noChangeArrowheads="1"/>
            </p:cNvSpPr>
            <p:nvPr/>
          </p:nvSpPr>
          <p:spPr bwMode="auto">
            <a:xfrm>
              <a:off x="1674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44</a:t>
              </a:r>
            </a:p>
          </p:txBody>
        </p:sp>
        <p:sp>
          <p:nvSpPr>
            <p:cNvPr id="34827" name="Line 45"/>
            <p:cNvSpPr>
              <a:spLocks noChangeShapeType="1"/>
            </p:cNvSpPr>
            <p:nvPr/>
          </p:nvSpPr>
          <p:spPr bwMode="auto">
            <a:xfrm flipV="1">
              <a:off x="2345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28" name="Text Box 46"/>
            <p:cNvSpPr txBox="1">
              <a:spLocks noChangeArrowheads="1"/>
            </p:cNvSpPr>
            <p:nvPr/>
          </p:nvSpPr>
          <p:spPr bwMode="auto">
            <a:xfrm>
              <a:off x="2197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48</a:t>
              </a:r>
            </a:p>
          </p:txBody>
        </p:sp>
        <p:sp>
          <p:nvSpPr>
            <p:cNvPr id="34829" name="Line 47"/>
            <p:cNvSpPr>
              <a:spLocks noChangeShapeType="1"/>
            </p:cNvSpPr>
            <p:nvPr/>
          </p:nvSpPr>
          <p:spPr bwMode="auto">
            <a:xfrm flipV="1">
              <a:off x="2869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30" name="Text Box 48"/>
            <p:cNvSpPr txBox="1">
              <a:spLocks noChangeArrowheads="1"/>
            </p:cNvSpPr>
            <p:nvPr/>
          </p:nvSpPr>
          <p:spPr bwMode="auto">
            <a:xfrm>
              <a:off x="2722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52</a:t>
              </a:r>
            </a:p>
          </p:txBody>
        </p:sp>
        <p:sp>
          <p:nvSpPr>
            <p:cNvPr id="34831" name="Line 49"/>
            <p:cNvSpPr>
              <a:spLocks noChangeShapeType="1"/>
            </p:cNvSpPr>
            <p:nvPr/>
          </p:nvSpPr>
          <p:spPr bwMode="auto">
            <a:xfrm flipV="1">
              <a:off x="3394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32" name="Text Box 50"/>
            <p:cNvSpPr txBox="1">
              <a:spLocks noChangeArrowheads="1"/>
            </p:cNvSpPr>
            <p:nvPr/>
          </p:nvSpPr>
          <p:spPr bwMode="auto">
            <a:xfrm>
              <a:off x="3248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56</a:t>
              </a:r>
            </a:p>
          </p:txBody>
        </p:sp>
        <p:sp>
          <p:nvSpPr>
            <p:cNvPr id="34833" name="Line 51"/>
            <p:cNvSpPr>
              <a:spLocks noChangeShapeType="1"/>
            </p:cNvSpPr>
            <p:nvPr/>
          </p:nvSpPr>
          <p:spPr bwMode="auto">
            <a:xfrm flipV="1">
              <a:off x="3919" y="1330"/>
              <a:ext cx="0" cy="1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pPr algn="r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834" name="Text Box 52"/>
            <p:cNvSpPr txBox="1">
              <a:spLocks noChangeArrowheads="1"/>
            </p:cNvSpPr>
            <p:nvPr/>
          </p:nvSpPr>
          <p:spPr bwMode="auto">
            <a:xfrm>
              <a:off x="3773" y="1402"/>
              <a:ext cx="29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60</a:t>
              </a:r>
            </a:p>
          </p:txBody>
        </p:sp>
      </p:grpSp>
      <p:sp>
        <p:nvSpPr>
          <p:cNvPr id="34821" name="Rectangle 5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" y="28194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fontAlgn="base">
              <a:spcBef>
                <a:spcPct val="20000"/>
              </a:spcBef>
              <a:spcAft>
                <a:spcPct val="0"/>
              </a:spcAft>
              <a:buClr>
                <a:srgbClr val="474747"/>
              </a:buClr>
              <a:buSzPct val="70000"/>
              <a:buFont typeface="Monotype Sorts"/>
              <a:buNone/>
            </a:pPr>
            <a:endParaRPr lang="en-US" sz="2400" kern="1200">
              <a:solidFill>
                <a:prstClr val="black"/>
              </a:solidFill>
              <a:latin typeface="Tahoma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1"/>
            <a:ext cx="8534399" cy="4790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Variable</a:t>
            </a:r>
            <a:r>
              <a:rPr lang="en-US" sz="2400" dirty="0" smtClean="0"/>
              <a:t> </a:t>
            </a:r>
            <a:r>
              <a:rPr lang="en-US" sz="2400" dirty="0"/>
              <a:t>-name/reference to a stored value (usually in memory)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Data type </a:t>
            </a:r>
            <a:r>
              <a:rPr lang="en-US" sz="2400" dirty="0" smtClean="0"/>
              <a:t>- determines </a:t>
            </a:r>
            <a:r>
              <a:rPr lang="en-US" sz="2400" dirty="0"/>
              <a:t>the size of a variable in memory, what values it can take on, what operations are </a:t>
            </a:r>
            <a:r>
              <a:rPr lang="en-US" sz="2400" dirty="0" smtClean="0"/>
              <a:t>allowed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Operator </a:t>
            </a:r>
            <a:r>
              <a:rPr lang="en-US" sz="2400" dirty="0" smtClean="0"/>
              <a:t>- an </a:t>
            </a:r>
            <a:r>
              <a:rPr lang="en-US" sz="2400" dirty="0"/>
              <a:t>operation performed using 1-3 variables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Expression</a:t>
            </a:r>
            <a:r>
              <a:rPr lang="en-US" sz="2400" dirty="0" smtClean="0"/>
              <a:t> - combination </a:t>
            </a:r>
            <a:r>
              <a:rPr lang="en-US" sz="2400" dirty="0"/>
              <a:t>of literal values/variables and operators/functions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Arrays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7518197-BC45-4F96-A291-7732B3EE67BD}" type="slidenum">
              <a:rPr lang="he-IL">
                <a:latin typeface="Arial"/>
              </a:rPr>
              <a:pPr>
                <a:defRPr/>
              </a:pPr>
              <a:t>20</a:t>
            </a:fld>
            <a:endParaRPr lang="en-US" dirty="0">
              <a:latin typeface="Arial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 does not provide any run time checks:</a:t>
            </a:r>
            <a:r>
              <a:rPr lang="pt-BR" sz="32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pt-BR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pt-BR" sz="28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pt-BR" sz="2800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a[-</a:t>
            </a:r>
            <a:r>
              <a:rPr lang="pt-BR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pt-BR" sz="28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a[</a:t>
            </a:r>
            <a:r>
              <a:rPr lang="pt-BR" sz="2800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pt-BR" sz="28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pt-BR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pt-BR" sz="2800" dirty="0" smtClean="0">
                <a:latin typeface="Consolas" pitchFamily="49" charset="0"/>
              </a:rPr>
              <a:t/>
            </a:r>
            <a:br>
              <a:rPr lang="pt-BR" sz="2800" dirty="0" smtClean="0">
                <a:latin typeface="Consolas" pitchFamily="49" charset="0"/>
              </a:rPr>
            </a:br>
            <a:r>
              <a:rPr lang="pt-BR" sz="2800" dirty="0" smtClean="0">
                <a:latin typeface="Consolas" pitchFamily="49" charset="0"/>
              </a:rPr>
              <a:t/>
            </a:r>
            <a:br>
              <a:rPr lang="pt-BR" sz="2800" dirty="0" smtClean="0">
                <a:latin typeface="Consolas" pitchFamily="49" charset="0"/>
              </a:rPr>
            </a:br>
            <a:r>
              <a:rPr lang="en-US" sz="3200" dirty="0" smtClean="0"/>
              <a:t>This will </a:t>
            </a:r>
            <a:r>
              <a:rPr lang="en-US" sz="3200" b="1" u="sng" dirty="0" smtClean="0"/>
              <a:t>compile and run</a:t>
            </a:r>
            <a:r>
              <a:rPr lang="en-US" sz="3200" dirty="0" smtClean="0"/>
              <a:t>…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But can lead to unpredictable results/crash.</a:t>
            </a:r>
          </a:p>
          <a:p>
            <a:pPr>
              <a:lnSpc>
                <a:spcPct val="120000"/>
              </a:lnSpc>
            </a:pPr>
            <a:endParaRPr lang="en-US" sz="3200" dirty="0" smtClean="0"/>
          </a:p>
          <a:p>
            <a:r>
              <a:rPr lang="en-US" sz="3200" dirty="0" smtClean="0"/>
              <a:t>It is the programmer’s responsibility to check whether the index is out of bound.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9800" y="1871064"/>
            <a:ext cx="938551" cy="901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40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+mj-cs"/>
              </a:rPr>
              <a:t>Arrays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endParaRPr lang="en-US" sz="3600" dirty="0" smtClean="0"/>
          </a:p>
          <a:p>
            <a:r>
              <a:rPr lang="en-US" sz="3600" dirty="0" smtClean="0"/>
              <a:t>C does not provide array operations:</a:t>
            </a:r>
          </a:p>
          <a:p>
            <a:endParaRPr lang="en-US" sz="3600" dirty="0" smtClean="0"/>
          </a:p>
          <a:p>
            <a:pPr>
              <a:lnSpc>
                <a:spcPct val="120000"/>
              </a:lnSpc>
            </a:pPr>
            <a:r>
              <a:rPr lang="en-US" sz="4800" baseline="-25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sz="4800" baseline="-25000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4800" baseline="-25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 b[</a:t>
            </a:r>
            <a:r>
              <a:rPr lang="en-US" sz="4800" baseline="-25000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a = b;</a:t>
            </a:r>
            <a:r>
              <a:rPr lang="en-US" sz="3600" baseline="-250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4300" baseline="-25000" dirty="0" smtClean="0">
                <a:solidFill>
                  <a:srgbClr val="008000"/>
                </a:solidFill>
                <a:latin typeface="Consolas" pitchFamily="49" charset="0"/>
              </a:rPr>
              <a:t>// illegal</a:t>
            </a:r>
          </a:p>
          <a:p>
            <a:pPr>
              <a:lnSpc>
                <a:spcPct val="120000"/>
              </a:lnSpc>
            </a:pPr>
            <a:endParaRPr lang="en-US" sz="4300" baseline="-250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4300" baseline="-25000" dirty="0" smtClean="0">
                <a:solidFill>
                  <a:srgbClr val="008000"/>
                </a:solidFill>
                <a:latin typeface="Consolas" pitchFamily="49" charset="0"/>
              </a:rPr>
              <a:t>// and how about:</a:t>
            </a:r>
            <a:br>
              <a:rPr lang="en-US" sz="4300" baseline="-250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4800" baseline="-2500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4800" baseline="-25000" dirty="0" smtClean="0">
                <a:solidFill>
                  <a:srgbClr val="000000"/>
                </a:solidFill>
                <a:latin typeface="Consolas" pitchFamily="49" charset="0"/>
              </a:rPr>
              <a:t>( a == b )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3600" dirty="0" smtClean="0">
              <a:latin typeface="Consolas" pitchFamily="49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DB256F8C-15DB-49B7-AB9C-FC9E073308B1}" type="slidenum">
              <a:rPr lang="he-IL">
                <a:latin typeface="Arial"/>
              </a:rPr>
              <a:pPr>
                <a:defRPr/>
              </a:pPr>
              <a:t>21</a:t>
            </a:fld>
            <a:endParaRPr lang="en-US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5434584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 baseline="-25000" dirty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// </a:t>
            </a:r>
            <a:r>
              <a:rPr lang="en-US" sz="3600" kern="1200" baseline="-250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legal, </a:t>
            </a:r>
            <a:r>
              <a:rPr lang="en-US" sz="3600" kern="1200" baseline="-25000" dirty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address </a:t>
            </a:r>
            <a:r>
              <a:rPr lang="en-US" sz="3600" kern="1200" baseline="-250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comparison</a:t>
            </a:r>
            <a:endParaRPr lang="en-US" sz="36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5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Array Initialization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EBA2BEE-8906-423C-928F-9AE2D9924D63}" type="slidenum">
              <a:rPr lang="he-IL">
                <a:latin typeface="Arial"/>
              </a:rPr>
              <a:pPr>
                <a:defRPr/>
              </a:pPr>
              <a:t>22</a:t>
            </a:fld>
            <a:endParaRPr lang="en-US">
              <a:latin typeface="Arial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0175" y="914400"/>
            <a:ext cx="11408617" cy="5943600"/>
          </a:xfrm>
        </p:spPr>
        <p:txBody>
          <a:bodyPr>
            <a:no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Good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[] 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Good: the same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Init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all items to 0, takes O(n)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Bad style - The last is 0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Bad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},{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Good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Good: the same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{{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},{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}};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Bad </a:t>
            </a:r>
          </a:p>
          <a:p>
            <a:pPr marL="457200" indent="-457200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];	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uninitialized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values 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{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};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Bad (compilation): array assignment only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                 // in initialization</a:t>
            </a:r>
            <a:endParaRPr lang="en-US" sz="2000" dirty="0">
              <a:latin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0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2D Array Memory Map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EBA2BEE-8906-423C-928F-9AE2D9924D63}" type="slidenum">
              <a:rPr lang="he-IL">
                <a:latin typeface="Arial"/>
              </a:rPr>
              <a:pPr>
                <a:defRPr/>
              </a:pPr>
              <a:t>23</a:t>
            </a:fld>
            <a:endParaRPr lang="en-US">
              <a:latin typeface="Arial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0175" y="914400"/>
            <a:ext cx="9013825" cy="5715000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800" dirty="0" smtClean="0">
                <a:solidFill>
                  <a:srgbClr val="008000"/>
                </a:solidFill>
                <a:latin typeface="Consolas"/>
                <a:cs typeface="+mn-cs"/>
              </a:rPr>
              <a:t/>
            </a:r>
            <a:br>
              <a:rPr lang="en-US" sz="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a[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][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] = {{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,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5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,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},{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,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6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,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}};</a:t>
            </a:r>
            <a:endParaRPr lang="en-US" sz="2800" dirty="0">
              <a:solidFill>
                <a:srgbClr val="008000"/>
              </a:solidFill>
              <a:latin typeface="Consolas"/>
            </a:endParaRPr>
          </a:p>
          <a:p>
            <a:pPr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solidFill>
                <a:srgbClr val="008000"/>
              </a:solidFill>
              <a:latin typeface="Consolas"/>
              <a:cs typeface="+mn-cs"/>
            </a:endParaRPr>
          </a:p>
          <a:p>
            <a:pPr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+mj-lt"/>
              </a:rPr>
              <a:t>Generally we would look at arrays as</a:t>
            </a:r>
            <a:endParaRPr lang="en-US" sz="2800" dirty="0" smtClean="0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latin typeface="Consolas"/>
              </a:rPr>
              <a:t> </a:t>
            </a:r>
            <a:r>
              <a:rPr lang="en-US" sz="2800" dirty="0">
                <a:latin typeface="Consolas"/>
              </a:rPr>
              <a:t>a[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ROWS</a:t>
            </a:r>
            <a:r>
              <a:rPr lang="en-US" sz="2800" dirty="0">
                <a:latin typeface="Consolas"/>
              </a:rPr>
              <a:t>][</a:t>
            </a:r>
            <a:r>
              <a:rPr lang="en-US" sz="2800" dirty="0">
                <a:solidFill>
                  <a:srgbClr val="006600"/>
                </a:solidFill>
                <a:latin typeface="Consolas"/>
              </a:rPr>
              <a:t>COLS</a:t>
            </a:r>
            <a:r>
              <a:rPr lang="en-US" sz="2800" dirty="0">
                <a:latin typeface="Consolas"/>
              </a:rPr>
              <a:t>]; </a:t>
            </a:r>
            <a:endParaRPr lang="en-US" sz="2800" dirty="0" smtClean="0">
              <a:latin typeface="Consolas"/>
            </a:endParaRPr>
          </a:p>
          <a:p>
            <a:pPr fontAlgn="auto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/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43881"/>
              </p:ext>
            </p:extLst>
          </p:nvPr>
        </p:nvGraphicFramePr>
        <p:xfrm>
          <a:off x="5562600" y="3276600"/>
          <a:ext cx="2133600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2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5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7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4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6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7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72511"/>
              </p:ext>
            </p:extLst>
          </p:nvPr>
        </p:nvGraphicFramePr>
        <p:xfrm>
          <a:off x="1143000" y="5181600"/>
          <a:ext cx="4267200" cy="59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2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5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7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4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6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7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69150"/>
              </p:ext>
            </p:extLst>
          </p:nvPr>
        </p:nvGraphicFramePr>
        <p:xfrm>
          <a:off x="304800" y="4114800"/>
          <a:ext cx="711200" cy="59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a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>
            <a:off x="660400" y="4711700"/>
            <a:ext cx="466725" cy="759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975" y="6091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a[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0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0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</a:t>
            </a:r>
            <a:endParaRPr lang="en-GB" sz="24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6575" y="6091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a[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0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1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</a:t>
            </a:r>
            <a:endParaRPr lang="en-GB" sz="24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7387" y="60797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a[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1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0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</a:t>
            </a:r>
            <a:endParaRPr lang="en-GB" sz="24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120775" y="5791200"/>
            <a:ext cx="250825" cy="300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55031" y="5791200"/>
            <a:ext cx="19050" cy="300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13150" y="5791200"/>
            <a:ext cx="49212" cy="34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4343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a[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0</a:t>
            </a:r>
            <a:r>
              <a:rPr lang="en-US" sz="2400" kern="1200" dirty="0">
                <a:latin typeface="Consolas"/>
                <a:ea typeface="+mn-ea"/>
                <a:cs typeface="Arial" pitchFamily="34" charset="0"/>
              </a:rPr>
              <a:t>]</a:t>
            </a:r>
            <a:endParaRPr lang="en-GB" sz="24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4343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a[</a:t>
            </a:r>
            <a:r>
              <a:rPr lang="en-US" sz="2400" kern="1200" dirty="0" smtClean="0">
                <a:solidFill>
                  <a:srgbClr val="800080"/>
                </a:solidFill>
                <a:latin typeface="Consolas"/>
                <a:ea typeface="+mn-ea"/>
                <a:cs typeface="Arial" pitchFamily="34" charset="0"/>
              </a:rPr>
              <a:t>1</a:t>
            </a:r>
            <a:r>
              <a:rPr lang="en-US" sz="2400" kern="1200" dirty="0" smtClean="0">
                <a:latin typeface="Consolas"/>
                <a:ea typeface="+mn-ea"/>
                <a:cs typeface="Arial" pitchFamily="34" charset="0"/>
              </a:rPr>
              <a:t>]</a:t>
            </a:r>
            <a:endParaRPr lang="en-GB" sz="24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1979676" y="4189476"/>
            <a:ext cx="307848" cy="15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037076" y="4192524"/>
            <a:ext cx="307848" cy="1524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62800" y="4953000"/>
            <a:ext cx="1752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Think about</a:t>
            </a:r>
          </a:p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a[n][m][k]</a:t>
            </a:r>
          </a:p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etc...</a:t>
            </a:r>
            <a:endParaRPr lang="en-US" sz="2400" kern="1200" dirty="0">
              <a:solidFill>
                <a:prstClr val="white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07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22C49D04-B50D-4716-B4FE-CEBE5963E365}" type="slidenum">
              <a:rPr lang="he-IL">
                <a:latin typeface="Arial"/>
              </a:rPr>
              <a:pPr>
                <a:defRPr/>
              </a:pPr>
              <a:t>24</a:t>
            </a:fld>
            <a:endParaRPr lang="en-US">
              <a:latin typeface="Arial"/>
            </a:endParaRPr>
          </a:p>
        </p:txBody>
      </p:sp>
      <p:sp>
        <p:nvSpPr>
          <p:cNvPr id="25601" name="כותרת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he-IL" dirty="0" smtClean="0"/>
          </a:p>
        </p:txBody>
      </p:sp>
      <p:pic>
        <p:nvPicPr>
          <p:cNvPr id="1028" name="Picture 4" descr="http://typographyforlawyers.com/pix/ampersand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3932">
            <a:off x="2596971" y="3874147"/>
            <a:ext cx="6192827" cy="2264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terisk, star, times sig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8561">
            <a:off x="369401" y="2274401"/>
            <a:ext cx="2274162" cy="2274162"/>
          </a:xfrm>
          <a:prstGeom prst="roundRect">
            <a:avLst>
              <a:gd name="adj" fmla="val 17263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74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Example – the swap function</a:t>
            </a:r>
            <a:endParaRPr lang="en-US" dirty="0">
              <a:cs typeface="+mj-cs"/>
            </a:endParaRP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0E6FC99-13E5-4EA9-ACEF-256F892DBD67}" type="slidenum">
              <a:rPr lang="he-IL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133" name="מציין מיקום תוכן 15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swap(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b)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temp = a;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a = b;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b = temp;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x, y;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x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y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7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swap(x, y);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  <a:t>// now x==?, y==? </a:t>
            </a:r>
            <a:b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3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001486"/>
            <a:ext cx="9144000" cy="5551714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b="1" dirty="0" smtClean="0">
                <a:latin typeface="Arial"/>
                <a:cs typeface="Arial"/>
              </a:rPr>
              <a:t>Physical memory: </a:t>
            </a:r>
            <a:r>
              <a:rPr lang="en-US" sz="2800" dirty="0" smtClean="0">
                <a:latin typeface="Arial"/>
                <a:cs typeface="Arial"/>
              </a:rPr>
              <a:t>cache, RAM, hard disk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31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Virtual memory: </a:t>
            </a:r>
            <a:r>
              <a:rPr lang="en-US" sz="2800" dirty="0" smtClean="0">
                <a:latin typeface="Arial"/>
                <a:cs typeface="Arial"/>
              </a:rPr>
              <a:t>addressable </a:t>
            </a:r>
            <a:r>
              <a:rPr lang="en-US" sz="2800" dirty="0">
                <a:latin typeface="Arial"/>
                <a:cs typeface="Arial"/>
              </a:rPr>
              <a:t>space accessible by your code 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26</a:t>
            </a:fld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and virtual memory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3" y="1961244"/>
            <a:ext cx="1426655" cy="1068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6857" y="1485900"/>
            <a:ext cx="2039257" cy="2039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4287" y="1779815"/>
            <a:ext cx="1915882" cy="1429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0169" y="3184026"/>
            <a:ext cx="1299031" cy="1204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/>
          <a:srcRect r="25143"/>
          <a:stretch/>
        </p:blipFill>
        <p:spPr>
          <a:xfrm>
            <a:off x="250372" y="3245901"/>
            <a:ext cx="1669434" cy="12488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830286" y="3525157"/>
            <a:ext cx="3791857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64543" y="4172857"/>
            <a:ext cx="2231571" cy="157842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OS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1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232225"/>
            <a:ext cx="85344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Addressing variables</a:t>
            </a:r>
            <a:endParaRPr lang="en-US" b="1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941" y="1139369"/>
            <a:ext cx="8839200" cy="51816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dirty="0" smtClean="0">
                <a:latin typeface="Arial"/>
                <a:cs typeface="Arial"/>
              </a:rPr>
              <a:t>Every variable in memory has an address!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dirty="0" smtClean="0">
                <a:latin typeface="Arial"/>
                <a:cs typeface="Arial"/>
              </a:rPr>
              <a:t>How to find it? </a:t>
            </a:r>
            <a:r>
              <a:rPr lang="en-US" sz="3400" dirty="0">
                <a:latin typeface="Arial"/>
                <a:cs typeface="Arial"/>
              </a:rPr>
              <a:t> </a:t>
            </a:r>
            <a:r>
              <a:rPr lang="en-US" sz="3400" dirty="0" smtClean="0">
                <a:latin typeface="Arial"/>
                <a:cs typeface="Arial"/>
              </a:rPr>
              <a:t>the </a:t>
            </a:r>
            <a:r>
              <a:rPr lang="en-US" sz="3400" dirty="0" smtClean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lang="en-US" sz="3400" dirty="0" smtClean="0">
                <a:latin typeface="Arial"/>
                <a:cs typeface="Arial"/>
              </a:rPr>
              <a:t> ampersand operator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400" dirty="0" smtClean="0">
              <a:latin typeface="Arial"/>
              <a:cs typeface="Arial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27</a:t>
            </a:fld>
            <a:endParaRPr lang="en-US" dirty="0">
              <a:latin typeface="Arial"/>
            </a:endParaRPr>
          </a:p>
        </p:txBody>
      </p:sp>
      <p:sp>
        <p:nvSpPr>
          <p:cNvPr id="6" name="Shape 409"/>
          <p:cNvSpPr txBox="1">
            <a:spLocks/>
          </p:cNvSpPr>
          <p:nvPr/>
        </p:nvSpPr>
        <p:spPr>
          <a:xfrm>
            <a:off x="304801" y="2830287"/>
            <a:ext cx="7030106" cy="383177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 </a:t>
            </a:r>
          </a:p>
          <a:p>
            <a:pPr>
              <a:spcBef>
                <a:spcPts val="0"/>
              </a:spcBef>
              <a:buSzPct val="25000"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Address of </a:t>
            </a:r>
            <a:r>
              <a:rPr lang="en-US" sz="2400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%p\n”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"Address of </a:t>
            </a:r>
            <a:r>
              <a:rPr lang="en-US" sz="2400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%p\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n”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0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685800"/>
            <a:ext cx="85344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variables that store the </a:t>
            </a:r>
            <a:r>
              <a:rPr lang="en-US" b="1" dirty="0"/>
              <a:t>address of other variables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4800" y="1447800"/>
            <a:ext cx="8534400" cy="51816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b="1" dirty="0" smtClean="0">
                <a:latin typeface="Arial"/>
                <a:cs typeface="Arial"/>
              </a:rPr>
              <a:t>Pointer: </a:t>
            </a:r>
            <a:r>
              <a:rPr lang="en-US" sz="3400" dirty="0" smtClean="0">
                <a:latin typeface="Arial"/>
                <a:cs typeface="Arial"/>
              </a:rPr>
              <a:t>memory address of a variable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dirty="0" smtClean="0">
                <a:latin typeface="Arial"/>
                <a:cs typeface="Arial"/>
              </a:rPr>
              <a:t>Address can be used to access/modify a variable from anywhere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dirty="0" smtClean="0">
                <a:latin typeface="Arial"/>
                <a:cs typeface="Arial"/>
              </a:rPr>
              <a:t>Extremely useful for data structures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400" dirty="0" smtClean="0">
                <a:latin typeface="Arial"/>
                <a:cs typeface="Arial"/>
              </a:rPr>
              <a:t>Well known for complicating the code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400" dirty="0" smtClean="0">
              <a:latin typeface="Arial"/>
              <a:cs typeface="Arial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28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5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170" y="1019626"/>
            <a:ext cx="9169400" cy="5693229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3400" b="1" dirty="0" smtClean="0"/>
              <a:t>Declaration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 </a:t>
            </a:r>
            <a:r>
              <a:rPr lang="en-US" sz="3400" dirty="0" smtClean="0"/>
              <a:t>     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&lt;type&gt; *p;  (e.g. </a:t>
            </a:r>
            <a:r>
              <a:rPr lang="en-US" sz="3400" dirty="0" err="1" smtClean="0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400" dirty="0" smtClean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p;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3400" dirty="0" smtClean="0">
                <a:latin typeface="Consolas" pitchFamily="49" charset="0"/>
              </a:rPr>
              <a:t>p</a:t>
            </a:r>
            <a:r>
              <a:rPr lang="en-US" sz="3400" dirty="0" smtClean="0"/>
              <a:t> points to object of type </a:t>
            </a:r>
            <a:r>
              <a:rPr lang="en-US" sz="3400" dirty="0" smtClean="0">
                <a:latin typeface="Consolas" pitchFamily="49" charset="0"/>
              </a:rPr>
              <a:t>&lt;type&gt;</a:t>
            </a:r>
          </a:p>
          <a:p>
            <a:pPr>
              <a:lnSpc>
                <a:spcPct val="120000"/>
              </a:lnSpc>
            </a:pPr>
            <a:endParaRPr lang="en-US" sz="3400" dirty="0" smtClean="0">
              <a:latin typeface="Consolas" pitchFamily="49" charset="0"/>
            </a:endParaRP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*</a:t>
            </a:r>
            <a:r>
              <a:rPr lang="en-US" sz="3300" dirty="0" err="1">
                <a:latin typeface="Consolas"/>
                <a:cs typeface="Consolas"/>
              </a:rPr>
              <a:t>ip</a:t>
            </a:r>
            <a:r>
              <a:rPr lang="en-US" sz="3300" dirty="0">
                <a:latin typeface="Consolas"/>
                <a:cs typeface="Consolas"/>
              </a:rPr>
              <a:t>; </a:t>
            </a:r>
            <a:r>
              <a:rPr lang="en-US" sz="3300" dirty="0">
                <a:solidFill>
                  <a:srgbClr val="008000"/>
                </a:solidFill>
                <a:latin typeface="Consolas"/>
                <a:cs typeface="Consolas"/>
              </a:rPr>
              <a:t>/* pointer to an integer */</a:t>
            </a:r>
            <a:r>
              <a:rPr lang="en-US" sz="3300" dirty="0">
                <a:latin typeface="Consolas"/>
                <a:cs typeface="Consolas"/>
              </a:rPr>
              <a:t> </a:t>
            </a:r>
            <a:endParaRPr lang="en-US" sz="3300" dirty="0" smtClean="0">
              <a:latin typeface="Consolas"/>
              <a:cs typeface="Consolas"/>
            </a:endParaRP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>
                <a:latin typeface="Consolas"/>
                <a:cs typeface="Consolas"/>
              </a:rPr>
              <a:t>*</a:t>
            </a:r>
            <a:r>
              <a:rPr lang="en-US" sz="3300" dirty="0" err="1">
                <a:latin typeface="Consolas"/>
                <a:cs typeface="Consolas"/>
              </a:rPr>
              <a:t>dp</a:t>
            </a:r>
            <a:r>
              <a:rPr lang="en-US" sz="3300" dirty="0">
                <a:latin typeface="Consolas"/>
                <a:cs typeface="Consolas"/>
              </a:rPr>
              <a:t>; </a:t>
            </a:r>
            <a:r>
              <a:rPr lang="en-US" sz="3300" dirty="0">
                <a:solidFill>
                  <a:srgbClr val="008000"/>
                </a:solidFill>
                <a:latin typeface="Consolas"/>
                <a:cs typeface="Consolas"/>
              </a:rPr>
              <a:t>/* pointer to a double */ </a:t>
            </a:r>
            <a:endParaRPr lang="en-US" sz="33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>
                <a:latin typeface="Consolas"/>
                <a:cs typeface="Consolas"/>
              </a:rPr>
              <a:t>*</a:t>
            </a:r>
            <a:r>
              <a:rPr lang="en-US" sz="3300" dirty="0" err="1">
                <a:latin typeface="Consolas"/>
                <a:cs typeface="Consolas"/>
              </a:rPr>
              <a:t>fp</a:t>
            </a:r>
            <a:r>
              <a:rPr lang="en-US" sz="3300" dirty="0">
                <a:latin typeface="Consolas"/>
                <a:cs typeface="Consolas"/>
              </a:rPr>
              <a:t>; </a:t>
            </a:r>
            <a:r>
              <a:rPr lang="en-US" sz="3300" dirty="0">
                <a:solidFill>
                  <a:srgbClr val="008000"/>
                </a:solidFill>
                <a:latin typeface="Consolas"/>
                <a:cs typeface="Consolas"/>
              </a:rPr>
              <a:t>/* pointer to a float */ </a:t>
            </a:r>
            <a:endParaRPr lang="en-US" sz="33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>
                <a:latin typeface="Consolas"/>
                <a:cs typeface="Consolas"/>
              </a:rPr>
              <a:t>*</a:t>
            </a:r>
            <a:r>
              <a:rPr lang="en-US" sz="3300" dirty="0" err="1" smtClean="0">
                <a:latin typeface="Consolas"/>
                <a:cs typeface="Consolas"/>
              </a:rPr>
              <a:t>ch</a:t>
            </a:r>
            <a:r>
              <a:rPr lang="en-US" sz="3300" dirty="0" smtClean="0">
                <a:latin typeface="Consolas"/>
                <a:cs typeface="Consolas"/>
              </a:rPr>
              <a:t>; </a:t>
            </a:r>
            <a:r>
              <a:rPr lang="en-US" sz="3300" dirty="0">
                <a:solidFill>
                  <a:srgbClr val="008000"/>
                </a:solidFill>
                <a:latin typeface="Consolas"/>
                <a:cs typeface="Consolas"/>
              </a:rPr>
              <a:t>/* pointer to a character *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What is the actual </a:t>
            </a:r>
            <a:r>
              <a:rPr lang="en-US" sz="3200" dirty="0"/>
              <a:t>data type of the value of all </a:t>
            </a:r>
            <a:r>
              <a:rPr lang="en-US" sz="3200" dirty="0" smtClean="0"/>
              <a:t>pointers?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long </a:t>
            </a:r>
            <a:r>
              <a:rPr lang="en-US" sz="3200" dirty="0"/>
              <a:t>hexadecimal number that represents a memory </a:t>
            </a:r>
            <a:r>
              <a:rPr lang="en-US" sz="3200" dirty="0" smtClean="0"/>
              <a:t>address</a:t>
            </a:r>
            <a:endParaRPr lang="en-US" sz="32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29</a:t>
            </a:fld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declaration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99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- data types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1"/>
            <a:ext cx="8534399" cy="4790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Various sizes (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short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long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2400" dirty="0"/>
              <a:t>)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Numeric types </a:t>
            </a:r>
            <a:r>
              <a:rPr lang="en-US" sz="2400" dirty="0" smtClean="0"/>
              <a:t>- 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signed</a:t>
            </a:r>
            <a:r>
              <a:rPr lang="en-US" sz="2400" dirty="0"/>
              <a:t>/</a:t>
            </a:r>
            <a:r>
              <a:rPr lang="en-US" sz="2400" b="1" dirty="0">
                <a:solidFill>
                  <a:srgbClr val="0000FF"/>
                </a:solidFill>
                <a:latin typeface="Consolas"/>
                <a:cs typeface="Consolas"/>
              </a:rPr>
              <a:t>unsigned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Implementation </a:t>
            </a:r>
            <a:r>
              <a:rPr lang="en-US" sz="2400" dirty="0" smtClean="0"/>
              <a:t>- little </a:t>
            </a:r>
            <a:r>
              <a:rPr lang="en-US" sz="2400" dirty="0"/>
              <a:t>or big endian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Careful mixing and converting (casting) types 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6010" y="3819546"/>
            <a:ext cx="938551" cy="9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30</a:t>
            </a:fld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 and &amp;</a:t>
            </a:r>
            <a:endParaRPr lang="en-US" dirty="0"/>
          </a:p>
        </p:txBody>
      </p:sp>
      <p:pic>
        <p:nvPicPr>
          <p:cNvPr id="10" name="Picture 2" descr="Asterisk, star, times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8561">
            <a:off x="739977" y="1073975"/>
            <a:ext cx="1672358" cy="1672358"/>
          </a:xfrm>
          <a:prstGeom prst="roundRect">
            <a:avLst>
              <a:gd name="adj" fmla="val 17263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typographyforlawyers.com/pix/ampersand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3932">
            <a:off x="4837743" y="953320"/>
            <a:ext cx="3901556" cy="1426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2832635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pointers store the address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63" y="3294300"/>
            <a:ext cx="3058275" cy="12618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4713201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to get the value use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 operator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31" y="5256014"/>
            <a:ext cx="1297186" cy="12971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68855" y="2832635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&amp;</a:t>
            </a:r>
            <a:r>
              <a:rPr lang="en-US" sz="2400" dirty="0" smtClean="0"/>
              <a:t> operator gets the address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9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31</a:t>
            </a:fld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* and &amp;</a:t>
            </a:r>
            <a:endParaRPr lang="en-US" dirty="0"/>
          </a:p>
        </p:txBody>
      </p:sp>
      <p:sp>
        <p:nvSpPr>
          <p:cNvPr id="6" name="Shape 409"/>
          <p:cNvSpPr txBox="1">
            <a:spLocks/>
          </p:cNvSpPr>
          <p:nvPr/>
        </p:nvSpPr>
        <p:spPr>
          <a:xfrm>
            <a:off x="87083" y="1015999"/>
            <a:ext cx="9056918" cy="517434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 dirty="0" err="1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2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20;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declaration 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    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pointer declaration</a:t>
            </a:r>
          </a:p>
          <a:p>
            <a:pPr>
              <a:spcBef>
                <a:spcPts val="0"/>
              </a:spcBef>
              <a:buSzPct val="25000"/>
            </a:pPr>
            <a:endParaRPr lang="en-US" sz="22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2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 store the address of </a:t>
            </a:r>
            <a:r>
              <a:rPr lang="en-US" sz="220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in pointer </a:t>
            </a:r>
            <a:r>
              <a:rPr lang="en-US" sz="22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lang="en-US" sz="22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&amp;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spcBef>
                <a:spcPts val="0"/>
              </a:spcBef>
              <a:buSzPct val="25000"/>
            </a:pPr>
            <a:endParaRPr lang="en-US"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Address of </a:t>
            </a:r>
            <a:r>
              <a:rPr lang="en-US" sz="2200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%x\n"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2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0"/>
              </a:spcBef>
              <a:buSzPct val="25000"/>
            </a:pPr>
            <a:endParaRPr lang="en-US" sz="22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"Address 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stored in </a:t>
            </a:r>
            <a:r>
              <a:rPr lang="en-US" sz="2200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%x\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 smtClean="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spcBef>
                <a:spcPts val="0"/>
              </a:spcBef>
              <a:buSzPct val="25000"/>
            </a:pPr>
            <a:endParaRPr lang="en-US" sz="2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Value of *</a:t>
            </a:r>
            <a:r>
              <a:rPr lang="en-US" sz="2200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variable: %d\n</a:t>
            </a:r>
            <a:r>
              <a:rPr lang="en-US" sz="22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2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 dirty="0" err="1" smtClean="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2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3865" y="4018969"/>
            <a:ext cx="124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dirty="0"/>
              <a:t>4fc38a78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345148" y="4624419"/>
            <a:ext cx="124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dirty="0"/>
              <a:t>4fc38a78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441288" y="5411819"/>
            <a:ext cx="46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dirty="0" smtClean="0"/>
              <a:t>20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8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685800"/>
            <a:ext cx="85344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variables that store the </a:t>
            </a:r>
            <a:r>
              <a:rPr lang="en-US" b="1" dirty="0"/>
              <a:t>address of other variables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48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3400" b="1" dirty="0" smtClean="0"/>
              <a:t>Declaration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 </a:t>
            </a:r>
            <a:r>
              <a:rPr lang="en-US" sz="3400" dirty="0" smtClean="0"/>
              <a:t>     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&lt;type&gt; *p;  (e.g. </a:t>
            </a:r>
            <a:r>
              <a:rPr lang="en-US" sz="3400" dirty="0" err="1" smtClean="0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400" dirty="0" smtClean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p;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3400" dirty="0" smtClean="0">
                <a:latin typeface="Consolas" pitchFamily="49" charset="0"/>
              </a:rPr>
              <a:t>p</a:t>
            </a:r>
            <a:r>
              <a:rPr lang="en-US" sz="3400" dirty="0" smtClean="0"/>
              <a:t> points to object of type </a:t>
            </a:r>
            <a:r>
              <a:rPr lang="en-US" sz="3400" dirty="0" smtClean="0">
                <a:latin typeface="Consolas" pitchFamily="49" charset="0"/>
              </a:rPr>
              <a:t>&lt;type&gt;</a:t>
            </a:r>
          </a:p>
          <a:p>
            <a:pPr>
              <a:lnSpc>
                <a:spcPct val="120000"/>
              </a:lnSpc>
            </a:pPr>
            <a:endParaRPr lang="en-US" sz="3400" dirty="0" smtClean="0">
              <a:latin typeface="Consolas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en-US" sz="3400" b="1" dirty="0" smtClean="0"/>
              <a:t>Pointer </a:t>
            </a:r>
            <a:r>
              <a:rPr lang="en-US" sz="3400" b="1" dirty="0" smtClean="0">
                <a:sym typeface="Wingdings" pitchFamily="2" charset="2"/>
              </a:rPr>
              <a:t> value (de-reference)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400" dirty="0" smtClean="0">
                <a:latin typeface="Consolas" pitchFamily="49" charset="0"/>
              </a:rPr>
              <a:t>*p</a:t>
            </a:r>
            <a:r>
              <a:rPr lang="en-US" sz="3400" dirty="0" smtClean="0"/>
              <a:t> refers to the object </a:t>
            </a:r>
            <a:r>
              <a:rPr lang="en-US" sz="3400" dirty="0" smtClean="0">
                <a:latin typeface="Consolas" pitchFamily="49" charset="0"/>
              </a:rPr>
              <a:t>p</a:t>
            </a:r>
            <a:r>
              <a:rPr lang="en-US" sz="3400" dirty="0" smtClean="0"/>
              <a:t> points to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3400" dirty="0">
                <a:solidFill>
                  <a:srgbClr val="000000"/>
                </a:solidFill>
                <a:latin typeface="Consolas" pitchFamily="49" charset="0"/>
              </a:rPr>
              <a:t>	(e.g. </a:t>
            </a:r>
            <a:r>
              <a:rPr lang="en-US" sz="3400" dirty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>
                <a:solidFill>
                  <a:srgbClr val="0070C0"/>
                </a:solidFill>
                <a:latin typeface="Consolas" pitchFamily="49" charset="0"/>
              </a:rPr>
              <a:t>p = x;  y = </a:t>
            </a:r>
            <a:r>
              <a:rPr lang="en-US" sz="3400" dirty="0">
                <a:solidFill>
                  <a:srgbClr val="C00000"/>
                </a:solidFill>
                <a:latin typeface="Consolas" pitchFamily="49" charset="0"/>
              </a:rPr>
              <a:t>*</a:t>
            </a:r>
            <a:r>
              <a:rPr lang="en-US" sz="34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;</a:t>
            </a:r>
            <a: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br>
              <a:rPr lang="en-US" sz="3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3400" dirty="0" smtClean="0"/>
          </a:p>
          <a:p>
            <a:pPr lvl="1">
              <a:buFont typeface="Arial" charset="0"/>
              <a:buChar char="•"/>
            </a:pPr>
            <a:r>
              <a:rPr lang="en-US" sz="3400" b="1" dirty="0" smtClean="0"/>
              <a:t>Value </a:t>
            </a:r>
            <a:r>
              <a:rPr lang="en-US" sz="3400" b="1" dirty="0" smtClean="0">
                <a:sym typeface="Wingdings" pitchFamily="2" charset="2"/>
              </a:rPr>
              <a:t></a:t>
            </a:r>
            <a:r>
              <a:rPr lang="en-US" sz="3400" b="1" dirty="0" smtClean="0"/>
              <a:t> pointer</a:t>
            </a:r>
          </a:p>
          <a:p>
            <a:pPr lvl="1">
              <a:buFont typeface="Symbol" pitchFamily="18" charset="2"/>
              <a:buNone/>
            </a:pPr>
            <a:r>
              <a:rPr lang="en-US" sz="3400" dirty="0" smtClean="0"/>
              <a:t>      </a:t>
            </a:r>
            <a:r>
              <a:rPr lang="en-US" sz="3400" dirty="0" smtClean="0">
                <a:latin typeface="Consolas" pitchFamily="49" charset="0"/>
              </a:rPr>
              <a:t>&amp;x</a:t>
            </a:r>
            <a:r>
              <a:rPr lang="en-US" sz="3400" dirty="0" smtClean="0"/>
              <a:t>  - the address of </a:t>
            </a:r>
            <a:r>
              <a:rPr lang="en-US" sz="3400" dirty="0" smtClean="0">
                <a:latin typeface="Consolas" pitchFamily="49" charset="0"/>
              </a:rPr>
              <a:t>x (e.g.  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p = </a:t>
            </a:r>
            <a:r>
              <a:rPr lang="en-US" sz="3400" dirty="0" smtClean="0">
                <a:solidFill>
                  <a:srgbClr val="C00000"/>
                </a:solidFill>
                <a:latin typeface="Consolas" pitchFamily="49" charset="0"/>
              </a:rPr>
              <a:t>&amp;</a:t>
            </a:r>
            <a:r>
              <a:rPr lang="en-US" sz="3400" dirty="0" smtClean="0">
                <a:solidFill>
                  <a:srgbClr val="0070C0"/>
                </a:solidFill>
                <a:latin typeface="Consolas" pitchFamily="49" charset="0"/>
              </a:rPr>
              <a:t>y;</a:t>
            </a:r>
            <a:r>
              <a:rPr lang="en-US" sz="34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DE66370-C486-4501-833E-ABE7F2AEA396}" type="slidenum">
              <a:rPr lang="he-IL">
                <a:latin typeface="Arial"/>
              </a:rPr>
              <a:pPr>
                <a:defRPr/>
              </a:pPr>
              <a:t>32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9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– spaces in declaration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>
                <a:latin typeface="Arial"/>
              </a:rPr>
              <a:pPr>
                <a:defRPr/>
              </a:pPr>
              <a:t>33</a:t>
            </a:fld>
            <a:endParaRPr lang="en-US">
              <a:latin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*p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// </a:t>
            </a:r>
            <a:r>
              <a:rPr lang="en-US" sz="2800" u="sng" dirty="0" smtClean="0">
                <a:solidFill>
                  <a:srgbClr val="006600"/>
                </a:solidFill>
                <a:latin typeface="Consolas" pitchFamily="49" charset="0"/>
              </a:rPr>
              <a:t>p is a pointer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 to an </a:t>
            </a:r>
            <a:r>
              <a:rPr lang="en-US" sz="2800" dirty="0" err="1" smtClean="0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dirty="0" smtClean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2800" dirty="0" err="1" smtClean="0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 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// p is a </a:t>
            </a:r>
            <a:r>
              <a:rPr lang="en-US" sz="2800" u="sng" dirty="0">
                <a:solidFill>
                  <a:srgbClr val="006600"/>
                </a:solidFill>
                <a:latin typeface="Consolas" pitchFamily="49" charset="0"/>
              </a:rPr>
              <a:t>pointer to an </a:t>
            </a:r>
            <a:r>
              <a:rPr lang="en-US" sz="2800" u="sng" dirty="0" err="1" smtClean="0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u="sng" dirty="0" smtClean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2800" dirty="0" err="1" smtClean="0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// </a:t>
            </a:r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p is a pointer to an </a:t>
            </a:r>
            <a:r>
              <a:rPr lang="en-US" sz="2800" dirty="0" err="1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sz="2800" dirty="0" err="1" smtClean="0">
                <a:solidFill>
                  <a:srgbClr val="002060"/>
                </a:solidFill>
                <a:latin typeface="Consolas" pitchFamily="49" charset="0"/>
              </a:rPr>
              <a:t>nt</a:t>
            </a:r>
            <a:r>
              <a:rPr lang="en-US" sz="2800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 p;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// </a:t>
            </a:r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p is a pointer to an </a:t>
            </a:r>
            <a:r>
              <a:rPr lang="en-US" sz="2800" dirty="0" err="1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dirty="0">
              <a:solidFill>
                <a:srgbClr val="006600"/>
              </a:solidFill>
              <a:latin typeface="Consolas" pitchFamily="49" charset="0"/>
            </a:endParaRPr>
          </a:p>
          <a:p>
            <a:endParaRPr lang="en-US" sz="28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p, q; </a:t>
            </a:r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// </a:t>
            </a:r>
            <a:r>
              <a:rPr lang="en-US" sz="2800" u="sng" dirty="0">
                <a:solidFill>
                  <a:srgbClr val="006600"/>
                </a:solidFill>
                <a:latin typeface="Consolas" pitchFamily="49" charset="0"/>
              </a:rPr>
              <a:t>p is a pointer</a:t>
            </a:r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 to an </a:t>
            </a:r>
            <a:r>
              <a:rPr lang="en-US" sz="2800" dirty="0" err="1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Consolas" pitchFamily="49" charset="0"/>
              </a:rPr>
              <a:t>           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// </a:t>
            </a:r>
            <a:r>
              <a:rPr lang="en-US" sz="2800" u="sng" dirty="0" smtClean="0">
                <a:solidFill>
                  <a:srgbClr val="006600"/>
                </a:solidFill>
                <a:latin typeface="Consolas" pitchFamily="49" charset="0"/>
              </a:rPr>
              <a:t>q </a:t>
            </a:r>
            <a:r>
              <a:rPr lang="en-US" sz="2800" u="sng" dirty="0">
                <a:solidFill>
                  <a:srgbClr val="006600"/>
                </a:solidFill>
                <a:latin typeface="Consolas" pitchFamily="49" charset="0"/>
              </a:rPr>
              <a:t>is </a:t>
            </a:r>
            <a:r>
              <a:rPr lang="en-US" sz="2800" u="sng" dirty="0" smtClean="0">
                <a:solidFill>
                  <a:srgbClr val="006600"/>
                </a:solidFill>
                <a:latin typeface="Consolas" pitchFamily="49" charset="0"/>
              </a:rPr>
              <a:t>an </a:t>
            </a:r>
            <a:r>
              <a:rPr lang="en-US" sz="2800" u="sng" dirty="0" err="1" smtClean="0">
                <a:solidFill>
                  <a:srgbClr val="006600"/>
                </a:solidFill>
                <a:latin typeface="Consolas" pitchFamily="49" charset="0"/>
              </a:rPr>
              <a:t>int</a:t>
            </a:r>
            <a:endParaRPr lang="en-US" sz="2800" u="sng" dirty="0" smtClean="0">
              <a:solidFill>
                <a:srgbClr val="006600"/>
              </a:solidFill>
              <a:latin typeface="Consolas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dirty="0" err="1" smtClean="0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 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, q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// same, but much less readable</a:t>
            </a:r>
          </a:p>
          <a:p>
            <a:r>
              <a:rPr lang="en-US" sz="2800" dirty="0">
                <a:solidFill>
                  <a:srgbClr val="006600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6600"/>
                </a:solidFill>
                <a:latin typeface="Consolas" pitchFamily="49" charset="0"/>
              </a:rPr>
              <a:t>          //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</a:rPr>
              <a:t>so don’t do that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1987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21336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1989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992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1993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4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מלבן 52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F31D607F-EB2D-4865-96C8-6265599EBF62}" type="slidenum">
              <a:rPr lang="he-IL">
                <a:latin typeface="Arial"/>
              </a:rPr>
              <a:pPr>
                <a:defRPr/>
              </a:pPr>
              <a:t>34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1987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2465387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1989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992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1993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4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מלבן 52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F31D607F-EB2D-4865-96C8-6265599EBF62}" type="slidenum">
              <a:rPr lang="he-IL">
                <a:latin typeface="Arial"/>
              </a:rPr>
              <a:pPr>
                <a:defRPr/>
              </a:pPr>
              <a:t>35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1987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28194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?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1989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992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1993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4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מלבן 52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F31D607F-EB2D-4865-96C8-6265599EBF62}" type="slidenum">
              <a:rPr lang="he-IL">
                <a:latin typeface="Arial"/>
              </a:rPr>
              <a:pPr>
                <a:defRPr/>
              </a:pPr>
              <a:t>36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1987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31242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1989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992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1993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4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מלבן 52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F31D607F-EB2D-4865-96C8-6265599EBF62}" type="slidenum">
              <a:rPr lang="he-IL">
                <a:latin typeface="Arial"/>
              </a:rPr>
              <a:pPr>
                <a:defRPr/>
              </a:pPr>
              <a:t>37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1987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35052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 smtClean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1989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992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1993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4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מלבן 52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F31D607F-EB2D-4865-96C8-6265599EBF62}" type="slidenum">
              <a:rPr lang="he-IL">
                <a:latin typeface="Arial"/>
              </a:rPr>
              <a:pPr>
                <a:defRPr/>
              </a:pPr>
              <a:t>38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2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4035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38100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4037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040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4041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7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7" name="מלבן 56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6" name="מלבן 75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3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17F65C8-B34C-4A47-90F5-F3C6BB1729B9}" type="slidenum">
              <a:rPr lang="he-IL">
                <a:latin typeface="Arial"/>
              </a:rPr>
              <a:pPr>
                <a:defRPr/>
              </a:pPr>
              <a:t>39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- operators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1"/>
            <a:ext cx="8534399" cy="4790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Unary (++) , binary (+) , ternary (?:)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Arithmetic (+), relational (&lt;),  binary (&amp;&amp;), assignment (=)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Order of evaluation (precedence, direction) (++x vs. x++)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9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- 64 bit!</a:t>
            </a:r>
            <a:endParaRPr lang="en-US" dirty="0"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012825"/>
            <a:ext cx="8643937" cy="4592638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main()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{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i,j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*x;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// x points to an integer </a:t>
            </a:r>
            <a:b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8000"/>
                </a:solidFill>
                <a:latin typeface="Consolas"/>
                <a:cs typeface="+mn-c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  <a:cs typeface="+mn-cs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j = *x;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x = &amp;j;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(*x) = </a:t>
            </a:r>
            <a:r>
              <a:rPr lang="en-US" sz="2800" dirty="0" smtClean="0">
                <a:solidFill>
                  <a:srgbClr val="800080"/>
                </a:solidFill>
                <a:latin typeface="Consolas"/>
                <a:cs typeface="+mn-cs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  <a:t>    </a:t>
            </a:r>
            <a:br>
              <a:rPr lang="en-US" sz="2800" dirty="0" smtClean="0">
                <a:solidFill>
                  <a:srgbClr val="000000"/>
                </a:solidFill>
                <a:latin typeface="Consolas"/>
                <a:cs typeface="+mn-cs"/>
              </a:rPr>
            </a:br>
            <a:endParaRPr lang="en-US" sz="2800" dirty="0" smtClean="0">
              <a:latin typeface="Consolas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smtClean="0">
                <a:latin typeface="Consolas"/>
                <a:cs typeface="+mn-cs"/>
              </a:rPr>
              <a:t/>
            </a:r>
            <a:br>
              <a:rPr lang="en-US" sz="2800" dirty="0" smtClean="0">
                <a:latin typeface="Consolas"/>
                <a:cs typeface="+mn-cs"/>
              </a:rPr>
            </a:br>
            <a:endParaRPr lang="en-US" sz="2800" dirty="0">
              <a:latin typeface="Consolas"/>
              <a:cs typeface="+mn-cs"/>
            </a:endParaRPr>
          </a:p>
        </p:txBody>
      </p:sp>
      <p:sp>
        <p:nvSpPr>
          <p:cNvPr id="45059" name="AutoShape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3810000"/>
            <a:ext cx="293688" cy="201613"/>
          </a:xfrm>
          <a:prstGeom prst="rightArrow">
            <a:avLst>
              <a:gd name="adj1" fmla="val 50000"/>
              <a:gd name="adj2" fmla="val 36417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 anchor="ctr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he-IL" sz="2400" kern="12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קבוצה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4953000"/>
            <a:ext cx="8686800" cy="457200"/>
            <a:chOff x="304800" y="4191000"/>
            <a:chExt cx="8686800" cy="457200"/>
          </a:xfrm>
        </p:grpSpPr>
        <p:sp>
          <p:nvSpPr>
            <p:cNvPr id="28" name="מלבן 27"/>
            <p:cNvSpPr/>
            <p:nvPr/>
          </p:nvSpPr>
          <p:spPr>
            <a:xfrm>
              <a:off x="304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762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0" name="מלבן 29"/>
            <p:cNvSpPr/>
            <p:nvPr/>
          </p:nvSpPr>
          <p:spPr>
            <a:xfrm>
              <a:off x="1219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1676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מלבן 31"/>
            <p:cNvSpPr/>
            <p:nvPr/>
          </p:nvSpPr>
          <p:spPr>
            <a:xfrm>
              <a:off x="2133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3" name="מלבן 32"/>
            <p:cNvSpPr/>
            <p:nvPr/>
          </p:nvSpPr>
          <p:spPr>
            <a:xfrm>
              <a:off x="2590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3048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3505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3962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4419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4876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5334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5791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248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67056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71628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76200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80772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34400" y="4191000"/>
              <a:ext cx="457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5061" name="TextBox 4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4419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i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8" name="מלבן 47"/>
          <p:cNvSpPr/>
          <p:nvPr>
            <p:custDataLst>
              <p:tags r:id="rId7"/>
            </p:custDataLst>
          </p:nvPr>
        </p:nvSpPr>
        <p:spPr>
          <a:xfrm>
            <a:off x="3048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מלבן 48"/>
          <p:cNvSpPr/>
          <p:nvPr>
            <p:custDataLst>
              <p:tags r:id="rId8"/>
            </p:custDataLst>
          </p:nvPr>
        </p:nvSpPr>
        <p:spPr>
          <a:xfrm>
            <a:off x="2133600" y="4953000"/>
            <a:ext cx="18288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sp>
        <p:nvSpPr>
          <p:cNvPr id="45064" name="Text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09800" y="4419600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j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5065" name="Text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4419600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x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4" name="מלבן 53"/>
          <p:cNvSpPr/>
          <p:nvPr>
            <p:custDataLst>
              <p:tags r:id="rId11"/>
            </p:custDataLst>
          </p:nvPr>
        </p:nvSpPr>
        <p:spPr>
          <a:xfrm>
            <a:off x="3962400" y="4953000"/>
            <a:ext cx="3657600" cy="457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" name="קבוצה 7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04800" y="5562600"/>
            <a:ext cx="8686800" cy="457200"/>
            <a:chOff x="304800" y="5562600"/>
            <a:chExt cx="8686800" cy="4572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7" name="מלבן 56"/>
            <p:cNvSpPr/>
            <p:nvPr/>
          </p:nvSpPr>
          <p:spPr>
            <a:xfrm>
              <a:off x="304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762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9" name="מלבן 58"/>
            <p:cNvSpPr/>
            <p:nvPr/>
          </p:nvSpPr>
          <p:spPr>
            <a:xfrm>
              <a:off x="1219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1676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133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/>
            <p:nvPr/>
          </p:nvSpPr>
          <p:spPr>
            <a:xfrm>
              <a:off x="2590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3505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6" name="מלבן 65"/>
            <p:cNvSpPr/>
            <p:nvPr/>
          </p:nvSpPr>
          <p:spPr>
            <a:xfrm>
              <a:off x="4419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9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7" name="מלבן 66"/>
            <p:cNvSpPr/>
            <p:nvPr/>
          </p:nvSpPr>
          <p:spPr>
            <a:xfrm>
              <a:off x="4876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10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5334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11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5791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12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0" name="מלבן 69"/>
            <p:cNvSpPr/>
            <p:nvPr/>
          </p:nvSpPr>
          <p:spPr>
            <a:xfrm>
              <a:off x="6248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13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1" name="מלבן 70"/>
            <p:cNvSpPr/>
            <p:nvPr/>
          </p:nvSpPr>
          <p:spPr>
            <a:xfrm>
              <a:off x="67056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14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71628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15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7620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4" name="מלבן 73"/>
            <p:cNvSpPr/>
            <p:nvPr/>
          </p:nvSpPr>
          <p:spPr>
            <a:xfrm>
              <a:off x="80772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17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5" name="מלבן 74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18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6" name="מלבן 75"/>
            <p:cNvSpPr/>
            <p:nvPr/>
          </p:nvSpPr>
          <p:spPr>
            <a:xfrm>
              <a:off x="3048000" y="5562600"/>
              <a:ext cx="457200" cy="4572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1200" dirty="0">
                  <a:solidFill>
                    <a:prstClr val="black"/>
                  </a:solidFill>
                  <a:latin typeface="Arial"/>
                </a:rPr>
                <a:t>6</a:t>
              </a:r>
              <a:endParaRPr lang="he-IL" sz="1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3" name="הסבר קווי 2 52"/>
          <p:cNvSpPr/>
          <p:nvPr>
            <p:custDataLst>
              <p:tags r:id="rId13"/>
            </p:custDataLst>
          </p:nvPr>
        </p:nvSpPr>
        <p:spPr>
          <a:xfrm>
            <a:off x="3581400" y="3733800"/>
            <a:ext cx="26670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274"/>
              <a:gd name="adj6" fmla="val -75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1200" dirty="0">
                <a:solidFill>
                  <a:prstClr val="white"/>
                </a:solidFill>
                <a:latin typeface="Arial"/>
              </a:rPr>
              <a:t>X86 works in </a:t>
            </a:r>
          </a:p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prstClr val="white"/>
                </a:solidFill>
                <a:latin typeface="Arial"/>
              </a:rPr>
              <a:t>Little Endian </a:t>
            </a:r>
            <a:endParaRPr lang="he-IL" sz="2000" b="1" kern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5" name="מציין מיקום של מספר שקופית 3"/>
          <p:cNvSpPr>
            <a:spLocks noGrp="1"/>
          </p:cNvSpPr>
          <p:nvPr>
            <p:ph type="sldNum" sz="quarter" idx="4294967295"/>
            <p:custDataLst>
              <p:tags r:id="rId1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D8579E6F-707A-4E20-A953-EAACE068ECE5}" type="slidenum">
              <a:rPr lang="he-IL">
                <a:latin typeface="Arial"/>
              </a:rPr>
              <a:pPr>
                <a:defRPr/>
              </a:pPr>
              <a:t>40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3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Example – the swap function</a:t>
            </a:r>
            <a:endParaRPr lang="en-US" dirty="0">
              <a:cs typeface="+mj-cs"/>
            </a:endParaRP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he-IL" dirty="0" smtClean="0"/>
              <a:t>Does nothing</a:t>
            </a:r>
            <a:endParaRPr lang="he-IL" dirty="0" smtClean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00E6FC99-13E5-4EA9-ACEF-256F892DBD67}" type="slidenum">
              <a:rPr lang="he-IL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133" name="מציין מיקום תוכן 15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swap(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b)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temp = a;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a = b;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b = temp;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x, y;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x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y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7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swap(x, y);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  <a:t>// now x==?, y==? </a:t>
            </a:r>
            <a:b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Example – the swap function</a:t>
            </a:r>
            <a:endParaRPr lang="en-US" dirty="0">
              <a:cs typeface="+mj-cs"/>
            </a:endParaRP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he-IL" dirty="0" smtClean="0"/>
              <a:t>Does nothing</a:t>
            </a:r>
            <a:endParaRPr lang="he-IL" dirty="0" smtClean="0"/>
          </a:p>
        </p:txBody>
      </p:sp>
      <p:sp>
        <p:nvSpPr>
          <p:cNvPr id="17" name="מציין מיקום טקסט 16"/>
          <p:cNvSpPr>
            <a:spLocks noGrp="1"/>
          </p:cNvSpPr>
          <p:nvPr>
            <p:ph type="body" sz="half" idx="3"/>
            <p:custDataLst>
              <p:tags r:id="rId4"/>
            </p:custDataLst>
          </p:nvPr>
        </p:nvSpPr>
        <p:spPr/>
        <p:txBody>
          <a:bodyPr/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he-IL" dirty="0" smtClean="0"/>
              <a:t>Works</a:t>
            </a:r>
            <a:endParaRPr lang="he-IL" dirty="0" smtClean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00E6FC99-13E5-4EA9-ACEF-256F892DBD67}" type="slidenum">
              <a:rPr lang="he-IL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133" name="מציין מיקום תוכן 15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swap(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a,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b)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temp = a;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a = b;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b = temp;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x, y;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x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y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7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swap(x, y);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  <a:t>// now x==?, y==? </a:t>
            </a:r>
            <a:b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48134" name="מציין מיקום תוכן 17"/>
          <p:cNvSpPr>
            <a:spLocks noGrp="1"/>
          </p:cNvSpPr>
          <p:nvPr>
            <p:ph sz="half" idx="4"/>
            <p:custDataLst>
              <p:tags r:id="rId7"/>
            </p:custDataLst>
          </p:nvPr>
        </p:nvSpPr>
        <p:spPr>
          <a:xfrm>
            <a:off x="4419600" y="2247900"/>
            <a:ext cx="4267200" cy="3943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swap(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*pa,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</a:rPr>
              <a:t>pb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temp = *pa;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*pa = *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</a:rPr>
              <a:t>pb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*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</a:rPr>
              <a:t>pb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= temp;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 x, y;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x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y = </a:t>
            </a:r>
            <a:r>
              <a:rPr lang="en-US" sz="2200" dirty="0" smtClean="0">
                <a:solidFill>
                  <a:srgbClr val="800080"/>
                </a:solidFill>
                <a:latin typeface="Consolas" pitchFamily="49" charset="0"/>
              </a:rPr>
              <a:t>7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swap(&amp;x, &amp;y); </a:t>
            </a:r>
            <a:b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  <a:t>// now x == ?, y == ? </a:t>
            </a:r>
            <a:br>
              <a:rPr lang="en-US" sz="2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}</a:t>
            </a:r>
            <a:endParaRPr lang="he-IL" sz="2200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5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  <p:bldP spid="4813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197188"/>
            <a:ext cx="853440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NULL pointer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CFACBC7-6D7A-4905-9E03-F39DB7A71672}" type="slidenum">
              <a:rPr lang="he-IL">
                <a:latin typeface="Arial"/>
              </a:rPr>
              <a:pPr>
                <a:defRPr/>
              </a:pPr>
              <a:t>43</a:t>
            </a:fld>
            <a:endParaRPr lang="en-US">
              <a:latin typeface="Arial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04800" y="647320"/>
            <a:ext cx="8534400" cy="5486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Special value: uninitialized pointer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b="1" dirty="0" smtClean="0"/>
              <a:t>null pointer 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/>
              <a:t>constant with a value of </a:t>
            </a:r>
            <a:r>
              <a:rPr lang="en-US" sz="2400" dirty="0" smtClean="0"/>
              <a:t>zero (defined 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/>
              <a:t>It is always a good practice to assign a NULL value to a pointer variable in case you do not have an exact address to be </a:t>
            </a:r>
            <a:r>
              <a:rPr lang="en-US" sz="2400" dirty="0" smtClean="0"/>
              <a:t>assigned during variable declaration</a:t>
            </a:r>
          </a:p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18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{ </a:t>
            </a:r>
            <a:endParaRPr lang="en-US" sz="18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 *p = NULL; </a:t>
            </a:r>
            <a:b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printf</a:t>
            </a:r>
            <a:r>
              <a:rPr lang="en-US" sz="1800" dirty="0">
                <a:latin typeface="Consolas"/>
                <a:cs typeface="Consolas"/>
              </a:rPr>
              <a:t>("The value of </a:t>
            </a:r>
            <a:r>
              <a:rPr lang="en-US" sz="1800" dirty="0" err="1">
                <a:latin typeface="Consolas"/>
                <a:cs typeface="Consolas"/>
              </a:rPr>
              <a:t>ptr</a:t>
            </a:r>
            <a:r>
              <a:rPr lang="en-US" sz="1800" dirty="0">
                <a:latin typeface="Consolas"/>
                <a:cs typeface="Consolas"/>
              </a:rPr>
              <a:t> is : %x\n", </a:t>
            </a:r>
            <a:r>
              <a:rPr lang="en-US" sz="1800" dirty="0" err="1">
                <a:latin typeface="Consolas"/>
                <a:cs typeface="Consolas"/>
              </a:rPr>
              <a:t>ptr</a:t>
            </a:r>
            <a:r>
              <a:rPr lang="en-US" sz="1800" dirty="0">
                <a:latin typeface="Consolas"/>
                <a:cs typeface="Consolas"/>
              </a:rPr>
              <a:t> 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 p != NULL ) 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   { 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    </a:t>
            </a:r>
            <a:b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06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Dereferencing NULL or uninitialized pointer</a:t>
            </a:r>
            <a:endParaRPr lang="en-US" sz="3200" dirty="0"/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4E0BF8D-ACD4-42FA-AF2C-5E6B6040DE61}" type="slidenum">
              <a:rPr lang="he-IL">
                <a:latin typeface="Arial"/>
              </a:rPr>
              <a:pPr>
                <a:defRPr/>
              </a:pPr>
              <a:t>44</a:t>
            </a:fld>
            <a:endParaRPr lang="en-US">
              <a:latin typeface="Arial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sv-SE" sz="28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 *p = NULL;</a:t>
            </a:r>
            <a:b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*p = </a:t>
            </a:r>
            <a:r>
              <a:rPr lang="sv-SE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sv-SE" sz="2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sv-SE" sz="2400" dirty="0" smtClean="0"/>
              <a:t>and also:</a:t>
            </a:r>
            <a:endParaRPr lang="sv-SE" sz="2400" dirty="0"/>
          </a:p>
          <a:p>
            <a:pPr>
              <a:lnSpc>
                <a:spcPct val="120000"/>
              </a:lnSpc>
            </a:pPr>
            <a:r>
              <a:rPr lang="sv-SE" sz="28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 *p;</a:t>
            </a:r>
            <a:b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*p = </a:t>
            </a:r>
            <a:r>
              <a:rPr lang="sv-SE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sv-SE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sv-SE" sz="2400" dirty="0" smtClean="0">
                <a:latin typeface="Consolas" pitchFamily="49" charset="0"/>
              </a:rPr>
              <a:t/>
            </a:r>
            <a:br>
              <a:rPr lang="sv-SE" sz="2400" dirty="0" smtClean="0">
                <a:latin typeface="Consolas" pitchFamily="49" charset="0"/>
              </a:rPr>
            </a:br>
            <a:r>
              <a:rPr lang="en-US" sz="2400" dirty="0" smtClean="0"/>
              <a:t>Will compile… but will (probably) lead to runtime error </a:t>
            </a:r>
          </a:p>
          <a:p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45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Pointers &amp; Arrays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16147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8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77825" y="5607050"/>
            <a:ext cx="8261350" cy="412750"/>
            <a:chOff x="377348" y="4435451"/>
            <a:chExt cx="5777600" cy="288949"/>
          </a:xfrm>
        </p:grpSpPr>
        <p:sp>
          <p:nvSpPr>
            <p:cNvPr id="40" name="מלבן 39"/>
            <p:cNvSpPr/>
            <p:nvPr/>
          </p:nvSpPr>
          <p:spPr>
            <a:xfrm>
              <a:off x="377348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8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666006" y="4435451"/>
              <a:ext cx="289769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955774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1244432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1533090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1821748" y="4435451"/>
              <a:ext cx="28976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2111516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2400174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2688832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2977490" y="4435451"/>
              <a:ext cx="289769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3267259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1" name="מלבן 50"/>
            <p:cNvSpPr/>
            <p:nvPr/>
          </p:nvSpPr>
          <p:spPr>
            <a:xfrm>
              <a:off x="3555917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2" name="מלבן 51"/>
            <p:cNvSpPr/>
            <p:nvPr/>
          </p:nvSpPr>
          <p:spPr>
            <a:xfrm>
              <a:off x="3844574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1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3" name="מלבן 52"/>
            <p:cNvSpPr/>
            <p:nvPr/>
          </p:nvSpPr>
          <p:spPr>
            <a:xfrm>
              <a:off x="4133232" y="4435451"/>
              <a:ext cx="28976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4" name="מלבן 53"/>
            <p:cNvSpPr/>
            <p:nvPr/>
          </p:nvSpPr>
          <p:spPr>
            <a:xfrm>
              <a:off x="4423000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5" name="מלבן 54"/>
            <p:cNvSpPr/>
            <p:nvPr/>
          </p:nvSpPr>
          <p:spPr>
            <a:xfrm>
              <a:off x="4711658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kern="1200" dirty="0">
                  <a:solidFill>
                    <a:prstClr val="black"/>
                  </a:solidFill>
                  <a:latin typeface="Arial"/>
                </a:rPr>
                <a:t>0</a:t>
              </a: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6" name="מלבן 55"/>
            <p:cNvSpPr/>
            <p:nvPr/>
          </p:nvSpPr>
          <p:spPr>
            <a:xfrm>
              <a:off x="5000316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/>
            <p:nvPr/>
          </p:nvSpPr>
          <p:spPr>
            <a:xfrm>
              <a:off x="5288974" y="4435451"/>
              <a:ext cx="289769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מלבן 57"/>
            <p:cNvSpPr/>
            <p:nvPr/>
          </p:nvSpPr>
          <p:spPr>
            <a:xfrm>
              <a:off x="5578743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7" name="מלבן 86"/>
            <p:cNvSpPr/>
            <p:nvPr/>
          </p:nvSpPr>
          <p:spPr>
            <a:xfrm>
              <a:off x="5866290" y="4435451"/>
              <a:ext cx="288658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400" b="1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Pointers &amp; Arrays</a:t>
            </a:r>
            <a:endParaRPr lang="en-US">
              <a:cs typeface="+mj-cs"/>
            </a:endParaRPr>
          </a:p>
        </p:txBody>
      </p:sp>
      <p:sp>
        <p:nvSpPr>
          <p:cNvPr id="3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49277B2-8DAE-4ADA-8DED-D42273A3587C}" type="slidenum">
              <a:rPr lang="he-IL">
                <a:latin typeface="Arial"/>
              </a:rPr>
              <a:pPr>
                <a:defRPr/>
              </a:pPr>
              <a:t>46</a:t>
            </a:fld>
            <a:endParaRPr lang="en-US">
              <a:latin typeface="Arial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04800" y="914400"/>
            <a:ext cx="8534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32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*p;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sz="3200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p = &amp;a[</a:t>
            </a:r>
            <a:r>
              <a:rPr lang="en-US" sz="32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]; 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same as p = a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*(p+</a:t>
            </a:r>
            <a:r>
              <a:rPr lang="en-US" sz="32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en-US" sz="32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assignment to a[1]! </a:t>
            </a:r>
            <a:endParaRPr lang="en-US" sz="3200" dirty="0" smtClean="0">
              <a:latin typeface="Consolas" pitchFamily="49" charset="0"/>
            </a:endParaRPr>
          </a:p>
        </p:txBody>
      </p:sp>
      <p:sp>
        <p:nvSpPr>
          <p:cNvPr id="49157" name="TextBox 58"/>
          <p:cNvSpPr txBox="1"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381000" y="51339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P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3" name="קבוצה 8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81000" y="5607050"/>
            <a:ext cx="8262938" cy="412750"/>
            <a:chOff x="381000" y="4435450"/>
            <a:chExt cx="5781835" cy="288950"/>
          </a:xfrm>
        </p:grpSpPr>
        <p:sp>
          <p:nvSpPr>
            <p:cNvPr id="61" name="מלבן 60"/>
            <p:cNvSpPr>
              <a:spLocks noChangeAspect="1"/>
            </p:cNvSpPr>
            <p:nvPr/>
          </p:nvSpPr>
          <p:spPr>
            <a:xfrm>
              <a:off x="3852323" y="4435450"/>
              <a:ext cx="1155256" cy="2889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0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מלבן 63"/>
            <p:cNvSpPr>
              <a:spLocks noChangeAspect="1"/>
            </p:cNvSpPr>
            <p:nvPr/>
          </p:nvSpPr>
          <p:spPr>
            <a:xfrm>
              <a:off x="381000" y="4435450"/>
              <a:ext cx="2311623" cy="2889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0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5" name="מלבן 84"/>
            <p:cNvSpPr>
              <a:spLocks noChangeAspect="1"/>
            </p:cNvSpPr>
            <p:nvPr/>
          </p:nvSpPr>
          <p:spPr>
            <a:xfrm>
              <a:off x="2701510" y="4435450"/>
              <a:ext cx="1155256" cy="2889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0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6" name="מלבן 85"/>
            <p:cNvSpPr>
              <a:spLocks noChangeAspect="1"/>
            </p:cNvSpPr>
            <p:nvPr/>
          </p:nvSpPr>
          <p:spPr>
            <a:xfrm>
              <a:off x="5007579" y="4435450"/>
              <a:ext cx="1155256" cy="28895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0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9159" name="TextBox 89"/>
          <p:cNvSpPr txBox="1"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733800" y="5133975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a[0]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9160" name="TextBox 90"/>
          <p:cNvSpPr txBox="1"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5410200" y="5133975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a[1]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49161" name="TextBox 91"/>
          <p:cNvSpPr txBox="1"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7010400" y="5133975"/>
            <a:ext cx="99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a[2]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6172200"/>
            <a:ext cx="8258342" cy="381000"/>
            <a:chOff x="381000" y="6172200"/>
            <a:chExt cx="8258342" cy="457200"/>
          </a:xfrm>
        </p:grpSpPr>
        <p:grpSp>
          <p:nvGrpSpPr>
            <p:cNvPr id="35" name="קבוצה 76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381000" y="6172200"/>
              <a:ext cx="7845425" cy="457200"/>
              <a:chOff x="304800" y="5562600"/>
              <a:chExt cx="8686800" cy="45720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6" name="מלבן 56"/>
              <p:cNvSpPr/>
              <p:nvPr/>
            </p:nvSpPr>
            <p:spPr>
              <a:xfrm>
                <a:off x="3048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0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7" name="מלבן 57"/>
              <p:cNvSpPr/>
              <p:nvPr/>
            </p:nvSpPr>
            <p:spPr>
              <a:xfrm>
                <a:off x="7620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8" name="מלבן 58"/>
              <p:cNvSpPr/>
              <p:nvPr/>
            </p:nvSpPr>
            <p:spPr>
              <a:xfrm>
                <a:off x="12192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2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39" name="מלבן 59"/>
              <p:cNvSpPr/>
              <p:nvPr/>
            </p:nvSpPr>
            <p:spPr>
              <a:xfrm>
                <a:off x="16764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3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59" name="מלבן 60"/>
              <p:cNvSpPr/>
              <p:nvPr/>
            </p:nvSpPr>
            <p:spPr>
              <a:xfrm>
                <a:off x="21336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4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0" name="מלבן 61"/>
              <p:cNvSpPr/>
              <p:nvPr/>
            </p:nvSpPr>
            <p:spPr>
              <a:xfrm>
                <a:off x="25908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5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2" name="מלבן 63"/>
              <p:cNvSpPr/>
              <p:nvPr/>
            </p:nvSpPr>
            <p:spPr>
              <a:xfrm>
                <a:off x="35052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7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3" name="מלבן 64"/>
              <p:cNvSpPr/>
              <p:nvPr/>
            </p:nvSpPr>
            <p:spPr>
              <a:xfrm>
                <a:off x="39624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8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5" name="מלבן 65"/>
              <p:cNvSpPr/>
              <p:nvPr/>
            </p:nvSpPr>
            <p:spPr>
              <a:xfrm>
                <a:off x="44196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9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6" name="מלבן 66"/>
              <p:cNvSpPr/>
              <p:nvPr/>
            </p:nvSpPr>
            <p:spPr>
              <a:xfrm>
                <a:off x="48768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10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7" name="מלבן 67"/>
              <p:cNvSpPr/>
              <p:nvPr/>
            </p:nvSpPr>
            <p:spPr>
              <a:xfrm>
                <a:off x="53340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11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8" name="מלבן 68"/>
              <p:cNvSpPr/>
              <p:nvPr/>
            </p:nvSpPr>
            <p:spPr>
              <a:xfrm>
                <a:off x="57912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12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9" name="מלבן 69"/>
              <p:cNvSpPr/>
              <p:nvPr/>
            </p:nvSpPr>
            <p:spPr>
              <a:xfrm>
                <a:off x="62484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13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0" name="מלבן 70"/>
              <p:cNvSpPr/>
              <p:nvPr/>
            </p:nvSpPr>
            <p:spPr>
              <a:xfrm>
                <a:off x="67056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14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1" name="מלבן 71"/>
              <p:cNvSpPr/>
              <p:nvPr/>
            </p:nvSpPr>
            <p:spPr>
              <a:xfrm>
                <a:off x="71628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15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2" name="מלבן 72"/>
              <p:cNvSpPr/>
              <p:nvPr/>
            </p:nvSpPr>
            <p:spPr>
              <a:xfrm>
                <a:off x="76200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16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3" name="מלבן 73"/>
              <p:cNvSpPr/>
              <p:nvPr/>
            </p:nvSpPr>
            <p:spPr>
              <a:xfrm>
                <a:off x="80772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17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4" name="מלבן 74"/>
              <p:cNvSpPr/>
              <p:nvPr/>
            </p:nvSpPr>
            <p:spPr>
              <a:xfrm>
                <a:off x="85344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18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5" name="מלבן 75"/>
              <p:cNvSpPr/>
              <p:nvPr/>
            </p:nvSpPr>
            <p:spPr>
              <a:xfrm>
                <a:off x="3048000" y="5562600"/>
                <a:ext cx="457200" cy="4572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1200" dirty="0">
                    <a:solidFill>
                      <a:prstClr val="black"/>
                    </a:solidFill>
                    <a:latin typeface="Arial"/>
                  </a:rPr>
                  <a:t>6</a:t>
                </a:r>
                <a:endParaRPr lang="he-IL" kern="120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76" name="מלבן 74"/>
            <p:cNvSpPr/>
            <p:nvPr/>
          </p:nvSpPr>
          <p:spPr bwMode="auto">
            <a:xfrm>
              <a:off x="8226425" y="6172200"/>
              <a:ext cx="412917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1200" dirty="0" smtClean="0">
                  <a:solidFill>
                    <a:prstClr val="black"/>
                  </a:solidFill>
                  <a:latin typeface="Arial"/>
                </a:rPr>
                <a:t>19</a:t>
              </a:r>
              <a:endParaRPr lang="he-IL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29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Pointers &amp; Arrays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3FD202-4184-4CA4-828D-DE019E4C529D}" type="slidenum">
              <a:rPr lang="he-IL">
                <a:latin typeface="Arial"/>
              </a:rPr>
              <a:pPr>
                <a:defRPr/>
              </a:pPr>
              <a:t>47</a:t>
            </a:fld>
            <a:endParaRPr lang="en-US">
              <a:latin typeface="Arial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Array name can </a:t>
            </a:r>
            <a:r>
              <a:rPr lang="en-US" sz="3200" b="1" dirty="0" smtClean="0"/>
              <a:t>sometimes</a:t>
            </a:r>
            <a:r>
              <a:rPr lang="en-US" sz="3200" dirty="0" smtClean="0"/>
              <a:t> be treated as the address of the first member.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p = a; 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same as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p = &amp;a[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endParaRPr lang="en-US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p[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102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same as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*(p+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)=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102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*(a+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102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same as prev. line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endParaRPr lang="en-US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p++;   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p == a+1 == &amp;a[1]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endParaRPr lang="en-US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</a:rPr>
              <a:t>a = p;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illegal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</a:rPr>
              <a:t>a++;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  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illegal </a:t>
            </a:r>
            <a:endParaRPr lang="en-US" sz="2800" dirty="0" smtClean="0"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60" y="5909655"/>
            <a:ext cx="736600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92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Pointers &amp; Arrays </a:t>
            </a:r>
            <a:r>
              <a:rPr lang="en-US" smtClean="0">
                <a:cs typeface="+mj-cs"/>
              </a:rPr>
              <a:t>- size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A903C1A-20F1-4A6E-A717-BC3D6826D9E1}" type="slidenum">
              <a:rPr lang="he-IL">
                <a:latin typeface="Arial"/>
              </a:rPr>
              <a:pPr>
                <a:defRPr/>
              </a:pPr>
              <a:t>48</a:t>
            </a:fld>
            <a:endParaRPr lang="en-US" dirty="0">
              <a:latin typeface="Arial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04800" y="1447800"/>
            <a:ext cx="8534400" cy="54864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800" b="1" dirty="0" smtClean="0"/>
              <a:t>Note: </a:t>
            </a:r>
          </a:p>
          <a:p>
            <a:pPr lvl="1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*p;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(p) ==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*)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(a) == </a:t>
            </a:r>
            <a:r>
              <a:rPr lang="en-US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lvl="1" indent="0">
              <a:lnSpc>
                <a:spcPct val="120000"/>
              </a:lnSpc>
              <a:buFont typeface="Wingdings 2" pitchFamily="18" charset="2"/>
              <a:buNone/>
            </a:pPr>
            <a:endParaRPr lang="en-US" sz="20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marL="1005840" lvl="1" indent="-457200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Size of an array is known in compile time</a:t>
            </a:r>
          </a:p>
          <a:p>
            <a:pPr marL="1005840" lvl="1" indent="-457200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Size of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a pointer is always constant (no matter what it points to)</a:t>
            </a:r>
            <a:endParaRPr lang="en-US" sz="2800" dirty="0">
              <a:solidFill>
                <a:srgbClr val="000000"/>
              </a:solidFill>
              <a:latin typeface="Consolas" pitchFamily="49" charset="0"/>
              <a:sym typeface="Wingdings" pitchFamily="2" charset="2"/>
            </a:endParaRPr>
          </a:p>
          <a:p>
            <a:pPr lvl="1" indent="0">
              <a:lnSpc>
                <a:spcPct val="120000"/>
              </a:lnSpc>
              <a:buNone/>
            </a:pPr>
            <a:endParaRPr lang="en-US" sz="2000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0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Pointers &amp; Arrays</a:t>
            </a:r>
            <a:endParaRPr lang="en-GB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6B95B12-C141-4742-BE86-1831CC499E81}" type="slidenum">
              <a:rPr lang="he-IL">
                <a:latin typeface="Arial"/>
              </a:rPr>
              <a:pPr>
                <a:defRPr/>
              </a:pPr>
              <a:t>49</a:t>
            </a:fld>
            <a:endParaRPr lang="en-US">
              <a:latin typeface="Arial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main() 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arr[4] = {1,3,5,4};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i, sum = </a:t>
            </a:r>
            <a:r>
              <a:rPr lang="en-US" sz="240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(i=</a:t>
            </a:r>
            <a:r>
              <a:rPr lang="en-US" sz="240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; i&lt;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(arr)/</a:t>
            </a:r>
            <a:r>
              <a:rPr lang="en-US" sz="2400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(arr[</a:t>
            </a:r>
            <a:r>
              <a:rPr lang="en-US" sz="240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]); ++i) 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   {</a:t>
            </a:r>
          </a:p>
          <a:p>
            <a:pPr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     sum += arr[i]; </a:t>
            </a:r>
          </a:p>
          <a:p>
            <a:pPr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   }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400" smtClean="0">
                <a:solidFill>
                  <a:srgbClr val="000000"/>
                </a:solidFill>
                <a:latin typeface="Consolas" pitchFamily="49" charset="0"/>
              </a:rPr>
            </a:br>
            <a:endParaRPr lang="en-GB" sz="3200" b="1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4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types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32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50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pointers to functions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16147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Passing Pointers </a:t>
            </a:r>
            <a:r>
              <a:rPr lang="en-US" dirty="0">
                <a:cs typeface="+mj-cs"/>
              </a:rPr>
              <a:t>&amp; </a:t>
            </a:r>
            <a:r>
              <a:rPr lang="en-US" dirty="0" smtClean="0">
                <a:cs typeface="+mj-cs"/>
              </a:rPr>
              <a:t>Arrays to functions</a:t>
            </a:r>
            <a:endParaRPr lang="en-US" dirty="0">
              <a:cs typeface="+mj-cs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 foo( </a:t>
            </a: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 *p ); </a:t>
            </a:r>
            <a:endParaRPr lang="en-US" sz="3600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 foo( </a:t>
            </a: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 a[] );</a:t>
            </a:r>
          </a:p>
          <a:p>
            <a:pPr>
              <a:lnSpc>
                <a:spcPct val="1200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foo( </a:t>
            </a:r>
            <a:r>
              <a:rPr lang="en-US" sz="36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>a[NUM] );</a:t>
            </a:r>
            <a:endParaRPr lang="en-US" sz="3600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4000" dirty="0" smtClean="0"/>
              <a:t>Are declaring </a:t>
            </a:r>
            <a:r>
              <a:rPr lang="en-US" sz="4000" b="1" u="sng" dirty="0" smtClean="0"/>
              <a:t>the same interface</a:t>
            </a:r>
            <a:r>
              <a:rPr lang="en-US" sz="4000" dirty="0"/>
              <a:t>:</a:t>
            </a:r>
            <a:endParaRPr lang="en-US" sz="4000" dirty="0" smtClean="0"/>
          </a:p>
          <a:p>
            <a:r>
              <a:rPr lang="en-US" sz="4000" dirty="0" smtClean="0"/>
              <a:t>In all cases, a </a:t>
            </a:r>
            <a:r>
              <a:rPr lang="en-US" sz="4000" b="1" i="1" dirty="0" smtClean="0">
                <a:solidFill>
                  <a:srgbClr val="C00000"/>
                </a:solidFill>
              </a:rPr>
              <a:t>pointer to </a:t>
            </a:r>
            <a:r>
              <a:rPr lang="en-US" sz="4000" b="1" i="1" dirty="0" err="1" smtClean="0">
                <a:solidFill>
                  <a:srgbClr val="C00000"/>
                </a:solidFill>
              </a:rPr>
              <a:t>int</a:t>
            </a:r>
            <a:r>
              <a:rPr lang="en-US" sz="4000" i="1" dirty="0" smtClean="0">
                <a:solidFill>
                  <a:srgbClr val="C00000"/>
                </a:solidFill>
              </a:rPr>
              <a:t> </a:t>
            </a:r>
            <a:r>
              <a:rPr lang="en-US" sz="4000" dirty="0" smtClean="0"/>
              <a:t>is being passed to the function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2E6E2B5-822D-40DE-A43C-CC631B00FE05}" type="slidenum">
              <a:rPr lang="he-IL">
                <a:latin typeface="Arial"/>
              </a:rPr>
              <a:pPr>
                <a:defRPr/>
              </a:pPr>
              <a:t>51</a:t>
            </a:fld>
            <a:endParaRPr lang="en-US" dirty="0"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Passing Pointers &amp; Arrays to functions</a:t>
            </a:r>
            <a:endParaRPr lang="en-GB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0A5B2CD-E177-4410-83DF-1849DA3BBA35}" type="slidenum">
              <a:rPr lang="he-IL">
                <a:latin typeface="Arial"/>
              </a:rPr>
              <a:pPr>
                <a:defRPr/>
              </a:pPr>
              <a:t>52</a:t>
            </a:fld>
            <a:endParaRPr lang="en-US">
              <a:latin typeface="Arial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latin typeface="Consolas" pitchFamily="49" charset="0"/>
              </a:rPr>
              <a:t>How about this code?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sum 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[])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, sum = 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)/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]); ++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     sum +=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  }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sum;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40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Passing Pointers &amp; Arrays to functions</a:t>
            </a:r>
            <a:endParaRPr lang="en-GB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0A5B2CD-E177-4410-83DF-1849DA3BBA35}" type="slidenum">
              <a:rPr lang="he-IL">
                <a:latin typeface="Arial"/>
              </a:rPr>
              <a:pPr>
                <a:defRPr/>
              </a:pPr>
              <a:t>53</a:t>
            </a:fld>
            <a:endParaRPr lang="en-US">
              <a:latin typeface="Arial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latin typeface="Consolas" pitchFamily="49" charset="0"/>
              </a:rPr>
              <a:t>How about this code?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sum 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[])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, sum = 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)/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]); ++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     sum +=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  }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 sum;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  <a:t>}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en-US" sz="240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43400" y="4114800"/>
            <a:ext cx="3886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kern="1200" dirty="0" smtClean="0">
                <a:solidFill>
                  <a:prstClr val="white"/>
                </a:solidFill>
                <a:latin typeface="Consolas" pitchFamily="49" charset="0"/>
              </a:rPr>
              <a:t>Logical error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: </a:t>
            </a:r>
            <a:endParaRPr lang="en-US" sz="2400" b="1" kern="1200" dirty="0" smtClean="0">
              <a:solidFill>
                <a:prstClr val="white"/>
              </a:solidFill>
              <a:latin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n-US" sz="2400" b="1" kern="1200" dirty="0" err="1">
                <a:solidFill>
                  <a:prstClr val="white"/>
                </a:solidFill>
                <a:latin typeface="Consolas" pitchFamily="49" charset="0"/>
              </a:rPr>
              <a:t>arr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) 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==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 (</a:t>
            </a:r>
            <a:r>
              <a:rPr lang="en-US" sz="2400" b="1" kern="1200" dirty="0" err="1" smtClean="0">
                <a:solidFill>
                  <a:prstClr val="white"/>
                </a:solidFill>
                <a:latin typeface="Consolas" pitchFamily="49" charset="0"/>
              </a:rPr>
              <a:t>int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*) ==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solidFill>
                  <a:prstClr val="white"/>
                </a:solidFill>
                <a:latin typeface="Consolas" pitchFamily="49" charset="0"/>
              </a:rPr>
              <a:t>sizeof</a:t>
            </a:r>
            <a:r>
              <a:rPr lang="en-US" sz="2400" b="1" kern="12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n-US" sz="2400" b="1" kern="1200" dirty="0" smtClean="0">
                <a:solidFill>
                  <a:prstClr val="white"/>
                </a:solidFill>
                <a:latin typeface="Consolas" pitchFamily="49" charset="0"/>
              </a:rPr>
              <a:t>(void*)</a:t>
            </a:r>
            <a:endParaRPr lang="en-US" sz="2400" b="1" kern="1200" dirty="0">
              <a:solidFill>
                <a:prstClr val="white"/>
              </a:solidFill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Passing Pointers &amp; Arrays to functions</a:t>
            </a:r>
            <a:endParaRPr lang="en-GB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A330551-EA16-495E-AD1C-ABE42F98D359}" type="slidenum">
              <a:rPr lang="he-IL">
                <a:latin typeface="Arial"/>
              </a:rPr>
              <a:pPr>
                <a:defRPr/>
              </a:pPr>
              <a:t>54</a:t>
            </a:fld>
            <a:endParaRPr lang="en-US">
              <a:latin typeface="Arial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sum (</a:t>
            </a: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arr[], </a:t>
            </a: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n) </a:t>
            </a:r>
            <a:b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b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i, sum = </a:t>
            </a:r>
            <a:r>
              <a:rPr lang="nn-NO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   </a:t>
            </a: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(i=</a:t>
            </a:r>
            <a:r>
              <a:rPr lang="nn-NO" sz="2400" dirty="0" smtClean="0">
                <a:solidFill>
                  <a:srgbClr val="800080"/>
                </a:solidFill>
                <a:latin typeface="Consolas" pitchFamily="49" charset="0"/>
              </a:rPr>
              <a:t>0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; i&lt;n; ++i) </a:t>
            </a:r>
          </a:p>
          <a:p>
            <a:pPr>
              <a:lnSpc>
                <a:spcPct val="120000"/>
              </a:lnSpc>
            </a:pP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  {</a:t>
            </a:r>
            <a:b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      sum += arr[i]; </a:t>
            </a:r>
            <a: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nn-NO" sz="2000" dirty="0" smtClean="0">
                <a:solidFill>
                  <a:srgbClr val="008000"/>
                </a:solidFill>
                <a:latin typeface="Consolas" pitchFamily="49" charset="0"/>
              </a:rPr>
              <a:t>arr[i] = arr + i*sizeof(int)</a:t>
            </a:r>
            <a: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nn-NO" sz="240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 sum; </a:t>
            </a:r>
            <a:b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nn-NO" sz="24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algn="ctr">
              <a:lnSpc>
                <a:spcPct val="120000"/>
              </a:lnSpc>
            </a:pPr>
            <a:r>
              <a:rPr lang="nn-NO" sz="3200" b="1" dirty="0" smtClean="0">
                <a:solidFill>
                  <a:srgbClr val="000000"/>
                </a:solidFill>
                <a:sym typeface="Wingdings" pitchFamily="2" charset="2"/>
              </a:rPr>
              <a:t>Array size must be passed as a parameter</a:t>
            </a:r>
            <a:r>
              <a:rPr lang="nn-NO" sz="32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GB" sz="3200" b="1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0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algn="ctr">
                <a:buSzPct val="25000"/>
              </a:pPr>
              <a:t>55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Pointer Arithmetic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16147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+mj-cs"/>
              </a:rPr>
              <a:t>Pointer </a:t>
            </a:r>
            <a:r>
              <a:rPr lang="en-US" dirty="0" smtClean="0">
                <a:cs typeface="+mj-cs"/>
              </a:rPr>
              <a:t>Arithmetic</a:t>
            </a:r>
            <a:endParaRPr lang="en-US" dirty="0">
              <a:cs typeface="+mj-cs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311275"/>
            <a:ext cx="8643937" cy="3448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*p = a;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*q = 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*)a;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Explicit cast </a:t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p and q point to the same location </a:t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p++;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q++; </a:t>
            </a:r>
            <a:endParaRPr lang="en-US" b="1" dirty="0" smtClean="0">
              <a:latin typeface="Consolas" pitchFamily="49" charset="0"/>
              <a:cs typeface="Courier New" pitchFamily="49" charset="0"/>
            </a:endParaRPr>
          </a:p>
        </p:txBody>
      </p:sp>
      <p:grpSp>
        <p:nvGrpSpPr>
          <p:cNvPr id="4" name="קבוצה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1625" y="5116513"/>
            <a:ext cx="6610350" cy="412750"/>
            <a:chOff x="377348" y="4435451"/>
            <a:chExt cx="4623202" cy="288949"/>
          </a:xfrm>
        </p:grpSpPr>
        <p:sp>
          <p:nvSpPr>
            <p:cNvPr id="33" name="מלבן 32"/>
            <p:cNvSpPr/>
            <p:nvPr/>
          </p:nvSpPr>
          <p:spPr>
            <a:xfrm>
              <a:off x="377348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666021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954693" y="4435451"/>
              <a:ext cx="28978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1244476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1533149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1821821" y="4435451"/>
              <a:ext cx="289782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2111604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2400276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2688949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2977622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3266294" y="4435451"/>
              <a:ext cx="28978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3556077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3844750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4133422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4422095" y="4435451"/>
              <a:ext cx="289782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4711877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9396" name="TextBox 58"/>
          <p:cNvSpPr txBox="1"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6576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a[2]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9397" name="TextBox 59"/>
          <p:cNvSpPr txBox="1"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3340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a[3]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5" name="קבוצה 6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30200" y="5100638"/>
            <a:ext cx="6586538" cy="412750"/>
            <a:chOff x="329477" y="4572000"/>
            <a:chExt cx="6587398" cy="412594"/>
          </a:xfrm>
        </p:grpSpPr>
        <p:sp>
          <p:nvSpPr>
            <p:cNvPr id="55" name="מלבן 54"/>
            <p:cNvSpPr>
              <a:spLocks noChangeAspect="1"/>
            </p:cNvSpPr>
            <p:nvPr/>
          </p:nvSpPr>
          <p:spPr>
            <a:xfrm>
              <a:off x="5265659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>
              <a:spLocks noChangeAspect="1"/>
            </p:cNvSpPr>
            <p:nvPr/>
          </p:nvSpPr>
          <p:spPr>
            <a:xfrm>
              <a:off x="3620795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>
              <a:spLocks noChangeAspect="1"/>
            </p:cNvSpPr>
            <p:nvPr/>
          </p:nvSpPr>
          <p:spPr>
            <a:xfrm>
              <a:off x="1980693" y="4572000"/>
              <a:ext cx="1652804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>
              <a:spLocks noChangeAspect="1"/>
            </p:cNvSpPr>
            <p:nvPr/>
          </p:nvSpPr>
          <p:spPr>
            <a:xfrm>
              <a:off x="329477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9399" name="TextBox 64"/>
          <p:cNvSpPr txBox="1"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048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a[0]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9400" name="TextBox 65"/>
          <p:cNvSpPr txBox="1"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9812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a[1]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6" name="קבוצה 6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53988" y="5527479"/>
            <a:ext cx="533400" cy="952500"/>
            <a:chOff x="652730" y="5529983"/>
            <a:chExt cx="533399" cy="951482"/>
          </a:xfrm>
        </p:grpSpPr>
        <p:sp>
          <p:nvSpPr>
            <p:cNvPr id="59406" name="TextBox 52"/>
            <p:cNvSpPr txBox="1">
              <a:spLocks noChangeAspect="1"/>
            </p:cNvSpPr>
            <p:nvPr/>
          </p:nvSpPr>
          <p:spPr bwMode="auto">
            <a:xfrm>
              <a:off x="652730" y="6019800"/>
              <a:ext cx="533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q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8" name="מחבר חץ ישר 67"/>
            <p:cNvCxnSpPr>
              <a:stCxn id="59406" idx="0"/>
              <a:endCxn id="34" idx="2"/>
            </p:cNvCxnSpPr>
            <p:nvPr/>
          </p:nvCxnSpPr>
          <p:spPr>
            <a:xfrm rot="5400000" flipH="1" flipV="1">
              <a:off x="675217" y="5774196"/>
              <a:ext cx="490013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קבוצה 70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33376" y="5524500"/>
            <a:ext cx="533400" cy="952500"/>
            <a:chOff x="652730" y="5529983"/>
            <a:chExt cx="533399" cy="951482"/>
          </a:xfrm>
        </p:grpSpPr>
        <p:sp>
          <p:nvSpPr>
            <p:cNvPr id="59404" name="TextBox 71"/>
            <p:cNvSpPr txBox="1">
              <a:spLocks noChangeAspect="1"/>
            </p:cNvSpPr>
            <p:nvPr/>
          </p:nvSpPr>
          <p:spPr bwMode="auto">
            <a:xfrm>
              <a:off x="652730" y="6019800"/>
              <a:ext cx="533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 dirty="0" smtClean="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p</a:t>
              </a:r>
              <a:endParaRPr lang="he-IL" sz="2400" kern="1200" dirty="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3" name="מחבר חץ ישר 72"/>
            <p:cNvCxnSpPr>
              <a:stCxn id="59404" idx="0"/>
            </p:cNvCxnSpPr>
            <p:nvPr/>
          </p:nvCxnSpPr>
          <p:spPr>
            <a:xfrm rot="5400000" flipH="1" flipV="1">
              <a:off x="675217" y="5774196"/>
              <a:ext cx="490013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12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6421C1F-1CE6-426D-BB03-6E9D1C3CD7C1}" type="slidenum">
              <a:rPr lang="he-IL">
                <a:latin typeface="Arial"/>
              </a:rPr>
              <a:pPr>
                <a:defRPr/>
              </a:pPr>
              <a:t>56</a:t>
            </a:fld>
            <a:endParaRPr lang="en-US" dirty="0">
              <a:latin typeface="Arial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714500" y="3349752"/>
            <a:ext cx="2705100" cy="1146048"/>
          </a:xfrm>
          <a:prstGeom prst="wedgeRoundRectCallout">
            <a:avLst>
              <a:gd name="adj1" fmla="val -76399"/>
              <a:gd name="adj2" fmla="val -10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What is the difference?</a:t>
            </a:r>
            <a:endParaRPr lang="en-US" sz="2400" kern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0173" y="3394575"/>
            <a:ext cx="32522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nsolas"/>
                <a:cs typeface="Consolas"/>
              </a:rPr>
              <a:t>p += </a:t>
            </a:r>
            <a:r>
              <a:rPr lang="en-US" sz="2400" dirty="0" err="1" smtClean="0">
                <a:latin typeface="Consolas"/>
                <a:cs typeface="Consolas"/>
              </a:rPr>
              <a:t>sizeof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nsolas"/>
                <a:cs typeface="Consolas"/>
              </a:rPr>
              <a:t>q += </a:t>
            </a:r>
            <a:r>
              <a:rPr lang="en-US" sz="2400" dirty="0" err="1" smtClean="0">
                <a:latin typeface="Consolas"/>
                <a:cs typeface="Consolas"/>
              </a:rPr>
              <a:t>sizeof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3366FF"/>
                </a:solidFill>
                <a:latin typeface="Consolas"/>
                <a:cs typeface="Consolas"/>
              </a:rPr>
              <a:t>char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4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+mj-cs"/>
              </a:rPr>
              <a:t>Pointer </a:t>
            </a:r>
            <a:r>
              <a:rPr lang="en-US" dirty="0" smtClean="0">
                <a:cs typeface="+mj-cs"/>
              </a:rPr>
              <a:t>Arithmetic</a:t>
            </a:r>
            <a:endParaRPr lang="en-US" dirty="0">
              <a:cs typeface="+mj-cs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0038" y="1311275"/>
            <a:ext cx="8643937" cy="3448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dirty="0" smtClean="0">
                <a:solidFill>
                  <a:srgbClr val="800080"/>
                </a:solidFill>
                <a:latin typeface="Consolas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*p = a; 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*q = 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*)a;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Explicit cast </a:t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p and q point to the same location </a:t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p++;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q++; </a:t>
            </a:r>
            <a:endParaRPr lang="en-US" b="1" dirty="0" smtClean="0">
              <a:latin typeface="Consolas" pitchFamily="49" charset="0"/>
              <a:cs typeface="Courier New" pitchFamily="49" charset="0"/>
            </a:endParaRPr>
          </a:p>
        </p:txBody>
      </p:sp>
      <p:grpSp>
        <p:nvGrpSpPr>
          <p:cNvPr id="4" name="קבוצה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1625" y="5116513"/>
            <a:ext cx="6610350" cy="412750"/>
            <a:chOff x="377348" y="4435451"/>
            <a:chExt cx="4623202" cy="288949"/>
          </a:xfrm>
        </p:grpSpPr>
        <p:sp>
          <p:nvSpPr>
            <p:cNvPr id="33" name="מלבן 32"/>
            <p:cNvSpPr/>
            <p:nvPr/>
          </p:nvSpPr>
          <p:spPr>
            <a:xfrm>
              <a:off x="377348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מלבן 33"/>
            <p:cNvSpPr/>
            <p:nvPr/>
          </p:nvSpPr>
          <p:spPr>
            <a:xfrm>
              <a:off x="666021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5" name="מלבן 34"/>
            <p:cNvSpPr/>
            <p:nvPr/>
          </p:nvSpPr>
          <p:spPr>
            <a:xfrm>
              <a:off x="954693" y="4435451"/>
              <a:ext cx="28978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" name="מלבן 35"/>
            <p:cNvSpPr/>
            <p:nvPr/>
          </p:nvSpPr>
          <p:spPr>
            <a:xfrm>
              <a:off x="1244476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1533149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מלבן 37"/>
            <p:cNvSpPr/>
            <p:nvPr/>
          </p:nvSpPr>
          <p:spPr>
            <a:xfrm>
              <a:off x="1821821" y="4435451"/>
              <a:ext cx="289782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2111604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מלבן 39"/>
            <p:cNvSpPr/>
            <p:nvPr/>
          </p:nvSpPr>
          <p:spPr>
            <a:xfrm>
              <a:off x="2400276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2688949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מלבן 41"/>
            <p:cNvSpPr/>
            <p:nvPr/>
          </p:nvSpPr>
          <p:spPr>
            <a:xfrm>
              <a:off x="2977622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3266294" y="4435451"/>
              <a:ext cx="28978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3556077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5" name="מלבן 44"/>
            <p:cNvSpPr/>
            <p:nvPr/>
          </p:nvSpPr>
          <p:spPr>
            <a:xfrm>
              <a:off x="3844750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b="1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4133422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4422095" y="4435451"/>
              <a:ext cx="289782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4711877" y="4435451"/>
              <a:ext cx="288673" cy="288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9396" name="TextBox 58"/>
          <p:cNvSpPr txBox="1"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6576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a[2]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9397" name="TextBox 59"/>
          <p:cNvSpPr txBox="1"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3340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a[3]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5" name="קבוצה 6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30200" y="5100638"/>
            <a:ext cx="6586538" cy="412750"/>
            <a:chOff x="329477" y="4572000"/>
            <a:chExt cx="6587398" cy="412594"/>
          </a:xfrm>
        </p:grpSpPr>
        <p:sp>
          <p:nvSpPr>
            <p:cNvPr id="55" name="מלבן 54"/>
            <p:cNvSpPr>
              <a:spLocks noChangeAspect="1"/>
            </p:cNvSpPr>
            <p:nvPr/>
          </p:nvSpPr>
          <p:spPr>
            <a:xfrm>
              <a:off x="5265659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מלבן 56"/>
            <p:cNvSpPr>
              <a:spLocks noChangeAspect="1"/>
            </p:cNvSpPr>
            <p:nvPr/>
          </p:nvSpPr>
          <p:spPr>
            <a:xfrm>
              <a:off x="3620795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מלבן 61"/>
            <p:cNvSpPr>
              <a:spLocks noChangeAspect="1"/>
            </p:cNvSpPr>
            <p:nvPr/>
          </p:nvSpPr>
          <p:spPr>
            <a:xfrm>
              <a:off x="1980693" y="4572000"/>
              <a:ext cx="1652804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3" name="מלבן 62"/>
            <p:cNvSpPr>
              <a:spLocks noChangeAspect="1"/>
            </p:cNvSpPr>
            <p:nvPr/>
          </p:nvSpPr>
          <p:spPr>
            <a:xfrm>
              <a:off x="329477" y="4572000"/>
              <a:ext cx="1651216" cy="4125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he-IL" sz="2800" kern="12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9399" name="TextBox 64"/>
          <p:cNvSpPr txBox="1"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048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a[0]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sp>
        <p:nvSpPr>
          <p:cNvPr id="59400" name="TextBox 65"/>
          <p:cNvSpPr txBox="1"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981200" y="4643438"/>
            <a:ext cx="99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rPr>
              <a:t>a[1]</a:t>
            </a:r>
            <a:endParaRPr lang="he-IL" sz="2400" kern="1200">
              <a:solidFill>
                <a:prstClr val="black"/>
              </a:solidFill>
              <a:latin typeface="Consolas" pitchFamily="49" charset="0"/>
              <a:ea typeface="+mn-ea"/>
              <a:cs typeface="Arial" pitchFamily="34" charset="0"/>
            </a:endParaRPr>
          </a:p>
        </p:txBody>
      </p:sp>
      <p:grpSp>
        <p:nvGrpSpPr>
          <p:cNvPr id="6" name="קבוצה 6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60400" y="5529263"/>
            <a:ext cx="533400" cy="952500"/>
            <a:chOff x="652730" y="5529983"/>
            <a:chExt cx="533399" cy="951482"/>
          </a:xfrm>
        </p:grpSpPr>
        <p:sp>
          <p:nvSpPr>
            <p:cNvPr id="59406" name="TextBox 52"/>
            <p:cNvSpPr txBox="1">
              <a:spLocks noChangeAspect="1"/>
            </p:cNvSpPr>
            <p:nvPr/>
          </p:nvSpPr>
          <p:spPr bwMode="auto">
            <a:xfrm>
              <a:off x="652730" y="6019800"/>
              <a:ext cx="533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q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8" name="מחבר חץ ישר 67"/>
            <p:cNvCxnSpPr>
              <a:stCxn id="59406" idx="0"/>
              <a:endCxn id="34" idx="2"/>
            </p:cNvCxnSpPr>
            <p:nvPr/>
          </p:nvCxnSpPr>
          <p:spPr>
            <a:xfrm rot="5400000" flipH="1" flipV="1">
              <a:off x="675217" y="5774196"/>
              <a:ext cx="490013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קבוצה 70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905000" y="5529263"/>
            <a:ext cx="533400" cy="952500"/>
            <a:chOff x="652730" y="5529983"/>
            <a:chExt cx="533399" cy="951482"/>
          </a:xfrm>
        </p:grpSpPr>
        <p:sp>
          <p:nvSpPr>
            <p:cNvPr id="59404" name="TextBox 71"/>
            <p:cNvSpPr txBox="1">
              <a:spLocks noChangeAspect="1"/>
            </p:cNvSpPr>
            <p:nvPr/>
          </p:nvSpPr>
          <p:spPr bwMode="auto">
            <a:xfrm>
              <a:off x="652730" y="6019800"/>
              <a:ext cx="533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prstClr val="black"/>
                  </a:solidFill>
                  <a:latin typeface="Consolas" pitchFamily="49" charset="0"/>
                  <a:ea typeface="+mn-ea"/>
                  <a:cs typeface="Arial" pitchFamily="34" charset="0"/>
                </a:rPr>
                <a:t>P</a:t>
              </a:r>
              <a:endParaRPr lang="he-IL" sz="2400" kern="1200">
                <a:solidFill>
                  <a:prstClr val="black"/>
                </a:solidFill>
                <a:latin typeface="Consolas" pitchFamily="49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3" name="מחבר חץ ישר 72"/>
            <p:cNvCxnSpPr>
              <a:stCxn id="59404" idx="0"/>
            </p:cNvCxnSpPr>
            <p:nvPr/>
          </p:nvCxnSpPr>
          <p:spPr>
            <a:xfrm rot="5400000" flipH="1" flipV="1">
              <a:off x="675217" y="5774196"/>
              <a:ext cx="490013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12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6421C1F-1CE6-426D-BB03-6E9D1C3CD7C1}" type="slidenum">
              <a:rPr lang="he-IL">
                <a:latin typeface="Arial"/>
              </a:rPr>
              <a:pPr>
                <a:defRPr/>
              </a:pPr>
              <a:t>57</a:t>
            </a:fld>
            <a:endParaRPr lang="en-US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7346" y="3276600"/>
            <a:ext cx="6691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// increment p by 1 </a:t>
            </a:r>
            <a:r>
              <a:rPr lang="en-US" sz="2800" kern="1200" dirty="0" err="1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int</a:t>
            </a:r>
            <a:r>
              <a:rPr lang="en-US" sz="2800" kern="1200" dirty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 (4 bytes</a:t>
            </a:r>
            <a:r>
              <a:rPr lang="en-US" sz="2800" kern="1200" dirty="0" smtClean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)</a:t>
            </a:r>
          </a:p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8000"/>
                </a:solidFill>
                <a:latin typeface="Consolas" pitchFamily="49" charset="0"/>
                <a:ea typeface="+mn-ea"/>
                <a:cs typeface="Arial" pitchFamily="34" charset="0"/>
              </a:rPr>
              <a:t>// increment q by 1 char (1 byte)</a:t>
            </a:r>
            <a:endParaRPr lang="en-US" sz="2800" kern="12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6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 Arithmetic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20A7967-50BE-49C2-8F25-E373CD479107}" type="slidenum">
              <a:rPr lang="he-IL">
                <a:latin typeface="Arial"/>
              </a:rPr>
              <a:pPr>
                <a:defRPr/>
              </a:pPr>
              <a:t>58</a:t>
            </a:fld>
            <a:endParaRPr lang="en-US">
              <a:latin typeface="Arial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FindFirstNonZero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) 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*p=a;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 ;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+n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&amp;&amp; (*a) ==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a++ );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a-p;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FindFirstNonZero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) 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&lt; n &amp;&amp; a[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 ==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++ );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400" dirty="0">
              <a:latin typeface="Consolas"/>
            </a:endParaRPr>
          </a:p>
        </p:txBody>
      </p:sp>
      <p:sp>
        <p:nvSpPr>
          <p:cNvPr id="8" name="מלבן 7"/>
          <p:cNvSpPr/>
          <p:nvPr>
            <p:custDataLst>
              <p:tags r:id="rId5"/>
            </p:custDataLst>
          </p:nvPr>
        </p:nvSpPr>
        <p:spPr>
          <a:xfrm>
            <a:off x="228600" y="3886200"/>
            <a:ext cx="7620000" cy="2438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24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 rot="5400000">
            <a:off x="7190826" y="4574371"/>
            <a:ext cx="233044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12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Same - Preferable</a:t>
            </a:r>
            <a:endParaRPr lang="he-IL" sz="2800" kern="1200" dirty="0">
              <a:solidFill>
                <a:prstClr val="black"/>
              </a:solidFill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9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Pointer Arithmetic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D3AA375A-00C0-466C-BD9C-C5A6B027A515}" type="slidenum">
              <a:rPr lang="he-IL">
                <a:latin typeface="Arial"/>
              </a:rPr>
              <a:pPr>
                <a:defRPr/>
              </a:pPr>
              <a:t>59</a:t>
            </a:fld>
            <a:endParaRPr lang="en-US">
              <a:latin typeface="Arial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a[</a:t>
            </a:r>
            <a:r>
              <a:rPr lang="en-US" sz="2800" dirty="0" smtClean="0">
                <a:solidFill>
                  <a:srgbClr val="800080"/>
                </a:solidFill>
                <a:latin typeface="Consolas" pitchFamily="49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];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*p = a;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)a;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j = (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long)</a:t>
            </a:r>
            <a:r>
              <a:rPr lang="en-US" sz="2800" dirty="0" smtClean="0">
                <a:latin typeface="Consolas" pitchFamily="49" charset="0"/>
              </a:rPr>
              <a:t>(a+1)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// adds 1*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sizeof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) to ‘a’</a:t>
            </a:r>
            <a:b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dif = (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)(j-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// dif = 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sizeof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), </a:t>
            </a:r>
            <a:r>
              <a:rPr lang="en-US" sz="2000" u="sng" dirty="0" smtClean="0">
                <a:solidFill>
                  <a:srgbClr val="008000"/>
                </a:solidFill>
                <a:latin typeface="Consolas" pitchFamily="49" charset="0"/>
              </a:rPr>
              <a:t>not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 1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/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endParaRPr lang="en-GB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endParaRPr lang="en-GB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endParaRPr lang="en-GB" sz="2800" dirty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endParaRPr lang="he-IL" sz="2800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fr-FR" sz="2800" dirty="0">
                <a:latin typeface="Consolas" pitchFamily="49" charset="0"/>
              </a:rPr>
              <a:t>*</a:t>
            </a:r>
            <a:r>
              <a:rPr lang="fr-FR" sz="2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fr-FR" sz="2800" dirty="0" smtClean="0">
                <a:solidFill>
                  <a:srgbClr val="000000"/>
                </a:solidFill>
                <a:latin typeface="Consolas" pitchFamily="49" charset="0"/>
              </a:rPr>
              <a:t>p = 100</a:t>
            </a:r>
            <a:r>
              <a:rPr lang="fr-FR" sz="2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fr-FR" sz="2800" dirty="0">
                <a:latin typeface="Consolas" pitchFamily="49" charset="0"/>
              </a:rPr>
              <a:t>*</a:t>
            </a:r>
            <a:r>
              <a:rPr lang="fr-FR" sz="2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fr-FR" sz="2800" dirty="0" smtClean="0">
                <a:solidFill>
                  <a:srgbClr val="000000"/>
                </a:solidFill>
                <a:latin typeface="Consolas" pitchFamily="49" charset="0"/>
              </a:rPr>
              <a:t>q = 92</a:t>
            </a:r>
            <a:r>
              <a:rPr lang="fr-FR" sz="2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fr-FR" sz="2800" dirty="0" err="1">
                <a:solidFill>
                  <a:srgbClr val="000000"/>
                </a:solidFill>
                <a:latin typeface="Consolas" pitchFamily="49" charset="0"/>
              </a:rPr>
              <a:t>printf</a:t>
            </a:r>
            <a:r>
              <a:rPr lang="fr-FR" sz="28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fr-FR" sz="2800" dirty="0">
                <a:solidFill>
                  <a:srgbClr val="7030A0"/>
                </a:solidFill>
                <a:latin typeface="Consolas" pitchFamily="49" charset="0"/>
              </a:rPr>
              <a:t>"%d\n</a:t>
            </a:r>
            <a:r>
              <a:rPr lang="fr-FR" sz="2800" dirty="0" smtClean="0">
                <a:solidFill>
                  <a:srgbClr val="7030A0"/>
                </a:solidFill>
                <a:latin typeface="Consolas" pitchFamily="49" charset="0"/>
              </a:rPr>
              <a:t>"</a:t>
            </a:r>
            <a:r>
              <a:rPr lang="fr-FR" sz="2800" dirty="0" smtClean="0">
                <a:solidFill>
                  <a:srgbClr val="000000"/>
                </a:solidFill>
                <a:latin typeface="Consolas" pitchFamily="49" charset="0"/>
              </a:rPr>
              <a:t>, p-q);	</a:t>
            </a:r>
            <a:r>
              <a:rPr lang="fr-FR" sz="2800" dirty="0" smtClean="0">
                <a:solidFill>
                  <a:srgbClr val="008000"/>
                </a:solidFill>
                <a:latin typeface="Consolas" pitchFamily="49" charset="0"/>
              </a:rPr>
              <a:t>// 2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38200" y="3505200"/>
            <a:ext cx="6781800" cy="990600"/>
          </a:xfrm>
          <a:prstGeom prst="wedgeRoundRectCallout">
            <a:avLst>
              <a:gd name="adj1" fmla="val 41010"/>
              <a:gd name="adj2" fmla="val -91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kern="1200" dirty="0">
                <a:solidFill>
                  <a:prstClr val="white"/>
                </a:solidFill>
                <a:latin typeface="Arial"/>
              </a:rPr>
              <a:t>Be careful: </a:t>
            </a:r>
            <a:br>
              <a:rPr lang="en-GB" sz="2400" kern="1200" dirty="0">
                <a:solidFill>
                  <a:prstClr val="white"/>
                </a:solidFill>
                <a:latin typeface="Arial"/>
              </a:rPr>
            </a:br>
            <a:r>
              <a:rPr lang="en-GB" sz="2400" kern="1200" dirty="0">
                <a:solidFill>
                  <a:prstClr val="white"/>
                </a:solidFill>
                <a:latin typeface="Arial"/>
              </a:rPr>
              <a:t>Pointer arithmetic works just with </a:t>
            </a:r>
            <a:r>
              <a:rPr lang="en-GB" sz="2400" kern="1200" dirty="0" smtClean="0">
                <a:solidFill>
                  <a:prstClr val="white"/>
                </a:solidFill>
                <a:latin typeface="Arial"/>
              </a:rPr>
              <a:t>pointers</a:t>
            </a:r>
            <a:endParaRPr lang="en-GB" sz="2400" kern="12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477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types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type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exist in 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char/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(</a:t>
            </a:r>
            <a:r>
              <a:rPr lang="en-US" sz="2400" i="1" dirty="0"/>
              <a:t>It’s possible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400" i="1" dirty="0"/>
              <a:t>manipulate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bits)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zero </a:t>
            </a:r>
            <a:r>
              <a:rPr lang="en-US" sz="24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non-zero </a:t>
            </a:r>
            <a:r>
              <a:rPr lang="en-US" sz="24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-US" sz="2400" dirty="0"/>
              <a:t>(Take a second)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326257" y="4729446"/>
            <a:ext cx="2016300" cy="132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3563887" y="4729385"/>
            <a:ext cx="2016300" cy="132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(-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1974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5867394" y="4948594"/>
            <a:ext cx="2160299" cy="70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(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Shape 54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5867400" y="2475011"/>
            <a:ext cx="2901900" cy="184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(TRUE)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66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+mj-cs"/>
              </a:rPr>
              <a:t>void *</a:t>
            </a:r>
            <a:endParaRPr lang="en-US" dirty="0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049C422-8508-4CE9-8C80-06B51D0D1ACF}" type="slidenum">
              <a:rPr lang="he-IL">
                <a:latin typeface="Arial"/>
              </a:rPr>
              <a:pPr>
                <a:defRPr/>
              </a:pPr>
              <a:t>60</a:t>
            </a:fld>
            <a:endParaRPr lang="en-US">
              <a:latin typeface="Arial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4000" dirty="0" smtClean="0">
                <a:solidFill>
                  <a:srgbClr val="000000"/>
                </a:solidFill>
                <a:latin typeface="Consolas" pitchFamily="49" charset="0"/>
              </a:rPr>
              <a:t> *p </a:t>
            </a:r>
            <a:r>
              <a:rPr lang="en-US" sz="4000" dirty="0" smtClean="0"/>
              <a:t>defines a pointer to </a:t>
            </a:r>
            <a:r>
              <a:rPr lang="en-US" sz="4000" u="sng" dirty="0" smtClean="0"/>
              <a:t>undetermined type</a:t>
            </a:r>
          </a:p>
          <a:p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j;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 *p = &amp;j; </a:t>
            </a:r>
            <a:b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* q = p; 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no cast needed </a:t>
            </a:r>
            <a:b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p = (</a:t>
            </a:r>
            <a:r>
              <a:rPr lang="en-US" sz="32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</a:rPr>
              <a:t>*)q ; </a:t>
            </a:r>
            <a:r>
              <a:rPr lang="en-US" sz="3200" dirty="0" smtClean="0">
                <a:solidFill>
                  <a:srgbClr val="008000"/>
                </a:solidFill>
                <a:latin typeface="Consolas" pitchFamily="49" charset="0"/>
              </a:rPr>
              <a:t>// cast is needed </a:t>
            </a:r>
            <a:endParaRPr lang="en-US" sz="32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Consolas" pitchFamily="49" charset="0"/>
              </a:rPr>
              <a:t/>
            </a:r>
            <a:br>
              <a:rPr lang="en-US" sz="3200" dirty="0" smtClean="0">
                <a:latin typeface="Consolas" pitchFamily="49" charset="0"/>
              </a:rPr>
            </a:br>
            <a:endParaRPr lang="en-US" sz="3200" dirty="0" smtClean="0">
              <a:latin typeface="Consolas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438400" y="5562600"/>
            <a:ext cx="6172200" cy="1143000"/>
          </a:xfrm>
          <a:prstGeom prst="wedgeRoundRectCallout">
            <a:avLst>
              <a:gd name="adj1" fmla="val -55995"/>
              <a:gd name="adj2" fmla="val -69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All pointers can </a:t>
            </a:r>
            <a:r>
              <a:rPr lang="en-US" sz="2400" kern="1200" dirty="0">
                <a:solidFill>
                  <a:prstClr val="white"/>
                </a:solidFill>
                <a:latin typeface="Arial"/>
              </a:rPr>
              <a:t>be </a:t>
            </a:r>
            <a:r>
              <a:rPr lang="en-US" sz="2400" kern="1200" dirty="0" smtClean="0">
                <a:solidFill>
                  <a:prstClr val="white"/>
                </a:solidFill>
                <a:latin typeface="Arial"/>
              </a:rPr>
              <a:t>casted one to the other, it </a:t>
            </a:r>
            <a:r>
              <a:rPr lang="en-US" sz="2400" kern="1200" dirty="0">
                <a:solidFill>
                  <a:prstClr val="white"/>
                </a:solidFill>
                <a:latin typeface="Arial"/>
              </a:rPr>
              <a:t>may be useful sometimes, but beware…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2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cs typeface="+mj-cs"/>
              </a:rPr>
              <a:t>void *</a:t>
            </a:r>
            <a:endParaRPr lang="en-US">
              <a:cs typeface="+mj-cs"/>
            </a:endParaRPr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6553200"/>
            <a:ext cx="304800" cy="3048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5883DF1-2855-454C-9362-34B409FC6AB2}" type="slidenum">
              <a:rPr lang="he-IL">
                <a:latin typeface="Arial"/>
              </a:rPr>
              <a:pPr>
                <a:defRPr/>
              </a:pPr>
              <a:t>61</a:t>
            </a:fld>
            <a:endParaRPr lang="en-US">
              <a:latin typeface="Arial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No pointer arithmetic is defined for void* </a:t>
            </a:r>
            <a:r>
              <a:rPr lang="en-US" sz="2400" dirty="0" smtClean="0"/>
              <a:t>(</a:t>
            </a:r>
            <a:r>
              <a:rPr lang="en-US" sz="2400" dirty="0" err="1" smtClean="0"/>
              <a:t>gcc</a:t>
            </a:r>
            <a:r>
              <a:rPr lang="en-US" sz="2400" dirty="0" smtClean="0"/>
              <a:t> has an extension, </a:t>
            </a:r>
            <a:r>
              <a:rPr lang="en-GB" sz="2400" dirty="0" smtClean="0"/>
              <a:t>treating</a:t>
            </a:r>
            <a:r>
              <a:rPr lang="en-GB" sz="2400" dirty="0"/>
              <a:t> </a:t>
            </a:r>
            <a:r>
              <a:rPr lang="en-GB" sz="2400" dirty="0" smtClean="0"/>
              <a:t>the size </a:t>
            </a:r>
            <a:r>
              <a:rPr lang="en-GB" sz="2400" dirty="0"/>
              <a:t>of a </a:t>
            </a:r>
            <a:r>
              <a:rPr lang="en-GB" sz="2400" dirty="0" smtClean="0"/>
              <a:t>void as 1</a:t>
            </a:r>
            <a:r>
              <a:rPr lang="en-US" sz="2400" dirty="0" smtClean="0"/>
              <a:t>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We cannot access the content of the pointer – dereferencing is not allowed</a:t>
            </a:r>
          </a:p>
          <a:p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j;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*p = &amp;j; </a:t>
            </a:r>
            <a:b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*p;      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illegal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(</a:t>
            </a: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)*p 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still illegal </a:t>
            </a:r>
            <a:b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 k = *(</a:t>
            </a:r>
            <a:r>
              <a:rPr lang="en-US" sz="28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</a:rPr>
              <a:t>*)p;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</a:rPr>
              <a:t>// legal </a:t>
            </a:r>
            <a:endParaRPr lang="en-US" sz="2800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3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types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type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exist in 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(unlike C++ or Java)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7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/>
              <a:t>Use </a:t>
            </a:r>
            <a:r>
              <a:rPr lang="en-US" sz="2400" i="1" dirty="0"/>
              <a:t>char/</a:t>
            </a:r>
            <a:r>
              <a:rPr lang="en-US" sz="2400" i="1" dirty="0" err="1"/>
              <a:t>int</a:t>
            </a:r>
            <a:r>
              <a:rPr lang="en-US" sz="2400" i="1" dirty="0"/>
              <a:t> instead (It’s possible to manipulate bits)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zero </a:t>
            </a:r>
            <a:r>
              <a:rPr lang="en-US" sz="24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non-zero </a:t>
            </a:r>
            <a:r>
              <a:rPr lang="en-US" sz="24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1392982" y="4626471"/>
            <a:ext cx="2016300" cy="156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(infinite loop)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3535312" y="4632735"/>
            <a:ext cx="2016300" cy="156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(-</a:t>
            </a:r>
            <a:r>
              <a:rPr lang="en-US" sz="20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1974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(true statement)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5652119" y="4890119"/>
            <a:ext cx="2160299" cy="954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20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 zero)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5867400" y="2475011"/>
            <a:ext cx="2902023" cy="18466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1A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39" dir="5400000" algn="ctr">
              <a:srgbClr val="000000">
                <a:alpha val="31764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(TRUE)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(infinite loop)</a:t>
            </a:r>
          </a:p>
        </p:txBody>
      </p:sp>
    </p:spTree>
    <p:extLst>
      <p:ext uri="{BB962C8B-B14F-4D97-AF65-F5344CB8AC3E}">
        <p14:creationId xmlns:p14="http://schemas.microsoft.com/office/powerpoint/2010/main" val="166510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variables – example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 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6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5;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6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(1)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96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(!(a-3))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96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6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60" b="0" i="0" u="none" strike="noStrike" cap="none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”3"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96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96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6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60" b="0" i="0" u="none" strike="noStrike" cap="none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”%d"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a--);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6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230769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1828800" y="1524000"/>
            <a:ext cx="5867400" cy="4267199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581400" y="1724044"/>
            <a:ext cx="3276600" cy="1146048"/>
          </a:xfrm>
          <a:prstGeom prst="wedgeRoundRectCallout">
            <a:avLst>
              <a:gd name="adj1" fmla="val -85725"/>
              <a:gd name="adj2" fmla="val 5994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US" sz="1800">
                <a:solidFill>
                  <a:schemeClr val="lt1"/>
                </a:solidFill>
              </a:rPr>
              <a:t>does it evaluate to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lang="en-US" sz="1800">
                <a:solidFill>
                  <a:schemeClr val="lt1"/>
                </a:solidFill>
              </a:rPr>
              <a:t>iff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(a==3)?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Booleans in C99</a:t>
            </a:r>
          </a:p>
        </p:txBody>
      </p:sp>
      <p:sp>
        <p:nvSpPr>
          <p:cNvPr id="571" name="Shape 5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85343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750" b="1" i="0" u="none" strike="noStrike" cap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stdbool.h</a:t>
            </a:r>
            <a:r>
              <a:rPr lang="en-US" sz="175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750" b="0" i="0" u="none" strike="noStrike" cap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75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5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 </a:t>
            </a:r>
            <a:r>
              <a:rPr lang="en-US" sz="175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</a:t>
            </a: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(t != f)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7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50" b="0" i="0" u="none" strike="noStrike" cap="none" dirty="0">
                <a:solidFill>
                  <a:srgbClr val="9E3611"/>
                </a:solidFill>
                <a:latin typeface="Consolas"/>
                <a:ea typeface="Consolas"/>
                <a:cs typeface="Consolas"/>
                <a:sym typeface="Consolas"/>
              </a:rPr>
              <a:t>“t=%d, f=%d\n”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t, f); </a:t>
            </a:r>
            <a:r>
              <a:rPr lang="en-US" sz="1750" b="0" i="0" u="none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t=1, f=0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7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50" b="0" i="0" u="none" strike="noStrike" cap="none" dirty="0">
                <a:solidFill>
                  <a:srgbClr val="9E3611"/>
                </a:solidFill>
                <a:latin typeface="Consolas"/>
                <a:ea typeface="Consolas"/>
                <a:cs typeface="Consolas"/>
                <a:sym typeface="Consolas"/>
              </a:rPr>
              <a:t>“It is %s that 3 is greater than 4.\n”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(3&gt;4) ? </a:t>
            </a:r>
            <a:r>
              <a:rPr lang="en-US" sz="1750" b="0" i="0" u="none" strike="noStrike" cap="none" dirty="0">
                <a:solidFill>
                  <a:srgbClr val="9E3611"/>
                </a:solidFill>
                <a:latin typeface="Consolas"/>
                <a:ea typeface="Consolas"/>
                <a:cs typeface="Consolas"/>
                <a:sym typeface="Consolas"/>
              </a:rPr>
              <a:t>“true”</a:t>
            </a:r>
            <a:r>
              <a:rPr lang="en-US" sz="1750" b="0" i="0" u="none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750" b="0" i="0" u="none" strike="noStrike" cap="none" dirty="0">
                <a:solidFill>
                  <a:srgbClr val="9E3611"/>
                </a:solidFill>
                <a:latin typeface="Consolas"/>
                <a:ea typeface="Consolas"/>
                <a:cs typeface="Consolas"/>
                <a:sym typeface="Consolas"/>
              </a:rPr>
              <a:t>“false”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return</a:t>
            </a: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</a:p>
          <a:p>
            <a:pPr marL="0" marR="0" lvl="0" indent="0" algn="l" rtl="0">
              <a:lnSpc>
                <a:spcPct val="9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258461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1625" b="0" i="0" u="none" strike="noStrike" cap="none" dirty="0">
              <a:solidFill>
                <a:schemeClr val="dk1"/>
              </a:solidFill>
              <a:latin typeface="Consolas"/>
              <a:ea typeface="Arial"/>
              <a:cs typeface="Consolas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304800" y="1143000"/>
            <a:ext cx="78485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C99 added the _Bool type. You can use it as follows:</a:t>
            </a:r>
          </a:p>
        </p:txBody>
      </p:sp>
      <p:sp>
        <p:nvSpPr>
          <p:cNvPr id="6" name="Shape 565"/>
          <p:cNvSpPr/>
          <p:nvPr/>
        </p:nvSpPr>
        <p:spPr>
          <a:xfrm>
            <a:off x="3581400" y="1724044"/>
            <a:ext cx="3276600" cy="1146048"/>
          </a:xfrm>
          <a:prstGeom prst="wedgeRoundRectCallout">
            <a:avLst>
              <a:gd name="adj1" fmla="val -124098"/>
              <a:gd name="adj2" fmla="val 7640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size of </a:t>
            </a:r>
            <a:r>
              <a:rPr lang="en-US" sz="24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65"/>
          <p:cNvSpPr/>
          <p:nvPr/>
        </p:nvSpPr>
        <p:spPr>
          <a:xfrm>
            <a:off x="5657529" y="5281430"/>
            <a:ext cx="3276600" cy="1347970"/>
          </a:xfrm>
          <a:prstGeom prst="wedgeRoundRectCallout">
            <a:avLst>
              <a:gd name="adj1" fmla="val -71143"/>
              <a:gd name="adj2" fmla="val -3639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  <a:sym typeface="Arial"/>
              </a:rPr>
              <a:t>Ternary </a:t>
            </a:r>
            <a:r>
              <a:rPr lang="en-US" sz="2000" dirty="0" smtClean="0">
                <a:solidFill>
                  <a:schemeClr val="lt1"/>
                </a:solidFill>
              </a:rPr>
              <a:t>operator “?:”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  <a:latin typeface="Consolas"/>
                <a:cs typeface="Consolas"/>
              </a:rPr>
              <a:t>expr1 ? expr2 : expr3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  <a:latin typeface="Consolas"/>
                <a:cs typeface="Consolas"/>
              </a:rPr>
              <a:t>if(expr1) expr2;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  <a:latin typeface="Consolas"/>
                <a:cs typeface="Consolas"/>
              </a:rPr>
              <a:t>else expr3;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62035" y="5117957"/>
            <a:ext cx="3017615" cy="365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HJCAPwnEVFghLEKtM9K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qT2pdrzNBLssOkC0F7H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zZF2Ca6XVazKXJmTXr1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JFULkd2PDtk9STwRw6p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k3NN5ik7Uteyg07RQTU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NRsm5VV2PkmkQXw8Kv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VkDwJFfw3APeEZWCVeb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dTFgTkL9A0wxSwPPmgG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x5cYzvPhkAqw6KQsMUL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I67qN5SViVCumA4UKfkj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7lp5YTtLKSIIm5R9IJo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TCngoRavzH8NZL0H6Yr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kju5QMV0oAc2B95bp0K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LDdY3AxAUhDCsNHIvCB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z5590CqWLj9QK3pNzY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anic0osPVWrK3DTYqwY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ijWXE6O1gldJpHMX0eX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H6GpwP8r0jvi5Zf3Jm1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wjdbbtwJwd0UBQgeAYT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e7CNHWuB6XGBzmckEFV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ibnpMvM20SKD56znLzfU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dZgU2fkdT46WOrpiaZP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RWg5LgTl1SaeXo8SswI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djSbOYgczR0szIV8BMS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w9h8Ytpf537o8kDWu3k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LAt1aiwil9Qap7NDiqW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7yfNfv2EsrCjnHEXj7J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yXVv8QLUBiqDtVLm20g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y6J6Yk6P20q9ZiSJnbT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SJeIbX4Iw0gapOL2SqN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djWttjD4N8ydd0Rf89L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TPS4YkjtL34twVMItK4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BbALaChD0VVNp7ApkjLj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8KtWtqG0f3cLdHtc9Hb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fMIsUtIGg8G76bcEYWKc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xIvF73qLFTL62Qhd8QX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BETTW8947fsZcKrNjCA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07ECUWyl92tF7RMe7iC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D3DwMkxlqcuiELfjddv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wwDz15uhRLxutBZn9dN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bOc0ZO4o5Yqdx6TcjsR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LahDjP4iZhOflPn05Fc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4g3SuWUkXsWs22Jlufk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oiL3PimbVR2d51zrk7n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iTMkhKbX8SyVRL7r6CY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k19zmfgpXZHOk36sm4Mu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pPWIL3VcqkO2ZRgv1BZ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Ea9OjT1LGyQdtXnyZ81V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7PLfaBAmMxleaMyXJ2b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bMoj7sCRXOIq3k23Ipa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ReMBZ2oZJNzRDZRQu8J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gRGqUP7a12z54EoP2JjFB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pX0cVH8VzHGYC9rrblb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KODkLA3T9BXMAwZMudZI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NSmmibA3YYGesVwEWsp4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KL8qQileqyppSSAEbXGJ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LrCKVWOVQbRVKzTyergi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FoDZ4JGZGIogVyEM2Z6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g5RGSi4lhtof6KNRdBy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0CW10oUHCIgs8y8nQnU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SGsUZbLu2Nkz4fKRiFr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DSgYvVH2r3ohGAfy2tx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c8lxqbcvoIx41S3tK9EUv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HlBA1PVOoR564qH2SQI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ykuq4UuBwzuqDcOBbFt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WLY326M3NPY3Mg6AL1k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CEMvdhF3pQuloIr1RnP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M76cBSXH8J9n7Kvlt9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rApyvAUrzmRr8kgxSuoJ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yqSn9JaWXSIXdc6FM58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uWA7Kkuk42ej1YF8rah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Ja64qdIiBrQqWVM1YQs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JTa7ZEDXHFJudp0GThC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sB1Klpcq9Lc4rcTid3F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K9YvKr6PI4e4Z9amz4wN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GsHn0iWa01dVrz6fjdL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i9XOMA4y6N2hVz2XpTuZ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QwLkcXKrSuFH9xpcvl5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t8mTtvy3CiJM8QDPJc2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TaEwclORLwd7jr2so6O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Bdpuyco8TigpCBGGLpD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eyJdV61juD2aSIisKtBdJ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u2eXa3XZDfvkyq6HNCt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QTOrLIlp1TPrIngA2lbU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Ui2fz3B1x5wzcl9JheD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9dGq5cto1GpHVpMwv0No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u6IJrcz8rIfPZwow8hN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U8bUrj3WgqMhNVxQCor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kmmCkL6mrdgJbzywLg4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cAbLNJ5M848FjYKj8np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1Phs46j2cUifowxv1PP5C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HIsYiEozW76OOxOYiQU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3JYi6Cal8mvjFUSMOH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C5KJYXiMFxPtGEI0ZyL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1Phs46j2cUifowxv1PP5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HIsYiEozW76OOxOYiQU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3JYi6Cal8mvjFUSMOH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C5KJYXiMFxPtGEI0ZyL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gRGqUP7a12z54EoP2JjFB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pX0cVH8VzHGYC9rrbl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pAYTRwKX1YaJWLHHHPY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KODkLA3T9BXMAwZMudZI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jjFvUi19HnhHZHrCZ9L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iA9J9RiP760mWfc44P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BnJClkpPhyWKMRd0Saxj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uoyqBP8YKAtZxjxKignv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MFpOvEjbzyl8fjIFJZ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U729VNJzkRUryXOPva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EtxE4q4FsPeLbBMURy1b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MFpOvEjbzyl8fjIFJZ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uz2YCqFAFEgKWvmdrk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OkwkYR7Z2aXeOSjqKuZK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MFpOvEjbzyl8fjIFJZ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BbcDYs0likPEaYvSGO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eeWrToasw6Bu93dCRGRb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aNSGeXAplozbR9C8n5Yu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KivSU5w1cWVGrEdz7FRz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PYf9LO8hfJDkrd53cf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vaz5VNXpOXBvYXB5OD0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yZd3Nqr5x2wWCFUEWKc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NjLl1BFjPtMhY15XoHb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7oOxboguqheS3qJ14qu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sQoVCQNOmsYfGVWNPcoO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pVBlVkhHPYqVY9gMqHC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TNJO5gAhtUhgiZZ0uRu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fZYEzqX6MhLv8RxQ3G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8EFagLWQ8P1LwuO6C1Qv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ZxtR8W0qokMc6liuiF1f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KKBnIJrFAQgDF8GpCZQ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vqFhxE7HiHDa4RpwvRC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aNSGeXAplozbR9C8n5Yu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KivSU5w1cWVGrEdz7FRz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PYf9LO8hfJDkrd53cf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yZd3Nqr5x2wWCFUEWKc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NjLl1BFjPtMhY15XoHb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7oOxboguqheS3qJ14qu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sQoVCQNOmsYfGVWNPcoO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pVBlVkhHPYqVY9gMqHC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TNJO5gAhtUhgiZZ0uRu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fZYEzqX6MhLv8RxQ3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9qwpBlwflEaVF9qEgjh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8EFagLWQ8P1LwuO6C1Qv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ZxtR8W0qokMc6liuiF1f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KKBnIJrFAQgDF8GpCZQH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aNSGeXAplozbR9C8n5Yu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KivSU5w1cWVGrEdz7FRz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PYf9LO8hfJDkrd53cf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yZd3Nqr5x2wWCFUEWKc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NjLl1BFjPtMhY15XoHb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7oOxboguqheS3qJ14qu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sQoVCQNOmsYfGVWNPco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OTKGh89fTKcgeK82Lb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pVBlVkhHPYqVY9gMqHC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TNJO5gAhtUhgiZZ0uRu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fZYEzqX6MhLv8RxQ3G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8EFagLWQ8P1LwuO6C1Qv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ZxtR8W0qokMc6liuiF1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KKBnIJrFAQgDF8GpCZQH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aNSGeXAplozbR9C8n5Yu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KivSU5w1cWVGrEdz7FRz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PYf9LO8hfJDkrd53cf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yZd3Nqr5x2wWCFUEWKc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08cf5QAjYIDgyIvREe7c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NjLl1BFjPtMhY15XoHb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7oOxboguqheS3qJ14qu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sQoVCQNOmsYfGVWNPcoO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pVBlVkhHPYqVY9gMqHC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TNJO5gAhtUhgiZZ0uRu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fZYEzqX6MhLv8RxQ3G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8EFagLWQ8P1LwuO6C1Qv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ZxtR8W0qokMc6liuiF1f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KKBnIJrFAQgDF8GpCZQH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LaNSGeXAplozbR9C8n5Yu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bsTcT8hwVCwTNKxrbhyV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KivSU5w1cWVGrEdz7FRz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PYf9LO8hfJDkrd53cf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yZd3Nqr5x2wWCFUEWKc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WNjLl1BFjPtMhY15XoHb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7oOxboguqheS3qJ14quS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sQoVCQNOmsYfGVWNPcoO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pVBlVkhHPYqVY9gMqHC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TNJO5gAhtUhgiZZ0uRu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gfZYEzqX6MhLv8RxQ3G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48EFagLWQ8P1LwuO6C1Q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zZF2Ca6XVazKXJmTXr1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ZxtR8W0qokMc6liuiF1f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KKBnIJrFAQgDF8GpCZQH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QPkFmoGsZERfL7RqeXBr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6FHEK4HvKlMIXHr5reD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c3pCBYE4JsCMSvEt1gq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j8p5TdPfZWTjsDf7sIR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5aPVqYdm1PKYJgdw5reu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Ty21dTOHBmC03efXNQ1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zuTYUVDpr7QphgSoLjxj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mJdZh8EnsPKPZy7fZT4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JFULkd2PDtk9STwRw6pX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aDWY4o5I6BPb7aKUDuL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ErhjhvjDf2sRyz2i3ghK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0NqXu4fzqRQaZuGK7Aos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gBbSlrvMUgvruTk1eoF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0oAxCi8HlhMd3aljcU8U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BvN2YWY0TS0sObVkEAh5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Tu2bRNza4Ha8fdAkJ9m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IerIYH1txIw4v6uqql8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52VU8ISbZxZmTLOK9OR8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CaHuPiI0WoMDbvNQY9i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LZv7v3jJG9muwItMmrQ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k3NN5ik7Uteyg07RQTU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IBkGFhxg2CVAjJqe2Sg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78DflYSYhCi5s6a9Drt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IAc4pK7qhDtJuc3qVzo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idgk3TeP4mBXp22gy7R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BJBX6dvThiOpiYN5Hdb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7xM0nE1gbtYDCxI6M1j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80J3tsqDFT6uB4b5PQS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lqFmgmAra7o2OoLgkbyQx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x7WEVHbti3bMA4Gd6Pcv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jjFvUi19HnhHZHrCZ9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NRsm5VV2PkmkQXw8Kv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iA9J9RiP760mWfc44PS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ea0UhfP87HoYdDQJE0Ad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BnJClkpPhyWKMRd0Saxj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uoyqBP8YKAtZxjxKignv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jjFvUi19HnhHZHrCZ9LT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iA9J9RiP760mWfc44P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ea0UhfP87HoYdDQJE0A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o9HhnEBNlluO4q8OSCt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BnJClkpPhyWKMRd0Saxj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uoyqBP8YKAtZxjxKign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VkDwJFfw3APeEZWCVebY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kDhBRKi9G2yTl3UJzHj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JicsX4tzQ1LmXqpqNuaE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r8V3xXo3GQ0uKyBudb5t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CJJ5deiyrXLpttQBdJEN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9rDddOyLvSFkqvbjsJaL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kfgM4G7SRpFLVDO0mdDVo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Jl58DBYmPDJth6R0pJN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43XEiKZt19KoUS8GV9wv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H1UdAJL1ksYDg1aZjdn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iQX6rkaxBwzOz1dFtWPY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dTFgTkL9A0wxSwPPmgGv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hNkUt7RgVQYyweNjeg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WYpcHnwNOL7v2QWGnCrS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AkOO7qlq4mVvQmuhqtK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q1bWmyTBZx1Ko5nSg6sn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x0Ab6cX8DamTNDb3Nxt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6YoTydDFExFqEWMmMp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z1cAe43FQcod3TCNcEJu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PdmYegrK4kX6wWcij8AZ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hdA29zALiVq4bZegPMe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80J3tsqDFT6uB4b5PQS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x5cYzvPhkAqw6KQsMULT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W6TBY8vQY6g1sHosXRC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fXmFATkATYGvV8nc7Saj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FsLd43jOLIbeYDGtYGqH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nG35SDFmUP1dhUUnPhh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ITqGeWvcWV4Pg1ZyJbo6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jHaKvDTuSk0d449ZaF9p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cKmLyBQ8pWfpmmU871s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d3QPdQ6CWNaYvqnK4iDJ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IiZKY4uR6gnKedsUKbZD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YEIN42x7WnouxjUJn02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OI67qN5SViVCumA4UKfkj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foQuKnWaNdN95b7pL45O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z0S4PlUDH63vpkWAh9bM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cccFoTeFeZ97b7HtYqH5O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GneJBXeXIbBsOQBGxBf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6zMNtbMVD3cokvQ6KXoJ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TWw6ZBCAxqFZhEXOu2b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vMM5Orc72zx6NyiGADr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gpw6QrQhKLjeFPhmcbi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Jkdb8VslyAjlG6ASKaJf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G3Z8x7Q0uu1uGbSFiUO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7lp5YTtLKSIIm5R9IJoo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vMM5Orc72zx6NyiGADr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gpw6QrQhKLjeFPhmcbi3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Jkdb8VslyAjlG6ASKaJ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G3Z8x7Q0uu1uGbSFiUO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72ldhdyVVmnKGSCNpe1S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Uj8aMjq8kh6PE9b0olvy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kcppZ5ROqgGY8GZmlxzm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nQwIuhwtTEC5YVKnjlg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xD1TUFK7smM4VFKKB9Zz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9G1v02ZYZKFAOzSgBAi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TCngoRavzH8NZL0H6Yr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m3H4BYdd5ETyHQHYgttV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qo6bu2KGeTs7kXNWq1K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GgR1zCjOsrmuDiXptatp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5AwJak2saTdpHPjst8mp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KQkvY1xAheAHbhvPrZL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gdB750Gl20y4PFpFl1U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O0E2XEGnErKiz6URVxT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96sPqLDJ5GQhpAs332E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kw6iLu6nGFMdRyz7dVKV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rhHjoRtQixf1MVJ809C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LDdY3AxAUhDCsNHIvCB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xD1TUFK7smM4VFKKB9Zz6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9G1v02ZYZKFAOzSgBAi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m3H4BYdd5ETyHQHYgttV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qo6bu2KGeTs7kXNWq1K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GgR1zCjOsrmuDiXptatp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5AwJak2saTdpHPjst8mp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KQkvY1xAheAHbhvPrZL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gdB750Gl20y4PFpFl1U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O0E2XEGnErKiz6URVxT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96sPqLDJ5GQhpAs332E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z5590CqWLj9QK3pNzYY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kw6iLu6nGFMdRyz7dVKV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rhHjoRtQixf1MVJ809CH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I3Rp4Ndd1vtzojjmxNOt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bvbJUtVOJUqLg4OAs5eTP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YPLDn5UAiE3gLvztnx2y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gvQVxx3oNaOhdU9QyIOk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7dO25TCRlNOAayfMsynwU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suiEkxZjJjG9i2TsErw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BFLdR3O41i0UsjQ3gGjf9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G3mT36arNdhklyMeijm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qQccwXjf65Jy87x2qJp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anic0osPVWrK3DTYqwYt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tpXKz5J5novtNfiruT8i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SXGkFp9d5TUpzWVix4HI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r5lqhNrLhaa6n6ccKp8Z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PSKxWROskLM0x03eqjV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yoFlvbm4BMCZ8NA7tioC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CzpVfiEnMGAdkmSAlC6g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tFV0tjh7veQQ6k7wCxgAx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nxSfEiQDKF3pL6VAW3pd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pUtdfSWMwhYCbS2ZElx8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aUBLFKG2RX0r8XMq3YH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ijWXE6O1gldJpHMX0eX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H6GpwP8r0jvi5Zf3Jm1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wjdbbtwJwd0UBQgeAYT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e7CNHWuB6XGBzmckEFV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ibnpMvM20SKD56znLzf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dZgU2fkdT46WOrpiaZP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RWg5LgTl1SaeXo8SswI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w9h8Ytpf537o8kDWu3k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LAt1aiwil9Qap7NDiq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yX1fl38JFgzPzEVjxmq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7yfNfv2EsrCjnHEXj7J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yXVv8QLUBiqDtVLm20g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y6J6Yk6P20q9ZiSJnbT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SJeIbX4Iw0gapOL2SqN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djWttjD4N8ydd0Rf89L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TPS4YkjtL34twVMItK4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BbALaChD0VVNp7ApkjL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8KtWtqG0f3cLdHtc9Hb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xIvF73qLFTL62Qhd8QX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BETTW8947fsZcKrNjC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Yzlfk17MfiIifahCg6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07ECUWyl92tF7RMe7iCB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D3DwMkxlqcuiELfjddv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wwDz15uhRLxutBZn9dN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bOc0ZO4o5Yqdx6TcjsR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LahDjP4iZhOflPn05Fc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4g3SuWUkXsWs22Jlufk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oiL3PimbVR2d51zrk7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iTMkhKbX8SyVRL7r6CY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pPWIL3VcqkO2ZRgv1BZ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Ea9OjT1LGyQdtXnyZ81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ZjyS66b3pcFgc2F0ONI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7PLfaBAmMxleaMyXJ2b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bMoj7sCRXOIq3k23Ipa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ReMBZ2oZJNzRDZRQu8J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HJCAPwnEVFghLEKtM9K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cU729VNJzkRUryXOPva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LZv7v3jJG9muwItMmrQ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qQccwXjf65Jy87x2qJp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yX1fl38JFgzPzEVjxmq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Yzlfk17MfiIifahCg6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ZjyS66b3pcFgc2F0ONI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xRmF8gJ9kFQiZfMmeUW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xRmF8gJ9kFQiZfMmeUW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2138BCsjFSYFLHwrYVj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qT2pdrzNBLssOkC0F7H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kju5QMV0oAc2B95bp0K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djSbOYgczR0szIV8BM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fMIsUtIGg8G76bcEYWK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k19zmfgpXZHOk36sm4Mu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LrCKVWOVQbRVKzTyergi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M76cBSXH8J9n7Kvlt9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t8mTtvy3CiJM8QDPJc2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2138BCsjFSYFLHwrYVj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cAbLNJ5M848FjYKj8np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pAYTRwKX1YaJWLHHHPY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EtxE4q4FsPeLbBMURy1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uz2YCqFAFEgKWvmdrk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vaz5VNXpOXBvYXB5OD0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vqFhxE7HiHDa4RpwvRC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9qwpBlwflEaVF9qEgjh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SOTKGh89fTKcgeK82Lb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08cf5QAjYIDgyIvREe7c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bsTcT8hwVCwTNKxrbhy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שר">
  <a:themeElements>
    <a:clrScheme name="יושר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2376</Words>
  <Application>Microsoft Macintosh PowerPoint</Application>
  <PresentationFormat>On-screen Show (4:3)</PresentationFormat>
  <Paragraphs>885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יושר</vt:lpstr>
      <vt:lpstr>1_יושר</vt:lpstr>
      <vt:lpstr>2_יושר</vt:lpstr>
      <vt:lpstr>Introduction to C</vt:lpstr>
      <vt:lpstr>Review</vt:lpstr>
      <vt:lpstr>Review - data types</vt:lpstr>
      <vt:lpstr>Review - operators</vt:lpstr>
      <vt:lpstr>Boolean types</vt:lpstr>
      <vt:lpstr>Boolean types</vt:lpstr>
      <vt:lpstr>Boolean types</vt:lpstr>
      <vt:lpstr>Boolean variables – example</vt:lpstr>
      <vt:lpstr>Booleans in C99</vt:lpstr>
      <vt:lpstr>Review: If else statements</vt:lpstr>
      <vt:lpstr>If else statements</vt:lpstr>
      <vt:lpstr>Back to Input/Output</vt:lpstr>
      <vt:lpstr>Standard input and output</vt:lpstr>
      <vt:lpstr>Character Input/Output</vt:lpstr>
      <vt:lpstr>Character Input/Output</vt:lpstr>
      <vt:lpstr>Memory and Arrays</vt:lpstr>
      <vt:lpstr>Memory</vt:lpstr>
      <vt:lpstr>Arrays</vt:lpstr>
      <vt:lpstr>Arrays - the [ ] operator</vt:lpstr>
      <vt:lpstr>Arrays</vt:lpstr>
      <vt:lpstr>Arrays</vt:lpstr>
      <vt:lpstr>Array Initialization</vt:lpstr>
      <vt:lpstr>2D Array Memory Map</vt:lpstr>
      <vt:lpstr>Fun with Pointers</vt:lpstr>
      <vt:lpstr>Example – the swap function</vt:lpstr>
      <vt:lpstr>Physical and virtual memory</vt:lpstr>
      <vt:lpstr>Addressing variables</vt:lpstr>
      <vt:lpstr>Pointers are variables that store the address of other variables</vt:lpstr>
      <vt:lpstr>Pointers declaration</vt:lpstr>
      <vt:lpstr>* and &amp;</vt:lpstr>
      <vt:lpstr>* and &amp;</vt:lpstr>
      <vt:lpstr>Pointers are variables that store the address of other variables</vt:lpstr>
      <vt:lpstr>Pointers – spaces in declaration</vt:lpstr>
      <vt:lpstr>Pointers - 64 bit!</vt:lpstr>
      <vt:lpstr>Pointers - 64 bit!</vt:lpstr>
      <vt:lpstr>Pointers - 64 bit!</vt:lpstr>
      <vt:lpstr>Pointers - 64 bit!</vt:lpstr>
      <vt:lpstr>Pointers - 64 bit!</vt:lpstr>
      <vt:lpstr>Pointers - 64 bit!</vt:lpstr>
      <vt:lpstr>Pointers - 64 bit!</vt:lpstr>
      <vt:lpstr>Example – the swap function</vt:lpstr>
      <vt:lpstr>Example – the swap function</vt:lpstr>
      <vt:lpstr>NULL pointer</vt:lpstr>
      <vt:lpstr>Dereferencing NULL or uninitialized pointer</vt:lpstr>
      <vt:lpstr>Pointers &amp; Arrays</vt:lpstr>
      <vt:lpstr>Pointers &amp; Arrays</vt:lpstr>
      <vt:lpstr>Pointers &amp; Arrays</vt:lpstr>
      <vt:lpstr>Pointers &amp; Arrays - size</vt:lpstr>
      <vt:lpstr>Pointers &amp; Arrays</vt:lpstr>
      <vt:lpstr>Passing pointers to functions</vt:lpstr>
      <vt:lpstr>Passing Pointers &amp; Arrays to functions</vt:lpstr>
      <vt:lpstr>Passing Pointers &amp; Arrays to functions</vt:lpstr>
      <vt:lpstr>Passing Pointers &amp; Arrays to functions</vt:lpstr>
      <vt:lpstr>Passing Pointers &amp; Arrays to functions</vt:lpstr>
      <vt:lpstr>Pointer Arithmetic</vt:lpstr>
      <vt:lpstr>Pointer Arithmetic</vt:lpstr>
      <vt:lpstr>Pointer Arithmetic</vt:lpstr>
      <vt:lpstr>Pointer Arithmetic</vt:lpstr>
      <vt:lpstr>Pointer Arithmetic</vt:lpstr>
      <vt:lpstr>void *</vt:lpstr>
      <vt:lpstr>void 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Dina Schneidman</cp:lastModifiedBy>
  <cp:revision>136</cp:revision>
  <dcterms:modified xsi:type="dcterms:W3CDTF">2017-10-31T15:37:25Z</dcterms:modified>
</cp:coreProperties>
</file>