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305" r:id="rId3"/>
    <p:sldId id="310" r:id="rId4"/>
    <p:sldId id="281" r:id="rId5"/>
    <p:sldId id="317" r:id="rId6"/>
    <p:sldId id="318" r:id="rId7"/>
    <p:sldId id="327" r:id="rId8"/>
    <p:sldId id="320" r:id="rId9"/>
    <p:sldId id="315" r:id="rId10"/>
    <p:sldId id="311" r:id="rId11"/>
    <p:sldId id="282" r:id="rId12"/>
    <p:sldId id="312" r:id="rId13"/>
    <p:sldId id="283" r:id="rId14"/>
    <p:sldId id="284" r:id="rId15"/>
    <p:sldId id="321" r:id="rId16"/>
    <p:sldId id="285" r:id="rId17"/>
    <p:sldId id="286" r:id="rId18"/>
    <p:sldId id="287" r:id="rId19"/>
    <p:sldId id="322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24" r:id="rId31"/>
    <p:sldId id="325" r:id="rId32"/>
    <p:sldId id="326" r:id="rId33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1B8CF44-D358-497C-BD29-397C19740993}">
  <a:tblStyle styleId="{B1B8CF44-D358-497C-BD29-397C1974099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ECED"/>
          </a:solidFill>
        </a:fill>
      </a:tcStyle>
    </a:wholeTbl>
    <a:band1H>
      <a:tcStyle>
        <a:tcBdr/>
        <a:fill>
          <a:solidFill>
            <a:srgbClr val="DBD8D8"/>
          </a:solidFill>
        </a:fill>
      </a:tcStyle>
    </a:band1H>
    <a:band1V>
      <a:tcStyle>
        <a:tcBdr/>
        <a:fill>
          <a:solidFill>
            <a:srgbClr val="DBD8D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EECED"/>
          </a:solidFill>
        </a:fill>
      </a:tcStyle>
    </a:lastRow>
    <a:firstRow>
      <a:tcTxStyle b="on" i="off"/>
      <a:tcStyle>
        <a:tcBdr/>
        <a:fill>
          <a:solidFill>
            <a:srgbClr val="EEECED"/>
          </a:solidFill>
        </a:fill>
      </a:tcStyle>
    </a:firstRow>
  </a:tblStyle>
  <a:tblStyle styleId="{67254F4F-A0EC-4B6E-B40E-CA6A7F87AF7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70843" autoAdjust="0"/>
  </p:normalViewPr>
  <p:slideViewPr>
    <p:cSldViewPr snapToGrid="0" snapToObjects="1">
      <p:cViewPr varScale="1">
        <p:scale>
          <a:sx n="107" d="100"/>
          <a:sy n="107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1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1"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21793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Shape 386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lang="en-US" dirty="0"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Shape 487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Shape 495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Shape 511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Shape 5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6999" cy="460374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שקופית כותרת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28600" y="3200400"/>
            <a:ext cx="7467600" cy="289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3125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1"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1">
              <a:spcBef>
                <a:spcPts val="37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1">
              <a:spcBef>
                <a:spcPts val="370"/>
              </a:spcBef>
              <a:buClr>
                <a:srgbClr val="E6AFA9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1">
              <a:spcBef>
                <a:spcPts val="370"/>
              </a:spcBef>
              <a:buClr>
                <a:srgbClr val="CAABA9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כותרת וטקסט אנכי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866899" y="-419100"/>
            <a:ext cx="5410200" cy="86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כותרת אנכית וטקסט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כותרת בלבד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כותרת ותוכן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שני תכנים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4190999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419600" y="990600"/>
            <a:ext cx="4495800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כותרת מקטע עליונה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750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233333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262500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300000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300000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 rot="10800000" flipH="1">
            <a:off x="69411" y="2376829"/>
            <a:ext cx="9013514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68305" y="2468880"/>
            <a:ext cx="901462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השוואה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28600" y="273050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52400" y="1447800"/>
            <a:ext cx="4267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750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209999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233333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419600" y="1447800"/>
            <a:ext cx="4267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750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209999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233333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262500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152400" y="2247900"/>
            <a:ext cx="42671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4"/>
          </p:nvPr>
        </p:nvSpPr>
        <p:spPr>
          <a:xfrm>
            <a:off x="4419600" y="2247900"/>
            <a:ext cx="42671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idx="12"/>
          </p:nvPr>
        </p:nvSpPr>
        <p:spPr>
          <a:xfrm>
            <a:off x="-43542" y="6553200"/>
            <a:ext cx="348342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תוכן עם כיתוב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233333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231140" algn="l" rtl="0">
              <a:lnSpc>
                <a:spcPct val="350000"/>
              </a:lnSpc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238760" algn="l" rtl="0">
              <a:lnSpc>
                <a:spcPct val="419999"/>
              </a:lnSpc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23368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22860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28600" y="6172200"/>
            <a:ext cx="464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4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תמונה עם כיתוב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914400" y="2601911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8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262500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66370" algn="l" rtl="0">
              <a:lnSpc>
                <a:spcPct val="350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84785" algn="l" rtl="0">
              <a:lnSpc>
                <a:spcPct val="41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8796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71450" algn="l" rtl="0">
              <a:lnSpc>
                <a:spcPct val="466666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r" rtl="1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r" rtl="1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/>
          <p:nvPr/>
        </p:nvSpPr>
        <p:spPr>
          <a:xfrm rot="10800000" flipH="1">
            <a:off x="68307" y="4683554"/>
            <a:ext cx="900683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name="adj" fmla="val 4929"/>
            </a:avLst>
          </a:prstGeom>
          <a:solidFill>
            <a:schemeClr val="lt2"/>
          </a:solidFill>
          <a:ln w="9525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61538"/>
              </a:lnSpc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spcBef>
                <a:spcPts val="37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spcBef>
                <a:spcPts val="37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spcBef>
                <a:spcPts val="370"/>
              </a:spcBef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spcBef>
                <a:spcPts val="370"/>
              </a:spcBef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1122" y="4400007"/>
            <a:ext cx="64894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Programming Workshop in C (67316)</a:t>
            </a:r>
          </a:p>
          <a:p>
            <a:pPr algn="ctr"/>
            <a:r>
              <a:rPr lang="en-US" sz="2800" b="1" dirty="0"/>
              <a:t>Fall </a:t>
            </a:r>
            <a:r>
              <a:rPr lang="en-US" sz="2800" b="1" dirty="0" smtClean="0"/>
              <a:t>2017</a:t>
            </a:r>
          </a:p>
          <a:p>
            <a:pPr algn="ctr"/>
            <a:r>
              <a:rPr lang="en-US" sz="2800" b="1" dirty="0" smtClean="0"/>
              <a:t>Lecture 2</a:t>
            </a:r>
          </a:p>
          <a:p>
            <a:pPr algn="ctr"/>
            <a:r>
              <a:rPr lang="en-US" sz="2800" b="1" dirty="0" smtClean="0"/>
              <a:t>26.10.2017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Statements - conditional </a:t>
            </a: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255952" y="914400"/>
            <a:ext cx="8839200" cy="44927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120000"/>
              </a:lnSpc>
              <a:buSzPct val="25000"/>
            </a:pPr>
            <a:r>
              <a:rPr lang="en-US" sz="2400" dirty="0">
                <a:ea typeface="Consolas"/>
                <a:sym typeface="Consolas"/>
              </a:rPr>
              <a:t>A programmer </a:t>
            </a:r>
            <a:r>
              <a:rPr lang="en-US" sz="2400" dirty="0" smtClean="0">
                <a:ea typeface="Consolas"/>
                <a:sym typeface="Consolas"/>
              </a:rPr>
              <a:t>goes </a:t>
            </a:r>
            <a:r>
              <a:rPr lang="en-US" sz="2400" dirty="0">
                <a:ea typeface="Consolas"/>
                <a:sym typeface="Consolas"/>
              </a:rPr>
              <a:t>to the grocery store and his wife tells </a:t>
            </a:r>
            <a:r>
              <a:rPr lang="en-US" sz="2400" dirty="0" smtClean="0">
                <a:ea typeface="Consolas"/>
                <a:sym typeface="Consolas"/>
              </a:rPr>
              <a:t>him: </a:t>
            </a:r>
          </a:p>
          <a:p>
            <a:pPr lvl="0">
              <a:lnSpc>
                <a:spcPct val="120000"/>
              </a:lnSpc>
              <a:buSzPct val="25000"/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- "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Buy a gallon of milk, and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there are eggs, buy a dozen." </a:t>
            </a:r>
            <a:endParaRPr lang="en-US" sz="2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20000"/>
              </a:lnSpc>
              <a:buSzPct val="25000"/>
            </a:pPr>
            <a:r>
              <a:rPr lang="en-US" sz="2400" dirty="0" smtClean="0">
                <a:ea typeface="Consolas"/>
                <a:sym typeface="Consolas"/>
              </a:rPr>
              <a:t>So he buys </a:t>
            </a:r>
            <a:r>
              <a:rPr lang="en-US" sz="2400" dirty="0">
                <a:ea typeface="Consolas"/>
                <a:sym typeface="Consolas"/>
              </a:rPr>
              <a:t>everything, and drives back to his house. Upon arrival, his wife angrily asks </a:t>
            </a:r>
            <a:r>
              <a:rPr lang="en-US" sz="2400" dirty="0" smtClean="0">
                <a:ea typeface="Consolas"/>
                <a:sym typeface="Consolas"/>
              </a:rPr>
              <a:t>him: </a:t>
            </a:r>
          </a:p>
          <a:p>
            <a:pPr lvl="0">
              <a:lnSpc>
                <a:spcPct val="120000"/>
              </a:lnSpc>
              <a:buSzPct val="25000"/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- "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Why did you get </a:t>
            </a:r>
            <a:r>
              <a:rPr lang="en-US" sz="2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gallons of milk?" </a:t>
            </a:r>
            <a:endParaRPr lang="en-US" sz="24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20000"/>
              </a:lnSpc>
              <a:buSzPct val="25000"/>
            </a:pPr>
            <a:r>
              <a:rPr lang="en-US" sz="2400" dirty="0" smtClean="0">
                <a:ea typeface="Consolas"/>
                <a:sym typeface="Consolas"/>
              </a:rPr>
              <a:t>The </a:t>
            </a:r>
            <a:r>
              <a:rPr lang="en-US" sz="2400" dirty="0">
                <a:ea typeface="Consolas"/>
                <a:sym typeface="Consolas"/>
              </a:rPr>
              <a:t>programmer </a:t>
            </a:r>
            <a:r>
              <a:rPr lang="en-US" sz="2400" dirty="0" smtClean="0">
                <a:ea typeface="Consolas"/>
                <a:sym typeface="Consolas"/>
              </a:rPr>
              <a:t>says</a:t>
            </a:r>
            <a:r>
              <a:rPr lang="en-US" sz="2400" dirty="0">
                <a:ea typeface="Consolas"/>
                <a:sym typeface="Consolas"/>
              </a:rPr>
              <a:t>:</a:t>
            </a:r>
            <a:endParaRPr lang="en-US" sz="2400" dirty="0" smtClean="0">
              <a:ea typeface="Consolas"/>
              <a:sym typeface="Consolas"/>
            </a:endParaRPr>
          </a:p>
          <a:p>
            <a:pPr lvl="0">
              <a:lnSpc>
                <a:spcPct val="120000"/>
              </a:lnSpc>
              <a:buSzPct val="25000"/>
            </a:pP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- "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There were eggs!"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69" y="5035590"/>
            <a:ext cx="743029" cy="743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14" y="5722455"/>
            <a:ext cx="743029" cy="743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076" y="5874855"/>
            <a:ext cx="743029" cy="743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28" y="5131826"/>
            <a:ext cx="743029" cy="743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70" y="5655740"/>
            <a:ext cx="743029" cy="743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5" y="4912711"/>
            <a:ext cx="743029" cy="743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69" y="5760540"/>
            <a:ext cx="743029" cy="743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31" y="5912940"/>
            <a:ext cx="743029" cy="7430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483" y="5169911"/>
            <a:ext cx="743029" cy="7430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25" y="5693825"/>
            <a:ext cx="743029" cy="743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60" y="4950796"/>
            <a:ext cx="743029" cy="7430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554" y="5655740"/>
            <a:ext cx="743029" cy="7430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389" y="4912711"/>
            <a:ext cx="743029" cy="74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Statements - loops</a:t>
            </a:r>
          </a:p>
        </p:txBody>
      </p:sp>
      <p:sp>
        <p:nvSpPr>
          <p:cNvPr id="379" name="Shape 379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308984" y="1513520"/>
            <a:ext cx="8323999" cy="2220280"/>
          </a:xfrm>
          <a:prstGeom prst="rect">
            <a:avLst/>
          </a:prstGeom>
          <a:noFill/>
          <a:ln w="28575" cap="flat" cmpd="sng">
            <a:solidFill>
              <a:srgbClr val="8B7B5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for( initial ; test condition ; update step 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i, j; </a:t>
            </a:r>
            <a:r>
              <a:rPr lang="en-US" sz="18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in ANSI C you can’t declare inside the for loop!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(i=</a:t>
            </a:r>
            <a:r>
              <a:rPr lang="en-US" sz="24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j=</a:t>
            </a:r>
            <a:r>
              <a:rPr lang="en-US" sz="24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(i&lt;</a:t>
            </a:r>
            <a:r>
              <a:rPr lang="en-US" sz="24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j&lt;</a:t>
            </a:r>
            <a:r>
              <a:rPr lang="en-US" sz="24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5)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i++, j+=</a:t>
            </a:r>
            <a:r>
              <a:rPr lang="en-US" sz="24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4989503" y="3945878"/>
            <a:ext cx="3643479" cy="1200329"/>
          </a:xfrm>
          <a:prstGeom prst="rect">
            <a:avLst/>
          </a:prstGeom>
          <a:noFill/>
          <a:ln w="28575" cap="flat" cmpd="sng">
            <a:solidFill>
              <a:srgbClr val="8B7B5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2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(condition);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304800" y="3945880"/>
            <a:ext cx="3835151" cy="1200329"/>
          </a:xfrm>
          <a:prstGeom prst="rect">
            <a:avLst/>
          </a:prstGeom>
          <a:noFill/>
          <a:ln w="28575" cap="flat" cmpd="sng">
            <a:solidFill>
              <a:srgbClr val="8B7B5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(condition) {</a:t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Shape 382"/>
          <p:cNvSpPr txBox="1"/>
          <p:nvPr/>
        </p:nvSpPr>
        <p:spPr>
          <a:xfrm>
            <a:off x="308984" y="5298609"/>
            <a:ext cx="6020696" cy="1200329"/>
          </a:xfrm>
          <a:prstGeom prst="rect">
            <a:avLst/>
          </a:prstGeom>
          <a:noFill/>
          <a:ln w="28575" cap="flat" cmpd="sng">
            <a:solidFill>
              <a:srgbClr val="8B7B5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break; </a:t>
            </a:r>
            <a:r>
              <a:rPr lang="en-US" sz="2400" dirty="0" smtClean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-US" sz="2400" dirty="0" smtClean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exit loop</a:t>
            </a:r>
          </a:p>
          <a:p>
            <a:pPr>
              <a:buSzPct val="25000"/>
            </a:pPr>
            <a:r>
              <a:rPr lang="en-US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continue; </a:t>
            </a:r>
            <a:r>
              <a:rPr lang="en-US" sz="2400" dirty="0" smtClean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-US" sz="2400" dirty="0" smtClean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begin next iteration</a:t>
            </a:r>
            <a:endParaRPr lang="en-US" sz="2400" dirty="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400" dirty="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38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Statements - loops</a:t>
            </a:r>
          </a:p>
        </p:txBody>
      </p:sp>
      <p:sp>
        <p:nvSpPr>
          <p:cNvPr id="379" name="Shape 379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304800" y="4149080"/>
            <a:ext cx="3835151" cy="2404120"/>
          </a:xfrm>
          <a:prstGeom prst="rect">
            <a:avLst/>
          </a:prstGeom>
          <a:noFill/>
          <a:ln w="28575" cap="flat" cmpd="sng">
            <a:solidFill>
              <a:srgbClr val="8B7B5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(shampoo)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dirty="0" smtClean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Lather; </a:t>
            </a:r>
          </a:p>
          <a:p>
            <a:pPr>
              <a:buSzPct val="25000"/>
            </a:pP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Rinse; </a:t>
            </a:r>
          </a:p>
          <a:p>
            <a:pPr>
              <a:buSzPct val="25000"/>
            </a:pPr>
            <a:r>
              <a:rPr lang="en-US" sz="2400" dirty="0" smtClean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 Repeat;</a:t>
            </a:r>
            <a:endParaRPr lang="en-US" sz="2400" dirty="0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534399" cy="2300501"/>
          </a:xfrm>
        </p:spPr>
        <p:txBody>
          <a:bodyPr/>
          <a:lstStyle/>
          <a:p>
            <a:r>
              <a:rPr lang="en-US" b="1" dirty="0"/>
              <a:t>The Programmer got stuck in the shower, why </a:t>
            </a:r>
            <a:r>
              <a:rPr lang="en-US" b="1" dirty="0" smtClean="0"/>
              <a:t>?</a:t>
            </a:r>
          </a:p>
          <a:p>
            <a:r>
              <a:rPr lang="en-US" dirty="0"/>
              <a:t>Because the instructions on the </a:t>
            </a:r>
            <a:r>
              <a:rPr lang="en-US" dirty="0" smtClean="0"/>
              <a:t>shampoo </a:t>
            </a:r>
            <a:r>
              <a:rPr lang="en-US" dirty="0"/>
              <a:t>b</a:t>
            </a:r>
            <a:r>
              <a:rPr lang="en-US" dirty="0" smtClean="0"/>
              <a:t>ottle </a:t>
            </a:r>
            <a:r>
              <a:rPr lang="en-US" dirty="0"/>
              <a:t>said </a:t>
            </a:r>
            <a:r>
              <a:rPr lang="en-US" dirty="0">
                <a:latin typeface="Consolas"/>
                <a:cs typeface="Consolas"/>
              </a:rPr>
              <a:t>Lather, Rinse, Repeat</a:t>
            </a:r>
            <a:endParaRPr lang="en-US" b="1" dirty="0">
              <a:latin typeface="Consolas"/>
              <a:cs typeface="Consolas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715" t="48474"/>
          <a:stretch/>
        </p:blipFill>
        <p:spPr>
          <a:xfrm>
            <a:off x="4805680" y="4257040"/>
            <a:ext cx="4028440" cy="2133600"/>
          </a:xfrm>
          <a:prstGeom prst="rect">
            <a:avLst/>
          </a:prstGeom>
        </p:spPr>
      </p:pic>
      <p:sp>
        <p:nvSpPr>
          <p:cNvPr id="7" name="Shape 382"/>
          <p:cNvSpPr txBox="1"/>
          <p:nvPr/>
        </p:nvSpPr>
        <p:spPr>
          <a:xfrm>
            <a:off x="4805681" y="4246880"/>
            <a:ext cx="4028440" cy="2137400"/>
          </a:xfrm>
          <a:prstGeom prst="rect">
            <a:avLst/>
          </a:prstGeom>
          <a:noFill/>
          <a:ln w="28575" cap="flat" cmpd="sng">
            <a:solidFill>
              <a:srgbClr val="8B7B5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282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Loop program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152400" y="1311275"/>
            <a:ext cx="8991600" cy="5546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0" i="0" u="none" strike="noStrike" cap="none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main()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    </a:t>
            </a: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declares </a:t>
            </a:r>
            <a:r>
              <a:rPr lang="en-US" sz="2400" b="0" i="0" u="none" strike="noStrike" cap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as an integer</a:t>
            </a:r>
            <a:b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j = 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declares j as an integer,   </a:t>
            </a:r>
            <a:b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      // and initializes it to 0 </a:t>
            </a:r>
            <a:b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 )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{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j +=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shorthand to: j = j + </a:t>
            </a:r>
            <a:r>
              <a:rPr lang="en-US" sz="2400" b="0" i="0" u="none" strike="noStrike" cap="none" dirty="0" err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"%d %d %d\n"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j, (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*(i+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))/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}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</a:p>
        </p:txBody>
      </p:sp>
      <p:sp>
        <p:nvSpPr>
          <p:cNvPr id="391" name="Shape 391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Running…</a:t>
            </a:r>
          </a:p>
        </p:txBody>
      </p:sp>
      <p:sp>
        <p:nvSpPr>
          <p:cNvPr id="398" name="Shape 398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gcc –Wextra loop.c –o loop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loop</a:t>
            </a:r>
          </a:p>
        </p:txBody>
      </p:sp>
      <p:sp>
        <p:nvSpPr>
          <p:cNvPr id="400" name="Shape 400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457200" y="2234148"/>
            <a:ext cx="1475083" cy="378565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0 0 0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1 1 1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2 3 3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3 6 6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4 10 10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5 15 15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6 21 21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7 28 28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8 36 36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9 45 45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Input/Output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81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 Input/Output</a:t>
            </a:r>
          </a:p>
        </p:txBody>
      </p:sp>
      <p:sp>
        <p:nvSpPr>
          <p:cNvPr id="408" name="Shape 408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0" i="0" u="none" strike="noStrike" cap="none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main()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 (c =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getchar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 != EOF )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{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putchar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(c);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}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10" name="Shape 410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437"/>
          <p:cNvSpPr/>
          <p:nvPr/>
        </p:nvSpPr>
        <p:spPr>
          <a:xfrm>
            <a:off x="4343400" y="1071880"/>
            <a:ext cx="2870200" cy="863600"/>
          </a:xfrm>
          <a:prstGeom prst="wedgeRoundRectCallout">
            <a:avLst>
              <a:gd name="adj1" fmla="val -71750"/>
              <a:gd name="adj2" fmla="val 13812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gets a character from </a:t>
            </a:r>
            <a:r>
              <a:rPr 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stdin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#define macro</a:t>
            </a:r>
          </a:p>
        </p:txBody>
      </p:sp>
      <p:sp>
        <p:nvSpPr>
          <p:cNvPr id="417" name="Shape 417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0" i="0" u="none" strike="noStrike" cap="none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NUM_OF_LINES 10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main()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 = 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(((c=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getchar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 != EOF) &amp;&amp; 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(n &lt; NUM_OF_LINES) )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{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putchar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(c);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 c == 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)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    n++;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}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437"/>
          <p:cNvSpPr/>
          <p:nvPr/>
        </p:nvSpPr>
        <p:spPr>
          <a:xfrm>
            <a:off x="5816599" y="1193800"/>
            <a:ext cx="2087881" cy="863600"/>
          </a:xfrm>
          <a:prstGeom prst="wedgeRoundRectCallout">
            <a:avLst>
              <a:gd name="adj1" fmla="val -44494"/>
              <a:gd name="adj2" fmla="val 193416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operator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437"/>
          <p:cNvSpPr/>
          <p:nvPr/>
        </p:nvSpPr>
        <p:spPr>
          <a:xfrm>
            <a:off x="6751318" y="4297680"/>
            <a:ext cx="2087881" cy="1463040"/>
          </a:xfrm>
          <a:prstGeom prst="wedgeRoundRectCallout">
            <a:avLst>
              <a:gd name="adj1" fmla="val -120893"/>
              <a:gd name="adj2" fmla="val -7394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iterations are performed?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259" y="5911863"/>
            <a:ext cx="73660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Input/Output</a:t>
            </a:r>
          </a:p>
        </p:txBody>
      </p:sp>
      <p:sp>
        <p:nvSpPr>
          <p:cNvPr id="426" name="Shape 426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381999" cy="5867400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0" i="0" u="none" strike="noStrike" cap="none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main()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q;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w;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"Please enter an </a:t>
            </a:r>
            <a:r>
              <a:rPr lang="en-US" sz="2400" b="0" i="0" u="none" strike="noStrike" cap="none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, a float </a:t>
            </a:r>
            <a:b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       and a double\n"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"%d %f %lf"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&amp;n, &amp;q, &amp;w);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"I got: n=%d, q=%f, w=%lf"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n, q, w);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4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29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– 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32 Keywords only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1" y="1265131"/>
            <a:ext cx="8164524" cy="48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</p:txBody>
      </p:sp>
      <p:sp>
        <p:nvSpPr>
          <p:cNvPr id="435" name="Shape 435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to define functions</a:t>
            </a:r>
          </a:p>
          <a:p>
            <a: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</a:p>
          <a:p>
            <a: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power(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//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r" rtl="1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1447800" y="3048000"/>
            <a:ext cx="2438399" cy="457200"/>
          </a:xfrm>
          <a:prstGeom prst="wedgeRoundRectCallout">
            <a:avLst>
              <a:gd name="adj1" fmla="val -77377"/>
              <a:gd name="adj2" fmla="val 15459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type</a:t>
            </a:r>
          </a:p>
        </p:txBody>
      </p:sp>
      <p:sp>
        <p:nvSpPr>
          <p:cNvPr id="438" name="Shape 438"/>
          <p:cNvSpPr/>
          <p:nvPr/>
        </p:nvSpPr>
        <p:spPr>
          <a:xfrm>
            <a:off x="5726875" y="3048000"/>
            <a:ext cx="2438400" cy="762000"/>
          </a:xfrm>
          <a:prstGeom prst="wedgeRoundRectCallout">
            <a:avLst>
              <a:gd name="adj1" fmla="val -115246"/>
              <a:gd name="adj2" fmla="val 61206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declaration</a:t>
            </a:r>
          </a:p>
        </p:txBody>
      </p:sp>
      <p:sp>
        <p:nvSpPr>
          <p:cNvPr id="439" name="Shape 439"/>
          <p:cNvSpPr/>
          <p:nvPr/>
        </p:nvSpPr>
        <p:spPr>
          <a:xfrm>
            <a:off x="4267200" y="4876800"/>
            <a:ext cx="2438399" cy="762000"/>
          </a:xfrm>
          <a:prstGeom prst="wedgeRoundRectCallout">
            <a:avLst>
              <a:gd name="adj1" fmla="val -120022"/>
              <a:gd name="adj2" fmla="val 46526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statement</a:t>
            </a:r>
          </a:p>
        </p:txBody>
      </p:sp>
      <p:sp>
        <p:nvSpPr>
          <p:cNvPr id="440" name="Shape 440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Procedures</a:t>
            </a:r>
          </a:p>
        </p:txBody>
      </p:sp>
      <p:sp>
        <p:nvSpPr>
          <p:cNvPr id="447" name="Shape 447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that return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power(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// ...</a:t>
            </a:r>
            <a:b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3657600" y="3733800"/>
            <a:ext cx="2895600" cy="762000"/>
          </a:xfrm>
          <a:prstGeom prst="wedgeRoundRectCallout">
            <a:avLst>
              <a:gd name="adj1" fmla="val -98590"/>
              <a:gd name="adj2" fmla="val -6492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w/o value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(optional)</a:t>
            </a:r>
          </a:p>
        </p:txBody>
      </p:sp>
      <p:sp>
        <p:nvSpPr>
          <p:cNvPr id="450" name="Shape 450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381000" y="274637"/>
            <a:ext cx="8305799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– printing powers</a:t>
            </a:r>
          </a:p>
        </p:txBody>
      </p:sp>
      <p:sp>
        <p:nvSpPr>
          <p:cNvPr id="457" name="Shape 457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226886" y="1311275"/>
            <a:ext cx="4195762" cy="511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 b="0" i="0" u="none" strike="noStrike" cap="none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90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power( </a:t>
            </a:r>
            <a:r>
              <a:rPr lang="en-US" sz="19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base, </a:t>
            </a:r>
            <a:r>
              <a:rPr lang="en-US" sz="19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p;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 = 1;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 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 = p * base;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2"/>
          </p:nvPr>
        </p:nvSpPr>
        <p:spPr>
          <a:xfrm>
            <a:off x="4572000" y="1311275"/>
            <a:ext cx="4371974" cy="5113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9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10;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 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 b="0" i="0" u="none" strike="noStrike" cap="none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"%d %d %d\n"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power(2,i),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power(-3,i) 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 </a:t>
            </a:r>
            <a:r>
              <a:rPr lang="en-US" sz="19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460" name="Shape 460"/>
          <p:cNvCxnSpPr/>
          <p:nvPr/>
        </p:nvCxnSpPr>
        <p:spPr>
          <a:xfrm>
            <a:off x="4419600" y="1143000"/>
            <a:ext cx="0" cy="5410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Shape 461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533400" y="274637"/>
            <a:ext cx="8153399" cy="715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Declaration</a:t>
            </a:r>
          </a:p>
        </p:txBody>
      </p:sp>
      <p:sp>
        <p:nvSpPr>
          <p:cNvPr id="468" name="Shape 468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5687530" y="1143000"/>
            <a:ext cx="31241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“Rule 1”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function “knows” only functions which were declared above it.	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533400" y="990600"/>
            <a:ext cx="2116194" cy="56059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funcA()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...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funcB()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funcA();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funcC()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funcB();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funcA();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funcB();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3200400" y="990600"/>
            <a:ext cx="1877437" cy="486729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funcA()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...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funcB()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funcC();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funcC()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funcB();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553200" y="3995737"/>
            <a:ext cx="2453114" cy="1196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4444" y="11461"/>
                </a:moveTo>
                <a:lnTo>
                  <a:pt x="-83134" y="-50042"/>
                </a:lnTo>
              </a:path>
            </a:pathLst>
          </a:cu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funcC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</a:t>
            </a: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yet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473" name="Shape 473"/>
          <p:cNvSpPr/>
          <p:nvPr/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Forward 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381000" y="1828800"/>
            <a:ext cx="8381999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funcC(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param);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funcA() 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funcB() 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funcC(</a:t>
            </a:r>
            <a:r>
              <a:rPr lang="en-US" sz="2000" b="0" i="0" u="none" strike="noStrike" cap="non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funcC(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param) 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209999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304800" y="1143000"/>
            <a:ext cx="829964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Amendment to “Rule 1” : use 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declarations</a:t>
            </a:r>
          </a:p>
        </p:txBody>
      </p:sp>
      <p:sp>
        <p:nvSpPr>
          <p:cNvPr id="482" name="Shape 482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u="sng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declaration</a:t>
            </a:r>
          </a:p>
        </p:txBody>
      </p:sp>
      <p:sp>
        <p:nvSpPr>
          <p:cNvPr id="490" name="Shape 490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304800" y="1132475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Declaration tells the compiler function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and return type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the following 3 </a:t>
            </a:r>
            <a:r>
              <a:rPr lang="en-US" sz="2400" b="1" i="0" u="sng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declarations</a:t>
            </a: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are legit: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foo(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a); 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// return </a:t>
            </a:r>
            <a:r>
              <a:rPr lang="en-US" sz="2400" b="1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 accepts </a:t>
            </a:r>
            <a:r>
              <a:rPr lang="en-US" sz="2400" b="1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foo(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// return </a:t>
            </a:r>
            <a:r>
              <a:rPr lang="en-US" sz="2400" b="1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 accepts </a:t>
            </a:r>
            <a:r>
              <a:rPr lang="en-US" sz="2400" b="1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foo();      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// return </a:t>
            </a:r>
            <a:r>
              <a:rPr lang="en-US" sz="2400" b="1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 accepts </a:t>
            </a:r>
            <a:r>
              <a:rPr lang="en-US" sz="2400" b="1" i="0" u="sng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unspecified </a:t>
            </a:r>
            <a:br>
              <a:rPr lang="en-US" sz="2400" b="1" i="0" u="sng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                //                    </a:t>
            </a:r>
            <a:r>
              <a:rPr lang="en-US" sz="2400" b="1" i="0" u="sng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parameters  </a:t>
            </a:r>
            <a:br>
              <a:rPr lang="en-US" sz="2400" b="1" i="0" u="sng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foo(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foo(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a) { </a:t>
            </a: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actual </a:t>
            </a:r>
            <a:r>
              <a:rPr lang="en-US" sz="2400" b="1" i="0" u="sng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definition</a:t>
            </a: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of `foo`</a:t>
            </a:r>
            <a:b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4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declaration</a:t>
            </a:r>
          </a:p>
        </p:txBody>
      </p:sp>
      <p:sp>
        <p:nvSpPr>
          <p:cNvPr id="498" name="Shape 498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304800" y="1132475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foo(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// return </a:t>
            </a:r>
            <a:r>
              <a:rPr lang="en-US" sz="2400" b="1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 accepts </a:t>
            </a:r>
            <a:r>
              <a:rPr lang="en-US" sz="2400" b="1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foo(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// return </a:t>
            </a:r>
            <a:r>
              <a:rPr lang="en-US" sz="2400" b="1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 accepts </a:t>
            </a:r>
            <a:r>
              <a:rPr lang="en-US" sz="2400" b="1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error: conflicting types for 'foo'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i="0" u="sng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1" i="0" u="sng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foo(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foo(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a) { </a:t>
            </a: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actual </a:t>
            </a:r>
            <a:r>
              <a:rPr lang="en-US" sz="2400" b="1" i="0" u="sng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definition</a:t>
            </a: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of `foo`</a:t>
            </a:r>
            <a:b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4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declaration</a:t>
            </a:r>
          </a:p>
        </p:txBody>
      </p:sp>
      <p:sp>
        <p:nvSpPr>
          <p:cNvPr id="506" name="Shape 506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304800" y="1132475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foo(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   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// return </a:t>
            </a:r>
            <a:r>
              <a:rPr lang="en-US" sz="2400" b="1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 accepts </a:t>
            </a:r>
            <a:r>
              <a:rPr lang="en-US" sz="2400" b="1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foo(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// return </a:t>
            </a:r>
            <a:r>
              <a:rPr lang="en-US" sz="2400" b="1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 accepts </a:t>
            </a:r>
            <a:r>
              <a:rPr lang="en-US" sz="2400" b="1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int, int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error: conflicting types for 'foo'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i="0" u="sng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1" i="0" u="sng" strike="noStrike" cap="none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foo(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foo(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a) { </a:t>
            </a: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actual </a:t>
            </a:r>
            <a:r>
              <a:rPr lang="en-US" sz="2400" b="1" i="0" u="sng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definition</a:t>
            </a:r>
            <a: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of `foo`</a:t>
            </a:r>
            <a:br>
              <a:rPr lang="en-US" sz="2400" b="0" i="0" u="none" strike="noStrike" cap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function overloading</a:t>
            </a:r>
          </a:p>
        </p:txBody>
      </p:sp>
      <p:sp>
        <p:nvSpPr>
          <p:cNvPr id="514" name="Shape 514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5343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may have several </a:t>
            </a:r>
            <a:r>
              <a:rPr lang="en-US" sz="2405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declarations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only </a:t>
            </a:r>
            <a:r>
              <a:rPr lang="en-US" sz="2405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definition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The following code </a:t>
            </a:r>
            <a:r>
              <a:rPr lang="en-US" sz="2405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will not compile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5" b="0" i="0" u="none" strike="noStrike" cap="none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foo(</a:t>
            </a:r>
            <a:r>
              <a:rPr lang="en-US" sz="2405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a) {</a:t>
            </a:r>
            <a:r>
              <a:rPr lang="en-US" sz="2405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a;}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foo(</a:t>
            </a:r>
            <a:r>
              <a:rPr lang="en-US" sz="2405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a) {</a:t>
            </a:r>
            <a:r>
              <a:rPr lang="en-US" sz="2405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error: redefinition of 'foo'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5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r>
              <a:rPr lang="en-US"/>
              <a:t> </a:t>
            </a: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foo(</a:t>
            </a:r>
            <a:r>
              <a:rPr lang="en-US" sz="2405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5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5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5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400" cy="63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Functions declaration</a:t>
            </a:r>
          </a:p>
        </p:txBody>
      </p:sp>
      <p:sp>
        <p:nvSpPr>
          <p:cNvPr id="522" name="Shape 522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304800" y="1132475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foo(); </a:t>
            </a:r>
            <a:r>
              <a:rPr lang="en-US" sz="2400" b="0" i="0" u="none" strike="noStrike" cap="none" dirty="0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// return </a:t>
            </a:r>
            <a:r>
              <a:rPr lang="en-US" sz="2400" b="1" dirty="0" err="1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 accepts </a:t>
            </a:r>
            <a:r>
              <a:rPr lang="en-US" sz="2400" b="1" u="sng" dirty="0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unspecified </a:t>
            </a:r>
            <a:br>
              <a:rPr lang="en-US" sz="2400" b="1" u="sng" dirty="0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           //                    </a:t>
            </a:r>
            <a:r>
              <a:rPr lang="en-US" sz="2400" b="1" u="sng" dirty="0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>parameters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1" i="0" u="sng" strike="noStrike" cap="none" dirty="0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1" i="0" u="sng" strike="noStrike" cap="none" dirty="0">
                <a:solidFill>
                  <a:srgbClr val="7B6B4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foo(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6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7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4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stra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nge, but this is OK</a:t>
            </a:r>
            <a:r>
              <a:rPr lang="en-US" sz="2400" b="0" i="0" u="none" strike="noStrike" cap="none" dirty="0">
                <a:solidFill>
                  <a:srgbClr val="084D1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0" i="0" u="none" strike="noStrike" cap="none" dirty="0">
                <a:solidFill>
                  <a:srgbClr val="084D1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foo(</a:t>
            </a:r>
            <a:r>
              <a:rPr lang="en-US" sz="2400" b="0" i="0" u="none" strike="noStrike" cap="none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a) { </a:t>
            </a:r>
            <a:r>
              <a:rPr lang="en-US" sz="2400" b="0" i="0" u="none" strike="noStrike" cap="none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actual </a:t>
            </a:r>
            <a:r>
              <a:rPr lang="en-US" sz="2400" b="1" i="0" u="sng" strike="noStrike" cap="none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definition</a:t>
            </a:r>
            <a:r>
              <a:rPr lang="en-US" sz="2400" b="0" i="0" u="none" strike="noStrike" cap="none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of `foo`</a:t>
            </a:r>
            <a:br>
              <a:rPr lang="en-US" sz="2400" b="0" i="0" u="none" strike="noStrike" cap="none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304799" y="858872"/>
            <a:ext cx="3102447" cy="4568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‘A’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en-US" sz="2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en-US" sz="2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2600" b="0" i="0" u="none" strike="noStrike" cap="non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-US" sz="2600" b="0" i="0" u="none" strike="noStrike" cap="none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2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en-US" sz="2600" b="0" i="0" u="none" strike="noStrike" cap="non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en-US" sz="2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Numeric data types in C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261"/>
          <p:cNvSpPr txBox="1">
            <a:spLocks/>
          </p:cNvSpPr>
          <p:nvPr/>
        </p:nvSpPr>
        <p:spPr>
          <a:xfrm>
            <a:off x="4157542" y="858873"/>
            <a:ext cx="4220133" cy="26741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char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‘A’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lang="en-US" dirty="0" smtClean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lnSpc>
                <a:spcPct val="120000"/>
              </a:lnSpc>
              <a:buSzPct val="25000"/>
            </a:pP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>
              <a:lnSpc>
                <a:spcPct val="120000"/>
              </a:lnSpc>
              <a:buSzPct val="25000"/>
            </a:pP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endParaRPr lang="en-US" dirty="0"/>
          </a:p>
        </p:txBody>
      </p:sp>
      <p:sp>
        <p:nvSpPr>
          <p:cNvPr id="6" name="Shape 296"/>
          <p:cNvSpPr txBox="1">
            <a:spLocks/>
          </p:cNvSpPr>
          <p:nvPr/>
        </p:nvSpPr>
        <p:spPr>
          <a:xfrm>
            <a:off x="4157542" y="3653663"/>
            <a:ext cx="4548565" cy="24700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  <a:buSzPct val="25000"/>
            </a:pPr>
            <a:r>
              <a:rPr lang="en-US" sz="2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char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4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- 1; </a:t>
            </a:r>
            <a:r>
              <a:rPr lang="en-US" sz="2400" dirty="0" smtClean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x = 255</a:t>
            </a:r>
          </a:p>
          <a:p>
            <a:pPr>
              <a:lnSpc>
                <a:spcPct val="120000"/>
              </a:lnSpc>
              <a:buSzPct val="25000"/>
            </a:pPr>
            <a:endParaRPr lang="en-US" sz="2400" dirty="0" smtClean="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endParaRPr lang="en-US" sz="2400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endParaRPr lang="en-US" sz="2400" dirty="0"/>
          </a:p>
        </p:txBody>
      </p:sp>
      <p:sp>
        <p:nvSpPr>
          <p:cNvPr id="7" name="Shape 437"/>
          <p:cNvSpPr/>
          <p:nvPr/>
        </p:nvSpPr>
        <p:spPr>
          <a:xfrm>
            <a:off x="5944958" y="5087824"/>
            <a:ext cx="2432717" cy="679197"/>
          </a:xfrm>
          <a:prstGeom prst="wedgeRoundRectCallout">
            <a:avLst>
              <a:gd name="adj1" fmla="val -60501"/>
              <a:gd name="adj2" fmla="val -10586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overflow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6387" y="3421070"/>
            <a:ext cx="1022812" cy="9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0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294" y="1066801"/>
            <a:ext cx="8725225" cy="35230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latin typeface="Consolas"/>
                <a:cs typeface="Consolas"/>
              </a:rPr>
              <a:t>#</a:t>
            </a:r>
            <a:r>
              <a:rPr lang="en-US" sz="1700" dirty="0">
                <a:latin typeface="Consolas"/>
                <a:cs typeface="Consolas"/>
              </a:rPr>
              <a:t>include &lt;</a:t>
            </a:r>
            <a:r>
              <a:rPr lang="en-US" sz="1700" dirty="0" err="1">
                <a:latin typeface="Consolas"/>
                <a:cs typeface="Consolas"/>
              </a:rPr>
              <a:t>stdio.h</a:t>
            </a:r>
            <a:r>
              <a:rPr lang="en-US" sz="17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 smtClean="0">
              <a:solidFill>
                <a:srgbClr val="0000FF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Basic primitive types</a:t>
            </a:r>
            <a:r>
              <a:rPr lang="en-US" sz="17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lang="en-US" sz="1700" dirty="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printf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"Size of char %</a:t>
            </a:r>
            <a:r>
              <a:rPr lang="en-US" sz="17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lu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\n"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-US" sz="1700" dirty="0">
                <a:latin typeface="Consolas"/>
                <a:cs typeface="Consolas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latin typeface="Consolas"/>
                <a:cs typeface="Consolas"/>
              </a:rPr>
              <a:t>  </a:t>
            </a:r>
            <a:r>
              <a:rPr lang="en-US" sz="1700" dirty="0" err="1" smtClean="0">
                <a:latin typeface="Consolas"/>
                <a:cs typeface="Consolas"/>
              </a:rPr>
              <a:t>printf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"Size of short %</a:t>
            </a:r>
            <a:r>
              <a:rPr lang="en-US" sz="17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lu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\n"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short</a:t>
            </a:r>
            <a:r>
              <a:rPr lang="en-US" sz="1700" dirty="0">
                <a:latin typeface="Consolas"/>
                <a:cs typeface="Consolas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dirty="0" err="1">
                <a:latin typeface="Consolas"/>
                <a:cs typeface="Consolas"/>
              </a:rPr>
              <a:t>printf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"Size of </a:t>
            </a:r>
            <a:r>
              <a:rPr lang="en-US" sz="17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 %</a:t>
            </a:r>
            <a:r>
              <a:rPr lang="en-US" sz="17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lu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\n"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700" dirty="0">
                <a:latin typeface="Consolas"/>
                <a:cs typeface="Consolas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dirty="0" err="1">
                <a:latin typeface="Consolas"/>
                <a:cs typeface="Consolas"/>
              </a:rPr>
              <a:t>printf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"Size of long %</a:t>
            </a:r>
            <a:r>
              <a:rPr lang="en-US" sz="17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lu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\n"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long</a:t>
            </a:r>
            <a:r>
              <a:rPr lang="en-US" sz="1700" dirty="0">
                <a:latin typeface="Consolas"/>
                <a:cs typeface="Consolas"/>
              </a:rPr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latin typeface="Consolas"/>
                <a:cs typeface="Consolas"/>
              </a:rPr>
              <a:t>  return </a:t>
            </a:r>
            <a:r>
              <a:rPr lang="en-US" sz="1700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lang="en-US" sz="17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8712"/>
            <a:ext cx="8534399" cy="639762"/>
          </a:xfrm>
        </p:spPr>
        <p:txBody>
          <a:bodyPr/>
          <a:lstStyle/>
          <a:p>
            <a:r>
              <a:rPr lang="en-US" sz="3200" dirty="0" smtClean="0"/>
              <a:t>What are the maximal values of standard variables?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94" y="1513745"/>
            <a:ext cx="3660665" cy="386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Bef>
                <a:spcPts val="580"/>
              </a:spcBef>
              <a:buClr>
                <a:srgbClr val="D34817"/>
              </a:buClr>
              <a:buSzPct val="25000"/>
            </a:pP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power(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base,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1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59" y="4527004"/>
            <a:ext cx="4572000" cy="19236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D34817"/>
              </a:buClr>
              <a:buSzPct val="25000"/>
            </a:pP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power(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base,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17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= 1;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++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17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   p = p * base;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p;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4886" y="4552217"/>
            <a:ext cx="330107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dirty="0">
                <a:latin typeface="Consolas"/>
                <a:cs typeface="Consolas"/>
              </a:rPr>
              <a:t>power(2, 8</a:t>
            </a:r>
            <a:r>
              <a:rPr lang="en-US" sz="1700" dirty="0" smtClean="0">
                <a:latin typeface="Consolas"/>
                <a:cs typeface="Consolas"/>
              </a:rPr>
              <a:t>*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-US" sz="1700" dirty="0" smtClean="0">
                <a:latin typeface="Consolas"/>
                <a:cs typeface="Consolas"/>
              </a:rPr>
              <a:t>))-1</a:t>
            </a:r>
            <a:endParaRPr lang="en-US" sz="17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3375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8609" y="1066801"/>
            <a:ext cx="9666348" cy="36628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latin typeface="Consolas"/>
                <a:cs typeface="Consolas"/>
              </a:rPr>
              <a:t>#</a:t>
            </a:r>
            <a:r>
              <a:rPr lang="en-US" sz="1700" dirty="0">
                <a:latin typeface="Consolas"/>
                <a:cs typeface="Consolas"/>
              </a:rPr>
              <a:t>include &lt;</a:t>
            </a:r>
            <a:r>
              <a:rPr lang="en-US" sz="1700" dirty="0" err="1">
                <a:latin typeface="Consolas"/>
                <a:cs typeface="Consolas"/>
              </a:rPr>
              <a:t>stdio.h</a:t>
            </a:r>
            <a:r>
              <a:rPr lang="en-US" sz="17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 smtClean="0">
              <a:solidFill>
                <a:srgbClr val="0000FF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Basic primitive types</a:t>
            </a:r>
            <a:r>
              <a:rPr lang="en-US" sz="17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lang="en-US" sz="1700" dirty="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printf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”Max char value %d\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smtClean="0">
                <a:latin typeface="Consolas"/>
                <a:cs typeface="Consolas"/>
              </a:rPr>
              <a:t>power</a:t>
            </a:r>
            <a:r>
              <a:rPr lang="en-US" sz="1700" dirty="0">
                <a:latin typeface="Consolas"/>
                <a:cs typeface="Consolas"/>
              </a:rPr>
              <a:t>(2, 8*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-US" sz="1700" dirty="0">
                <a:latin typeface="Consolas"/>
                <a:cs typeface="Consolas"/>
              </a:rPr>
              <a:t>)</a:t>
            </a:r>
            <a:r>
              <a:rPr lang="en-US" sz="1700" dirty="0" smtClean="0">
                <a:latin typeface="Consolas"/>
                <a:cs typeface="Consolas"/>
              </a:rPr>
              <a:t>) - 1)</a:t>
            </a:r>
            <a:r>
              <a:rPr lang="en-US" sz="17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latin typeface="Consolas"/>
                <a:cs typeface="Consolas"/>
              </a:rPr>
              <a:t>  </a:t>
            </a:r>
            <a:r>
              <a:rPr lang="en-US" sz="1700" dirty="0" err="1" smtClean="0">
                <a:latin typeface="Consolas"/>
                <a:cs typeface="Consolas"/>
              </a:rPr>
              <a:t>printf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”Max short value %d\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smtClean="0">
                <a:latin typeface="Consolas"/>
                <a:cs typeface="Consolas"/>
              </a:rPr>
              <a:t>power</a:t>
            </a:r>
            <a:r>
              <a:rPr lang="en-US" sz="1700" dirty="0">
                <a:latin typeface="Consolas"/>
                <a:cs typeface="Consolas"/>
              </a:rPr>
              <a:t>(2, 8*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short</a:t>
            </a:r>
            <a:r>
              <a:rPr lang="en-US" sz="1700" dirty="0" smtClean="0">
                <a:latin typeface="Consolas"/>
                <a:cs typeface="Consolas"/>
              </a:rPr>
              <a:t>)) - 1)</a:t>
            </a:r>
            <a:r>
              <a:rPr lang="en-US" sz="17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dirty="0" err="1">
                <a:latin typeface="Consolas"/>
                <a:cs typeface="Consolas"/>
              </a:rPr>
              <a:t>printf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“Max </a:t>
            </a:r>
            <a:r>
              <a:rPr lang="en-US" sz="17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value %d\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smtClean="0">
                <a:latin typeface="Consolas"/>
                <a:cs typeface="Consolas"/>
              </a:rPr>
              <a:t>power</a:t>
            </a:r>
            <a:r>
              <a:rPr lang="en-US" sz="1700" dirty="0">
                <a:latin typeface="Consolas"/>
                <a:cs typeface="Consolas"/>
              </a:rPr>
              <a:t>(2, 8*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)) - 1)</a:t>
            </a:r>
            <a:r>
              <a:rPr lang="en-US" sz="17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dirty="0" err="1">
                <a:latin typeface="Consolas"/>
                <a:cs typeface="Consolas"/>
              </a:rPr>
              <a:t>printf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“Max 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long 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value %d\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smtClean="0">
                <a:latin typeface="Consolas"/>
                <a:cs typeface="Consolas"/>
              </a:rPr>
              <a:t>power</a:t>
            </a:r>
            <a:r>
              <a:rPr lang="en-US" sz="1700" dirty="0">
                <a:latin typeface="Consolas"/>
                <a:cs typeface="Consolas"/>
              </a:rPr>
              <a:t>(2, 8*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long</a:t>
            </a:r>
            <a:r>
              <a:rPr lang="en-US" sz="1700" dirty="0" smtClean="0">
                <a:latin typeface="Consolas"/>
                <a:cs typeface="Consolas"/>
              </a:rPr>
              <a:t>)) - 1)</a:t>
            </a:r>
            <a:r>
              <a:rPr lang="en-US" sz="17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latin typeface="Consolas"/>
                <a:cs typeface="Consolas"/>
              </a:rPr>
              <a:t>  return </a:t>
            </a:r>
            <a:r>
              <a:rPr lang="en-US" sz="1700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lang="en-US" sz="17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8712"/>
            <a:ext cx="8534399" cy="639762"/>
          </a:xfrm>
        </p:spPr>
        <p:txBody>
          <a:bodyPr/>
          <a:lstStyle/>
          <a:p>
            <a:r>
              <a:rPr lang="en-US" sz="3200" dirty="0" smtClean="0"/>
              <a:t>What are the maximal values of standard variables?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60" y="5753100"/>
            <a:ext cx="736600" cy="800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609" y="1513745"/>
            <a:ext cx="3660665" cy="386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Bef>
                <a:spcPts val="580"/>
              </a:spcBef>
              <a:buClr>
                <a:srgbClr val="D34817"/>
              </a:buClr>
              <a:buSzPct val="25000"/>
            </a:pP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power(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base,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1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38" y="4527004"/>
            <a:ext cx="4572000" cy="19236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D34817"/>
              </a:buClr>
              <a:buSzPct val="25000"/>
            </a:pP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power(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base,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17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= 1;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++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17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   p = p * base;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p;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41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8609" y="1066801"/>
            <a:ext cx="9666348" cy="36628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latin typeface="Consolas"/>
                <a:cs typeface="Consolas"/>
              </a:rPr>
              <a:t>#</a:t>
            </a:r>
            <a:r>
              <a:rPr lang="en-US" sz="1700" dirty="0">
                <a:latin typeface="Consolas"/>
                <a:cs typeface="Consolas"/>
              </a:rPr>
              <a:t>include &lt;</a:t>
            </a:r>
            <a:r>
              <a:rPr lang="en-US" sz="1700" dirty="0" err="1">
                <a:latin typeface="Consolas"/>
                <a:cs typeface="Consolas"/>
              </a:rPr>
              <a:t>stdio.h</a:t>
            </a:r>
            <a:r>
              <a:rPr lang="en-US" sz="17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 smtClean="0">
              <a:solidFill>
                <a:srgbClr val="0000FF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Basic primitive types</a:t>
            </a:r>
            <a:r>
              <a:rPr lang="en-US" sz="1700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lang="en-US" sz="1700" dirty="0" smtClean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printf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”Max char value %d\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smtClean="0">
                <a:latin typeface="Consolas"/>
                <a:cs typeface="Consolas"/>
              </a:rPr>
              <a:t>power</a:t>
            </a:r>
            <a:r>
              <a:rPr lang="en-US" sz="1700" dirty="0">
                <a:latin typeface="Consolas"/>
                <a:cs typeface="Consolas"/>
              </a:rPr>
              <a:t>(2, 8*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char</a:t>
            </a:r>
            <a:r>
              <a:rPr lang="en-US" sz="1700" dirty="0" smtClean="0">
                <a:latin typeface="Consolas"/>
                <a:cs typeface="Consolas"/>
              </a:rPr>
              <a:t>)-1) - 1)</a:t>
            </a:r>
            <a:r>
              <a:rPr lang="en-US" sz="17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latin typeface="Consolas"/>
                <a:cs typeface="Consolas"/>
              </a:rPr>
              <a:t>  </a:t>
            </a:r>
            <a:r>
              <a:rPr lang="en-US" sz="1700" dirty="0" err="1" smtClean="0">
                <a:latin typeface="Consolas"/>
                <a:cs typeface="Consolas"/>
              </a:rPr>
              <a:t>printf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”Max short value %d\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smtClean="0">
                <a:latin typeface="Consolas"/>
                <a:cs typeface="Consolas"/>
              </a:rPr>
              <a:t>power</a:t>
            </a:r>
            <a:r>
              <a:rPr lang="en-US" sz="1700" dirty="0">
                <a:latin typeface="Consolas"/>
                <a:cs typeface="Consolas"/>
              </a:rPr>
              <a:t>(2, 8*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short</a:t>
            </a:r>
            <a:r>
              <a:rPr lang="en-US" sz="1700" dirty="0" smtClean="0">
                <a:latin typeface="Consolas"/>
                <a:cs typeface="Consolas"/>
              </a:rPr>
              <a:t>)-1) - 1)</a:t>
            </a:r>
            <a:r>
              <a:rPr lang="en-US" sz="17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dirty="0" err="1">
                <a:latin typeface="Consolas"/>
                <a:cs typeface="Consolas"/>
              </a:rPr>
              <a:t>printf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“Max </a:t>
            </a:r>
            <a:r>
              <a:rPr lang="en-US" sz="1700" dirty="0" err="1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value %d\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smtClean="0">
                <a:latin typeface="Consolas"/>
                <a:cs typeface="Consolas"/>
              </a:rPr>
              <a:t>power</a:t>
            </a:r>
            <a:r>
              <a:rPr lang="en-US" sz="1700" dirty="0">
                <a:latin typeface="Consolas"/>
                <a:cs typeface="Consolas"/>
              </a:rPr>
              <a:t>(2, 8*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)-1) - 1)</a:t>
            </a:r>
            <a:r>
              <a:rPr lang="en-US" sz="17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  </a:t>
            </a:r>
            <a:r>
              <a:rPr lang="en-US" sz="1700" dirty="0" err="1">
                <a:latin typeface="Consolas"/>
                <a:cs typeface="Consolas"/>
              </a:rPr>
              <a:t>printf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“Max 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long </a:t>
            </a:r>
            <a:r>
              <a:rPr lang="en-US" sz="17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value %d\</a:t>
            </a:r>
            <a:r>
              <a:rPr lang="en-US" sz="1700" dirty="0">
                <a:solidFill>
                  <a:srgbClr val="800000"/>
                </a:solidFill>
                <a:latin typeface="Consolas"/>
                <a:ea typeface="Consolas"/>
                <a:cs typeface="Consolas"/>
              </a:rPr>
              <a:t>n"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smtClean="0">
                <a:latin typeface="Consolas"/>
                <a:cs typeface="Consolas"/>
              </a:rPr>
              <a:t>power</a:t>
            </a:r>
            <a:r>
              <a:rPr lang="en-US" sz="1700" dirty="0">
                <a:latin typeface="Consolas"/>
                <a:cs typeface="Consolas"/>
              </a:rPr>
              <a:t>(2, 8*</a:t>
            </a:r>
            <a:r>
              <a:rPr lang="en-US" sz="1700" dirty="0" err="1">
                <a:solidFill>
                  <a:srgbClr val="7030A0"/>
                </a:solidFill>
                <a:latin typeface="Consolas"/>
                <a:ea typeface="Consolas"/>
                <a:cs typeface="Consolas"/>
              </a:rPr>
              <a:t>sizeof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smtClean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long</a:t>
            </a:r>
            <a:r>
              <a:rPr lang="en-US" sz="1700" dirty="0" smtClean="0">
                <a:latin typeface="Consolas"/>
                <a:cs typeface="Consolas"/>
              </a:rPr>
              <a:t>)-1) - 1)</a:t>
            </a:r>
            <a:r>
              <a:rPr lang="en-US" sz="17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 smtClean="0">
                <a:latin typeface="Consolas"/>
                <a:cs typeface="Consolas"/>
              </a:rPr>
              <a:t>  return </a:t>
            </a:r>
            <a:r>
              <a:rPr lang="en-US" sz="1700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lang="en-US" sz="17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8712"/>
            <a:ext cx="8534399" cy="639762"/>
          </a:xfrm>
        </p:spPr>
        <p:txBody>
          <a:bodyPr/>
          <a:lstStyle/>
          <a:p>
            <a:r>
              <a:rPr lang="en-US" sz="3200" dirty="0" smtClean="0"/>
              <a:t>What are the maximal values of standard variables?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609" y="1513745"/>
            <a:ext cx="3780527" cy="386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Bef>
                <a:spcPts val="580"/>
              </a:spcBef>
              <a:buClr>
                <a:srgbClr val="D34817"/>
              </a:buClr>
              <a:buSzPct val="25000"/>
            </a:pPr>
            <a:r>
              <a:rPr lang="en-US" sz="1700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7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power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base,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1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38" y="4527004"/>
            <a:ext cx="4572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D34817"/>
              </a:buClr>
              <a:buSzPct val="25000"/>
            </a:pPr>
            <a:r>
              <a:rPr lang="en-US" sz="1700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7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power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base,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17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lang="en-US" sz="17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700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= 1;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++ </a:t>
            </a:r>
            <a:r>
              <a:rPr lang="en-US" sz="1700" dirty="0" smtClean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lang="en-US" sz="1700"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   p = p * base;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p;</a:t>
            </a:r>
          </a:p>
          <a:p>
            <a:pPr lvl="0">
              <a:buClr>
                <a:srgbClr val="D34817"/>
              </a:buClr>
              <a:buSzPct val="25000"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" name="Shape 565"/>
          <p:cNvSpPr/>
          <p:nvPr/>
        </p:nvSpPr>
        <p:spPr>
          <a:xfrm>
            <a:off x="5562599" y="1513745"/>
            <a:ext cx="2562521" cy="348406"/>
          </a:xfrm>
          <a:prstGeom prst="wedgeRoundRectCallout">
            <a:avLst>
              <a:gd name="adj1" fmla="val -7080"/>
              <a:gd name="adj2" fmla="val 26994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bit for sign</a:t>
            </a: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5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Operator Types in C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48"/>
          <p:cNvSpPr txBox="1">
            <a:spLocks noGrp="1"/>
          </p:cNvSpPr>
          <p:nvPr>
            <p:ph type="body" idx="1"/>
          </p:nvPr>
        </p:nvSpPr>
        <p:spPr>
          <a:xfrm>
            <a:off x="304800" y="1143001"/>
            <a:ext cx="8534399" cy="47904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i="0" u="none" strike="noStrike" cap="none" dirty="0" smtClean="0">
                <a:solidFill>
                  <a:schemeClr val="dk1"/>
                </a:solidFill>
                <a:sym typeface="Arial"/>
              </a:rPr>
              <a:t>Arithmetic operators: +  -   *  /   %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dirty="0" smtClean="0"/>
              <a:t>Increment and decrement operators ++  -- 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200" dirty="0"/>
              <a:t>Relational operators: &lt;  &lt;=   &gt;  &gt;=  ==  !=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200" dirty="0"/>
              <a:t>Logical operators: &amp;&amp;  ||  </a:t>
            </a:r>
            <a:r>
              <a:rPr lang="en-US" sz="2200" dirty="0" smtClean="0"/>
              <a:t>!</a:t>
            </a:r>
            <a:endParaRPr lang="en-US" sz="220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i="0" u="none" strike="noStrike" cap="none" dirty="0" smtClean="0">
                <a:solidFill>
                  <a:schemeClr val="dk1"/>
                </a:solidFill>
                <a:sym typeface="Arial"/>
              </a:rPr>
              <a:t>Bitwise operators: &amp;  |  ^  &lt;&lt;   &gt;&gt;  -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dirty="0" smtClean="0"/>
              <a:t>Assignment operators: +=  -=  *=  /=  %=  ...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20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dirty="0" smtClean="0"/>
              <a:t>can be binary (such as + )</a:t>
            </a:r>
            <a:r>
              <a:rPr lang="en-US" sz="2200" dirty="0"/>
              <a:t>,</a:t>
            </a:r>
            <a:r>
              <a:rPr lang="en-US" sz="2200" dirty="0" smtClean="0"/>
              <a:t> unary (such as ++), or ternary</a:t>
            </a:r>
            <a:endParaRPr lang="en-US" sz="220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Arithmetic operators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48"/>
          <p:cNvSpPr txBox="1">
            <a:spLocks noGrp="1"/>
          </p:cNvSpPr>
          <p:nvPr>
            <p:ph type="body" idx="1"/>
          </p:nvPr>
        </p:nvSpPr>
        <p:spPr>
          <a:xfrm>
            <a:off x="304800" y="1032552"/>
            <a:ext cx="8534399" cy="15629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of evaluation is as in algebraic expressions:</a:t>
            </a:r>
          </a:p>
          <a:p>
            <a:pPr marL="1005840" lvl="1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1" dirty="0" smtClean="0"/>
              <a:t>brackets first, followed by * and /, followed by +</a:t>
            </a:r>
          </a:p>
          <a:p>
            <a:pPr marL="1005840" lvl="1" indent="-4572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left to right</a:t>
            </a:r>
            <a:endParaRPr lang="en-US"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29734"/>
              </p:ext>
            </p:extLst>
          </p:nvPr>
        </p:nvGraphicFramePr>
        <p:xfrm>
          <a:off x="524586" y="2830177"/>
          <a:ext cx="8075562" cy="3703036"/>
        </p:xfrm>
        <a:graphic>
          <a:graphicData uri="http://schemas.openxmlformats.org/drawingml/2006/table">
            <a:tbl>
              <a:tblPr firstRow="1" bandRow="1">
                <a:tableStyleId>{B1B8CF44-D358-497C-BD29-397C19740993}</a:tableStyleId>
              </a:tblPr>
              <a:tblGrid>
                <a:gridCol w="1518535"/>
                <a:gridCol w="1877462"/>
                <a:gridCol w="4679565"/>
              </a:tblGrid>
              <a:tr h="37275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Meaning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Examples</a:t>
                      </a:r>
                      <a:endParaRPr lang="en-US" sz="2000" dirty="0"/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 err="1" smtClean="0">
                          <a:solidFill>
                            <a:srgbClr val="3366FF"/>
                          </a:solidFill>
                          <a:latin typeface="Consolas"/>
                          <a:ea typeface="Consolas"/>
                          <a:cs typeface="Consolas"/>
                          <a:sym typeface="Arial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x = y + 3;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subtraction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 err="1" smtClean="0">
                          <a:solidFill>
                            <a:srgbClr val="3366FF"/>
                          </a:solidFill>
                          <a:latin typeface="Consolas"/>
                          <a:ea typeface="Consolas"/>
                          <a:cs typeface="Consolas"/>
                          <a:sym typeface="Arial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x = y - 3;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multiplication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z = x * y;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division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 x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= 3 / 2;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 = 1 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float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y = 3.0 / 2;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 = 1.5</a:t>
                      </a:r>
                    </a:p>
                    <a:p>
                      <a:r>
                        <a:rPr lang="en-US" sz="2000" baseline="0" dirty="0" err="1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baseline="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z = 3.0 / 2; </a:t>
                      </a:r>
                      <a:r>
                        <a:rPr lang="en-US" sz="2000" baseline="0" dirty="0" smtClean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 = 1</a:t>
                      </a:r>
                      <a:endParaRPr lang="en-US" sz="2000" dirty="0">
                        <a:solidFill>
                          <a:srgbClr val="0080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remainder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33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x = 3 % 2;</a:t>
                      </a:r>
                      <a:endParaRPr lang="en-US" sz="20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00648" y="5001771"/>
            <a:ext cx="938551" cy="9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6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Truncation and type casting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60" y="5753100"/>
            <a:ext cx="736600" cy="800100"/>
          </a:xfrm>
          <a:prstGeom prst="rect">
            <a:avLst/>
          </a:prstGeom>
        </p:spPr>
      </p:pic>
      <p:sp>
        <p:nvSpPr>
          <p:cNvPr id="7" name="Shape 261"/>
          <p:cNvSpPr txBox="1">
            <a:spLocks/>
          </p:cNvSpPr>
          <p:nvPr/>
        </p:nvSpPr>
        <p:spPr>
          <a:xfrm>
            <a:off x="304798" y="858872"/>
            <a:ext cx="7462854" cy="30648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61538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8640" marR="0" lvl="1" indent="-101600" algn="l" rtl="0">
              <a:lnSpc>
                <a:spcPct val="17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960" marR="0" lvl="2" indent="-13081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7280" marR="0" lvl="3" indent="-13208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-101600" algn="l" rtl="0">
              <a:lnSpc>
                <a:spcPct val="209999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920" marR="0" lvl="5" indent="-12192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lvl="6" indent="-11683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lvl="7" indent="-124460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lvl="8" indent="-119379" algn="r" rtl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  <a:buSzPct val="25000"/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 = x / y; </a:t>
            </a: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=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0.0 </a:t>
            </a:r>
            <a:endParaRPr lang="en-US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 =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x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y; </a:t>
            </a: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=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0.75 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x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y; </a:t>
            </a: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= 0 </a:t>
            </a:r>
          </a:p>
          <a:p>
            <a:pPr>
              <a:lnSpc>
                <a:spcPct val="120000"/>
              </a:lnSpc>
              <a:buSzPct val="25000"/>
            </a:pP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20000"/>
              </a:lnSpc>
              <a:buSzPct val="25000"/>
            </a:pPr>
            <a:endParaRPr lang="en-US" dirty="0"/>
          </a:p>
        </p:txBody>
      </p:sp>
      <p:sp>
        <p:nvSpPr>
          <p:cNvPr id="8" name="Shape 437"/>
          <p:cNvSpPr/>
          <p:nvPr/>
        </p:nvSpPr>
        <p:spPr>
          <a:xfrm>
            <a:off x="5545403" y="1659279"/>
            <a:ext cx="2222249" cy="471236"/>
          </a:xfrm>
          <a:prstGeom prst="wedgeRoundRectCallout">
            <a:avLst>
              <a:gd name="adj1" fmla="val -144144"/>
              <a:gd name="adj2" fmla="val 171697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x to float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437"/>
          <p:cNvSpPr/>
          <p:nvPr/>
        </p:nvSpPr>
        <p:spPr>
          <a:xfrm>
            <a:off x="1876345" y="3923717"/>
            <a:ext cx="2432717" cy="679197"/>
          </a:xfrm>
          <a:prstGeom prst="wedgeRoundRectCallout">
            <a:avLst>
              <a:gd name="adj1" fmla="val -60501"/>
              <a:gd name="adj2" fmla="val -10586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2875" tIns="137150" rIns="182875" bIns="13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truncation towards zero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770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 and decrement operators</a:t>
            </a:r>
            <a:endParaRPr lang="en-US"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48"/>
          <p:cNvSpPr txBox="1">
            <a:spLocks noGrp="1"/>
          </p:cNvSpPr>
          <p:nvPr>
            <p:ph type="body" idx="1"/>
          </p:nvPr>
        </p:nvSpPr>
        <p:spPr>
          <a:xfrm>
            <a:off x="304800" y="1032552"/>
            <a:ext cx="8534399" cy="15629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 and -- operators are shortcuts:</a:t>
            </a:r>
            <a:endParaRPr lang="en-US"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25183"/>
              </p:ext>
            </p:extLst>
          </p:nvPr>
        </p:nvGraphicFramePr>
        <p:xfrm>
          <a:off x="524586" y="2830177"/>
          <a:ext cx="8075562" cy="1977319"/>
        </p:xfrm>
        <a:graphic>
          <a:graphicData uri="http://schemas.openxmlformats.org/drawingml/2006/table">
            <a:tbl>
              <a:tblPr firstRow="1" bandRow="1">
                <a:tableStyleId>{B1B8CF44-D358-497C-BD29-397C19740993}</a:tableStyleId>
              </a:tblPr>
              <a:tblGrid>
                <a:gridCol w="1518535"/>
                <a:gridCol w="2622925"/>
                <a:gridCol w="3934102"/>
              </a:tblGrid>
              <a:tr h="575239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x++;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x = x + 1;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y = x++;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y = x; x = x + 1;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Consolas"/>
                          <a:cs typeface="Arial"/>
                          <a:sym typeface="Arial"/>
                        </a:rPr>
                        <a:t>x is evaluated </a:t>
                      </a:r>
                      <a:r>
                        <a:rPr lang="en-US" sz="2000" b="1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Consolas"/>
                          <a:cs typeface="Arial"/>
                          <a:sym typeface="Arial"/>
                        </a:rPr>
                        <a:t>before</a:t>
                      </a:r>
                      <a:r>
                        <a:rPr lang="en-US" sz="20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Consolas"/>
                          <a:cs typeface="Arial"/>
                          <a:sym typeface="Arial"/>
                        </a:rPr>
                        <a:t> it is increment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575239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y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= ++x;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 = x + 1; y = x;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x is evaluated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it is incremented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60" y="5753100"/>
            <a:ext cx="736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0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 lang="en-US" sz="4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81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534399" cy="6397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Statements - conditional </a:t>
            </a:r>
          </a:p>
        </p:txBody>
      </p:sp>
      <p:sp>
        <p:nvSpPr>
          <p:cNvPr id="371" name="Shape 371"/>
          <p:cNvSpPr>
            <a:spLocks noGrp="1"/>
          </p:cNvSpPr>
          <p:nvPr>
            <p:ph type="sldNum" idx="12"/>
          </p:nvPr>
        </p:nvSpPr>
        <p:spPr>
          <a:xfrm>
            <a:off x="0" y="6553200"/>
            <a:ext cx="304799" cy="3047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04800" y="914400"/>
            <a:ext cx="8534399" cy="44927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(expression) {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... (single statement or block)</a:t>
            </a:r>
            <a: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(expression) {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b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(integer value) { ... }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find by yourself later</a:t>
            </a:r>
          </a:p>
        </p:txBody>
      </p:sp>
    </p:spTree>
    <p:extLst>
      <p:ext uri="{BB962C8B-B14F-4D97-AF65-F5344CB8AC3E}">
        <p14:creationId xmlns:p14="http://schemas.microsoft.com/office/powerpoint/2010/main" val="355696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יושר">
  <a:themeElements>
    <a:clrScheme name="יושר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6689</TotalTime>
  <Words>1182</Words>
  <Application>Microsoft Macintosh PowerPoint</Application>
  <PresentationFormat>On-screen Show (4:3)</PresentationFormat>
  <Paragraphs>367</Paragraphs>
  <Slides>32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יושר</vt:lpstr>
      <vt:lpstr>Introduction to C</vt:lpstr>
      <vt:lpstr>C – 32 Keywords only</vt:lpstr>
      <vt:lpstr>Numeric data types in C</vt:lpstr>
      <vt:lpstr>Operator Types in C</vt:lpstr>
      <vt:lpstr>Arithmetic operators</vt:lpstr>
      <vt:lpstr>Truncation and type casting</vt:lpstr>
      <vt:lpstr>Increment and decrement operators</vt:lpstr>
      <vt:lpstr>Statements</vt:lpstr>
      <vt:lpstr>Statements - conditional </vt:lpstr>
      <vt:lpstr>Statements - conditional </vt:lpstr>
      <vt:lpstr>Statements - loops</vt:lpstr>
      <vt:lpstr>Statements - loops</vt:lpstr>
      <vt:lpstr>Loop program</vt:lpstr>
      <vt:lpstr>Running…</vt:lpstr>
      <vt:lpstr>Input/Output</vt:lpstr>
      <vt:lpstr>Character Input/Output</vt:lpstr>
      <vt:lpstr>#define macro</vt:lpstr>
      <vt:lpstr>General Input/Output</vt:lpstr>
      <vt:lpstr>Functions</vt:lpstr>
      <vt:lpstr>Functions</vt:lpstr>
      <vt:lpstr>Procedures</vt:lpstr>
      <vt:lpstr>Example – printing powers</vt:lpstr>
      <vt:lpstr>Functions Declaration</vt:lpstr>
      <vt:lpstr>Forward Declaration</vt:lpstr>
      <vt:lpstr>Functions declaration</vt:lpstr>
      <vt:lpstr>Functions declaration</vt:lpstr>
      <vt:lpstr>Functions declaration</vt:lpstr>
      <vt:lpstr>NO function overloading</vt:lpstr>
      <vt:lpstr>Functions declaration</vt:lpstr>
      <vt:lpstr>What are the maximal values of standard variables?</vt:lpstr>
      <vt:lpstr>What are the maximal values of standard variables?</vt:lpstr>
      <vt:lpstr>What are the maximal values of standard variables?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cp:lastModifiedBy>Dina Schneidman</cp:lastModifiedBy>
  <cp:revision>82</cp:revision>
  <dcterms:modified xsi:type="dcterms:W3CDTF">2017-10-26T14:43:23Z</dcterms:modified>
</cp:coreProperties>
</file>