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5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6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49" r:id="rId1"/>
  </p:sldMasterIdLst>
  <p:notesMasterIdLst>
    <p:notesMasterId r:id="rId12"/>
  </p:notesMasterIdLst>
  <p:handoutMasterIdLst>
    <p:handoutMasterId r:id="rId13"/>
  </p:handoutMasterIdLst>
  <p:sldIdLst>
    <p:sldId id="819" r:id="rId2"/>
    <p:sldId id="820" r:id="rId3"/>
    <p:sldId id="821" r:id="rId4"/>
    <p:sldId id="822" r:id="rId5"/>
    <p:sldId id="823" r:id="rId6"/>
    <p:sldId id="816" r:id="rId7"/>
    <p:sldId id="817" r:id="rId8"/>
    <p:sldId id="818" r:id="rId9"/>
    <p:sldId id="824" r:id="rId10"/>
    <p:sldId id="825" r:id="rId11"/>
  </p:sldIdLst>
  <p:sldSz cx="9144000" cy="6858000" type="screen4x3"/>
  <p:notesSz cx="7099300" cy="10234613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  <a:srgbClr val="FFFF00"/>
    <a:srgbClr val="990000"/>
    <a:srgbClr val="C6C6C6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3165" autoAdjust="0"/>
  </p:normalViewPr>
  <p:slideViewPr>
    <p:cSldViewPr>
      <p:cViewPr varScale="1">
        <p:scale>
          <a:sx n="101" d="100"/>
          <a:sy n="101" d="100"/>
        </p:scale>
        <p:origin x="-1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090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4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rtl="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rtl="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rtl="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rtl="1" eaLnBrk="0" hangingPunct="0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9135E30-4BAE-4D45-98FF-03C54EC53978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861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rtl="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rtl="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noProof="0" smtClean="0"/>
              <a:t>Click to edit Master text styles</a:t>
            </a:r>
          </a:p>
          <a:p>
            <a:pPr lvl="1"/>
            <a:r>
              <a:rPr lang="en-US" altLang="he-IL" noProof="0" smtClean="0"/>
              <a:t>Second level</a:t>
            </a:r>
          </a:p>
          <a:p>
            <a:pPr lvl="2"/>
            <a:r>
              <a:rPr lang="en-US" altLang="he-IL" noProof="0" smtClean="0"/>
              <a:t>Third level</a:t>
            </a:r>
          </a:p>
          <a:p>
            <a:pPr lvl="3"/>
            <a:r>
              <a:rPr lang="en-US" altLang="he-IL" noProof="0" smtClean="0"/>
              <a:t>Fourth level</a:t>
            </a:r>
          </a:p>
          <a:p>
            <a:pPr lvl="4"/>
            <a:r>
              <a:rPr lang="en-US" altLang="he-IL" noProof="0" smtClean="0"/>
              <a:t>Fifth level</a:t>
            </a:r>
            <a:endParaRPr lang="en-US" altLang="en-US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rtl="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rtl="1" eaLnBrk="0" hangingPunct="0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BE98D383-38D1-4566-BD7E-33D28ABCF40B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559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36CA9-213E-4CB6-BCB0-912C5650A60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8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6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</a:t>
            </a:r>
            <a:r>
              <a:rPr lang="en-GB" dirty="0" err="1" smtClean="0"/>
              <a:t>eli.thegreenplace.net</a:t>
            </a:r>
            <a:r>
              <a:rPr lang="en-GB" dirty="0" smtClean="0"/>
              <a:t>/2009/10/21/are-pointers-and-arrays-equivalent-in-c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9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</a:t>
            </a:r>
            <a:r>
              <a:rPr lang="en-GB" dirty="0" err="1" smtClean="0"/>
              <a:t>eli.thegreenplace.net</a:t>
            </a:r>
            <a:r>
              <a:rPr lang="en-GB" smtClean="0"/>
              <a:t>/2009/10/21/are-pointers-and-arrays-equivalent-in-c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98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</a:t>
            </a:r>
            <a:r>
              <a:rPr lang="en-GB" dirty="0" err="1" smtClean="0"/>
              <a:t>eli.thegreenplace.net</a:t>
            </a:r>
            <a:r>
              <a:rPr lang="en-GB" smtClean="0"/>
              <a:t>/2009/10/21/are-pointers-and-arrays-equivalent-in-c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98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48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 3-7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0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 8-11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36CA9-213E-4CB6-BCB0-912C5650A60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87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36CA9-213E-4CB6-BCB0-912C5650A60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8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Relationship Id="rId9" Type="http://schemas.openxmlformats.org/officeDocument/2006/relationships/tags" Target="../tags/tag14.xml"/><Relationship Id="rId10" Type="http://schemas.openxmlformats.org/officeDocument/2006/relationships/tags" Target="../tags/tag15.xml"/><Relationship Id="rId11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tags" Target="../tags/tag67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4" Type="http://schemas.openxmlformats.org/officeDocument/2006/relationships/tags" Target="../tags/tag71.xml"/><Relationship Id="rId5" Type="http://schemas.openxmlformats.org/officeDocument/2006/relationships/tags" Target="../tags/tag72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8.xml"/><Relationship Id="rId2" Type="http://schemas.openxmlformats.org/officeDocument/2006/relationships/tags" Target="../tags/tag6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tags" Target="../tags/tag23.x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Relationship Id="rId9" Type="http://schemas.openxmlformats.org/officeDocument/2006/relationships/tags" Target="../tags/tag27.xml"/><Relationship Id="rId10" Type="http://schemas.openxmlformats.org/officeDocument/2006/relationships/tags" Target="../tags/tag28.xml"/><Relationship Id="rId11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tags" Target="../tags/tag36.xml"/><Relationship Id="rId5" Type="http://schemas.openxmlformats.org/officeDocument/2006/relationships/tags" Target="../tags/tag37.xml"/><Relationship Id="rId6" Type="http://schemas.openxmlformats.org/officeDocument/2006/relationships/tags" Target="../tags/tag38.xml"/><Relationship Id="rId7" Type="http://schemas.openxmlformats.org/officeDocument/2006/relationships/tags" Target="../tags/tag39.xml"/><Relationship Id="rId8" Type="http://schemas.openxmlformats.org/officeDocument/2006/relationships/tags" Target="../tags/tag40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tags" Target="../tags/tag54.xml"/><Relationship Id="rId8" Type="http://schemas.openxmlformats.org/officeDocument/2006/relationships/tags" Target="../tags/tag55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tags" Target="../tags/tag61.xml"/><Relationship Id="rId7" Type="http://schemas.openxmlformats.org/officeDocument/2006/relationships/tags" Target="../tags/tag62.xml"/><Relationship Id="rId8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  <p:sp useBgFill="1">
        <p:nvSpPr>
          <p:cNvPr id="13" name="מלבן מעוגל 12"/>
          <p:cNvSpPr/>
          <p:nvPr>
            <p:custDataLst>
              <p:tags r:id="rId2"/>
            </p:custDataLst>
          </p:nvPr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28600" y="3200400"/>
            <a:ext cx="7467600" cy="2895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>
                <a:solidFill>
                  <a:prstClr val="black"/>
                </a:solidFill>
                <a:ea typeface="Arial"/>
                <a:sym typeface="Arial"/>
              </a:rPr>
              <a:pPr/>
              <a:t>11/2/17</a:t>
            </a:fld>
            <a:endParaRPr lang="he-IL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ea typeface="Arial"/>
                <a:sym typeface="Arial"/>
              </a:rPr>
              <a:t>.</a:t>
            </a:r>
            <a:endParaRPr lang="en-US" sz="1400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78FE321-8FBD-4D24-81AC-FF172E6B6BD8}" type="slidenum">
              <a:rPr lang="he-IL" smtClean="0">
                <a:latin typeface="Arial"/>
              </a:rPr>
              <a:pPr/>
              <a:t>‹#›</a:t>
            </a:fld>
            <a:endParaRPr lang="he-IL">
              <a:latin typeface="Arial"/>
            </a:endParaRPr>
          </a:p>
        </p:txBody>
      </p:sp>
      <p:sp>
        <p:nvSpPr>
          <p:cNvPr id="7" name="מלבן 6"/>
          <p:cNvSpPr/>
          <p:nvPr>
            <p:custDataLst>
              <p:tags r:id="rId7"/>
            </p:custDataLst>
          </p:nvPr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10" name="מלבן 9"/>
          <p:cNvSpPr/>
          <p:nvPr>
            <p:custDataLst>
              <p:tags r:id="rId8"/>
            </p:custDataLst>
          </p:nvPr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11" name="מלבן 10"/>
          <p:cNvSpPr/>
          <p:nvPr>
            <p:custDataLst>
              <p:tags r:id="rId9"/>
            </p:custDataLst>
          </p:nvPr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8" name="כותרת 7"/>
          <p:cNvSpPr>
            <a:spLocks noGrp="1"/>
          </p:cNvSpPr>
          <p:nvPr>
            <p:ph type="ctrTitle"/>
            <p:custDataLst>
              <p:tags r:id="rId10"/>
            </p:custDataLst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6143522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>
                <a:solidFill>
                  <a:prstClr val="black"/>
                </a:solidFill>
                <a:ea typeface="Arial"/>
                <a:sym typeface="Arial"/>
              </a:rPr>
              <a:pPr/>
              <a:t>11/2/17</a:t>
            </a:fld>
            <a:endParaRPr lang="he-IL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020887FD-A1E7-4542-926B-378A5D1E19D1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0170948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>
                <a:solidFill>
                  <a:prstClr val="black"/>
                </a:solidFill>
                <a:ea typeface="Arial"/>
                <a:sym typeface="Arial"/>
              </a:rPr>
              <a:pPr/>
              <a:t>11/2/17</a:t>
            </a:fld>
            <a:endParaRPr lang="he-IL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D2F6E0B6-A7E8-41C4-BB74-2D9340EF0D4C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34485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274638"/>
            <a:ext cx="8534400" cy="639762"/>
          </a:xfrm>
        </p:spPr>
        <p:txBody>
          <a:bodyPr/>
          <a:lstStyle>
            <a:lvl1pPr algn="l" rtl="0">
              <a:defRPr/>
            </a:lvl1pPr>
          </a:lstStyle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B25E444F-DD68-4E0B-9CEF-39E2C71790DD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04800" y="1143000"/>
            <a:ext cx="8534400" cy="5486400"/>
          </a:xfrm>
        </p:spPr>
        <p:txBody>
          <a:bodyPr vert="horz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he-IL" dirty="0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 smtClean="0"/>
              <a:t>רמה שנייה</a:t>
            </a:r>
          </a:p>
          <a:p>
            <a:pPr lvl="2" eaLnBrk="1" latinLnBrk="0" hangingPunct="1"/>
            <a:r>
              <a:rPr lang="he-IL" dirty="0" smtClean="0"/>
              <a:t>רמה שלישית</a:t>
            </a:r>
          </a:p>
          <a:p>
            <a:pPr lvl="3" eaLnBrk="1" latinLnBrk="0" hangingPunct="1"/>
            <a:r>
              <a:rPr lang="he-IL" dirty="0" smtClean="0"/>
              <a:t>רמה רביעית</a:t>
            </a:r>
          </a:p>
          <a:p>
            <a:pPr lvl="4" eaLnBrk="1" latinLnBrk="0" hangingPunct="1"/>
            <a:r>
              <a:rPr lang="he-IL" dirty="0" smtClean="0"/>
              <a:t>רמה חמישית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03724289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  <p:sp useBgFill="1">
        <p:nvSpPr>
          <p:cNvPr id="10" name="מלבן מעוגל 9"/>
          <p:cNvSpPr/>
          <p:nvPr>
            <p:custDataLst>
              <p:tags r:id="rId2"/>
            </p:custDataLst>
          </p:nvPr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>
                <a:solidFill>
                  <a:prstClr val="black"/>
                </a:solidFill>
                <a:ea typeface="Arial"/>
                <a:sym typeface="Arial"/>
              </a:rPr>
              <a:pPr/>
              <a:t>11/2/17</a:t>
            </a:fld>
            <a:endParaRPr lang="he-IL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7" name="מלבן 6"/>
          <p:cNvSpPr/>
          <p:nvPr>
            <p:custDataLst>
              <p:tags r:id="rId7"/>
            </p:custDataLst>
          </p:nvPr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8" name="מלבן 7"/>
          <p:cNvSpPr/>
          <p:nvPr>
            <p:custDataLst>
              <p:tags r:id="rId8"/>
            </p:custDataLst>
          </p:nvPr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9" name="מלבן 8"/>
          <p:cNvSpPr/>
          <p:nvPr>
            <p:custDataLst>
              <p:tags r:id="rId9"/>
            </p:custDataLst>
          </p:nvPr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E8D4C054-5AAA-4714-9E67-8B0C521475FB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4986212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9416277A-DF65-422B-991E-E1FE774B54CC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228600" y="990600"/>
            <a:ext cx="4191000" cy="5562600"/>
          </a:xfrm>
        </p:spPr>
        <p:txBody>
          <a:bodyPr vert="horz"/>
          <a:lstStyle/>
          <a:p>
            <a:pPr lvl="0" eaLnBrk="1" latinLnBrk="0" hangingPunct="1"/>
            <a:r>
              <a:rPr lang="he-IL" dirty="0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 smtClean="0"/>
              <a:t>רמה שנייה</a:t>
            </a:r>
          </a:p>
          <a:p>
            <a:pPr lvl="2" eaLnBrk="1" latinLnBrk="0" hangingPunct="1"/>
            <a:r>
              <a:rPr lang="he-IL" dirty="0" smtClean="0"/>
              <a:t>רמה שלישית</a:t>
            </a:r>
          </a:p>
          <a:p>
            <a:pPr lvl="3" eaLnBrk="1" latinLnBrk="0" hangingPunct="1"/>
            <a:r>
              <a:rPr lang="he-IL" dirty="0" smtClean="0"/>
              <a:t>רמה רביעית</a:t>
            </a:r>
          </a:p>
          <a:p>
            <a:pPr lvl="4" eaLnBrk="1" latinLnBrk="0" hangingPunct="1"/>
            <a:r>
              <a:rPr lang="he-IL" dirty="0" smtClean="0"/>
              <a:t>רמה חמישית</a:t>
            </a:r>
            <a:endParaRPr kumimoji="0" lang="en-US" dirty="0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419600" y="990600"/>
            <a:ext cx="4495800" cy="5562600"/>
          </a:xfrm>
        </p:spPr>
        <p:txBody>
          <a:bodyPr vert="horz"/>
          <a:lstStyle/>
          <a:p>
            <a:pPr lvl="0" eaLnBrk="1" latinLnBrk="0" hangingPunct="1"/>
            <a:r>
              <a:rPr lang="he-IL" dirty="0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 smtClean="0"/>
              <a:t>רמה שנייה</a:t>
            </a:r>
          </a:p>
          <a:p>
            <a:pPr lvl="2" eaLnBrk="1" latinLnBrk="0" hangingPunct="1"/>
            <a:r>
              <a:rPr lang="he-IL" dirty="0" smtClean="0"/>
              <a:t>רמה שלישית</a:t>
            </a:r>
          </a:p>
          <a:p>
            <a:pPr lvl="3" eaLnBrk="1" latinLnBrk="0" hangingPunct="1"/>
            <a:r>
              <a:rPr lang="he-IL" dirty="0" smtClean="0"/>
              <a:t>רמה רביעית</a:t>
            </a:r>
          </a:p>
          <a:p>
            <a:pPr lvl="4" eaLnBrk="1" latinLnBrk="0" hangingPunct="1"/>
            <a:r>
              <a:rPr lang="he-IL" dirty="0" smtClean="0"/>
              <a:t>רמה חמישית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52382978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3050"/>
            <a:ext cx="8534400" cy="1143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" y="1447800"/>
            <a:ext cx="4267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4419600" y="1447800"/>
            <a:ext cx="4267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>
                <a:solidFill>
                  <a:prstClr val="black"/>
                </a:solidFill>
                <a:ea typeface="Arial"/>
                <a:sym typeface="Arial"/>
              </a:rPr>
              <a:pPr/>
              <a:t>11/2/17</a:t>
            </a:fld>
            <a:endParaRPr lang="he-IL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11" name="מציין מיקום תוכן 10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152400" y="2247900"/>
            <a:ext cx="4267200" cy="3886200"/>
          </a:xfrm>
        </p:spPr>
        <p:txBody>
          <a:bodyPr vert="horz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half" idx="4"/>
            <p:custDataLst>
              <p:tags r:id="rId7"/>
            </p:custDataLst>
          </p:nvPr>
        </p:nvSpPr>
        <p:spPr>
          <a:xfrm>
            <a:off x="4419600" y="2247900"/>
            <a:ext cx="4267200" cy="3886200"/>
          </a:xfrm>
        </p:spPr>
        <p:txBody>
          <a:bodyPr vert="horz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-43543" y="6553200"/>
            <a:ext cx="348343" cy="304800"/>
          </a:xfrm>
        </p:spPr>
        <p:txBody>
          <a:bodyPr/>
          <a:lstStyle/>
          <a:p>
            <a:pPr>
              <a:defRPr/>
            </a:pPr>
            <a:fld id="{722A8998-B855-486B-8C8E-CF977C67EC33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2773247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>
                <a:solidFill>
                  <a:prstClr val="black"/>
                </a:solidFill>
                <a:ea typeface="Arial"/>
                <a:sym typeface="Arial"/>
              </a:rPr>
              <a:pPr/>
              <a:t>11/2/17</a:t>
            </a:fld>
            <a:endParaRPr lang="he-IL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9FF1757-85B9-4B53-92CF-5B0864AFBE57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332717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>
                <a:solidFill>
                  <a:prstClr val="black"/>
                </a:solidFill>
                <a:ea typeface="Arial"/>
                <a:sym typeface="Arial"/>
              </a:rPr>
              <a:pPr/>
              <a:t>11/2/17</a:t>
            </a:fld>
            <a:endParaRPr lang="he-IL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A810A95-97D7-4218-BB6D-D97F96F087E9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785950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  <p:sp useBgFill="1">
        <p:nvSpPr>
          <p:cNvPr id="9" name="מלבן מעוגל 8"/>
          <p:cNvSpPr/>
          <p:nvPr>
            <p:custDataLst>
              <p:tags r:id="rId2"/>
            </p:custDataLst>
          </p:nvPr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  <p:custDataLst>
              <p:tags r:id="rId4"/>
            </p:custDataLst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>
                <a:solidFill>
                  <a:prstClr val="black"/>
                </a:solidFill>
                <a:ea typeface="Arial"/>
                <a:sym typeface="Arial"/>
              </a:rPr>
              <a:pPr/>
              <a:t>11/2/17</a:t>
            </a:fld>
            <a:endParaRPr lang="he-IL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0FE1BADA-502B-48BC-A85A-010DF1FBE504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1"/>
            <p:custDataLst>
              <p:tags r:id="rId8"/>
            </p:custDataLst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84668771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2601912"/>
            <a:ext cx="7315200" cy="522288"/>
          </a:xfrm>
        </p:spPr>
        <p:txBody>
          <a:bodyPr anchor="ctr">
            <a:noAutofit/>
          </a:bodyPr>
          <a:lstStyle>
            <a:lvl1pPr algn="ctr">
              <a:buNone/>
              <a:defRPr sz="8800" b="0"/>
            </a:lvl1pPr>
          </a:lstStyle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>
                <a:solidFill>
                  <a:prstClr val="black"/>
                </a:solidFill>
                <a:ea typeface="Arial"/>
                <a:sym typeface="Arial"/>
              </a:rPr>
              <a:pPr/>
              <a:t>11/2/17</a:t>
            </a:fld>
            <a:endParaRPr lang="he-IL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a typeface="Arial"/>
              <a:sym typeface="Arial"/>
            </a:endParaRPr>
          </a:p>
        </p:txBody>
      </p:sp>
      <p:sp>
        <p:nvSpPr>
          <p:cNvPr id="11" name="מלבן 10"/>
          <p:cNvSpPr/>
          <p:nvPr>
            <p:custDataLst>
              <p:tags r:id="rId5"/>
            </p:custDataLst>
          </p:nvPr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12" name="מלבן 11"/>
          <p:cNvSpPr/>
          <p:nvPr>
            <p:custDataLst>
              <p:tags r:id="rId6"/>
            </p:custDataLst>
          </p:nvPr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13" name="מלבן 12"/>
          <p:cNvSpPr/>
          <p:nvPr>
            <p:custDataLst>
              <p:tags r:id="rId7"/>
            </p:custDataLst>
          </p:nvPr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9045577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>
            <p:custDataLst>
              <p:tags r:id="rId1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  <p:sp useBgFill="1">
        <p:nvSpPr>
          <p:cNvPr id="8" name="מלבן מעוגל 7"/>
          <p:cNvSpPr/>
          <p:nvPr>
            <p:custDataLst>
              <p:tags r:id="rId14"/>
            </p:custDataLst>
          </p:nvPr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228600" y="990600"/>
            <a:ext cx="86868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he-IL" dirty="0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dirty="0" smtClean="0"/>
              <a:t>רמה שנייה</a:t>
            </a:r>
          </a:p>
          <a:p>
            <a:pPr lvl="2" eaLnBrk="1" latinLnBrk="0" hangingPunct="1"/>
            <a:r>
              <a:rPr kumimoji="0" lang="he-IL" dirty="0" smtClean="0"/>
              <a:t>רמה שלישית</a:t>
            </a:r>
          </a:p>
          <a:p>
            <a:pPr lvl="3" eaLnBrk="1" latinLnBrk="0" hangingPunct="1"/>
            <a:r>
              <a:rPr kumimoji="0" lang="he-IL" dirty="0" smtClean="0"/>
              <a:t>רמה רביעית</a:t>
            </a:r>
          </a:p>
          <a:p>
            <a:pPr lvl="4" eaLnBrk="1" latinLnBrk="0" hangingPunct="1"/>
            <a:r>
              <a:rPr kumimoji="0" lang="he-IL" dirty="0" smtClean="0"/>
              <a:t>רמה חמישית</a:t>
            </a:r>
            <a:endParaRPr kumimoji="0" lang="en-US" dirty="0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84C8EB03-E0C7-4F53-96F6-0C4EA07AFFD0}" type="slidenum">
              <a:rPr lang="he-IL" smtClean="0">
                <a:latin typeface="Arial"/>
                <a:sym typeface="Arial"/>
              </a:rPr>
              <a:pPr>
                <a:defRPr/>
              </a:pPr>
              <a:t>‹#›</a:t>
            </a:fld>
            <a:endParaRPr lang="en-US"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82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None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1" Type="http://schemas.openxmlformats.org/officeDocument/2006/relationships/tags" Target="../tags/tag73.xml"/><Relationship Id="rId2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4" Type="http://schemas.openxmlformats.org/officeDocument/2006/relationships/tags" Target="../tags/tag8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.xml"/><Relationship Id="rId1" Type="http://schemas.openxmlformats.org/officeDocument/2006/relationships/tags" Target="../tags/tag77.xml"/><Relationship Id="rId2" Type="http://schemas.openxmlformats.org/officeDocument/2006/relationships/tags" Target="../tags/tag7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4" Type="http://schemas.openxmlformats.org/officeDocument/2006/relationships/tags" Target="../tags/tag8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.xml"/><Relationship Id="rId1" Type="http://schemas.openxmlformats.org/officeDocument/2006/relationships/tags" Target="../tags/tag81.xml"/><Relationship Id="rId2" Type="http://schemas.openxmlformats.org/officeDocument/2006/relationships/tags" Target="../tags/tag8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4" Type="http://schemas.openxmlformats.org/officeDocument/2006/relationships/tags" Target="../tags/tag8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5.xml"/><Relationship Id="rId1" Type="http://schemas.openxmlformats.org/officeDocument/2006/relationships/tags" Target="../tags/tag85.xml"/><Relationship Id="rId2" Type="http://schemas.openxmlformats.org/officeDocument/2006/relationships/tags" Target="../tags/tag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4" Type="http://schemas.openxmlformats.org/officeDocument/2006/relationships/tags" Target="../tags/tag9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6.xml"/><Relationship Id="rId1" Type="http://schemas.openxmlformats.org/officeDocument/2006/relationships/tags" Target="../tags/tag89.xml"/><Relationship Id="rId2" Type="http://schemas.openxmlformats.org/officeDocument/2006/relationships/tags" Target="../tags/tag9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4" Type="http://schemas.openxmlformats.org/officeDocument/2006/relationships/tags" Target="../tags/tag9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<Relationship Id="rId7" Type="http://schemas.openxmlformats.org/officeDocument/2006/relationships/image" Target="../media/image2.png"/><Relationship Id="rId1" Type="http://schemas.openxmlformats.org/officeDocument/2006/relationships/tags" Target="../tags/tag93.xml"/><Relationship Id="rId2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40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endParaRPr lang="en-US" sz="4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1122" y="4400007"/>
            <a:ext cx="64894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Programming Workshop in C (67316)</a:t>
            </a:r>
          </a:p>
          <a:p>
            <a:pPr algn="ctr"/>
            <a:r>
              <a:rPr lang="en-US" sz="2800" b="1" dirty="0"/>
              <a:t>Fall </a:t>
            </a:r>
            <a:r>
              <a:rPr lang="en-US" sz="2800" b="1" dirty="0" smtClean="0"/>
              <a:t>2017</a:t>
            </a:r>
          </a:p>
          <a:p>
            <a:pPr algn="ctr"/>
            <a:r>
              <a:rPr lang="en-US" sz="2800" b="1" dirty="0" smtClean="0"/>
              <a:t>Lecture 4</a:t>
            </a:r>
          </a:p>
          <a:p>
            <a:pPr algn="ctr"/>
            <a:r>
              <a:rPr lang="en-US" sz="2800" b="1" dirty="0" smtClean="0"/>
              <a:t>2.11.2017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29352793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260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arguments to a program with </a:t>
            </a:r>
            <a:r>
              <a:rPr lang="en-US" dirty="0" err="1" smtClean="0">
                <a:latin typeface="Consolas"/>
                <a:cs typeface="Consolas"/>
              </a:rPr>
              <a:t>argc</a:t>
            </a:r>
            <a:r>
              <a:rPr lang="en-US" dirty="0" smtClean="0"/>
              <a:t> and </a:t>
            </a:r>
            <a:r>
              <a:rPr lang="en-US" dirty="0" err="1">
                <a:latin typeface="Consolas"/>
                <a:cs typeface="Consolas"/>
              </a:rPr>
              <a:t>argv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870211"/>
            <a:ext cx="7010400" cy="378565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0000FF"/>
                </a:solidFill>
                <a:latin typeface="Consolas"/>
                <a:sym typeface="Arial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 main(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sym typeface="Arial"/>
              </a:rPr>
              <a:t>int</a:t>
            </a:r>
            <a:r>
              <a:rPr lang="en-US" sz="2000" dirty="0" smtClean="0">
                <a:solidFill>
                  <a:srgbClr val="3366FF"/>
                </a:solidFill>
                <a:latin typeface="Consolas"/>
                <a:sym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sym typeface="Arial"/>
              </a:rPr>
              <a:t>argc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, </a:t>
            </a:r>
            <a:r>
              <a:rPr lang="en-US" sz="2000" dirty="0" smtClean="0">
                <a:solidFill>
                  <a:srgbClr val="3366FF"/>
                </a:solidFill>
                <a:latin typeface="Consolas"/>
                <a:sym typeface="Arial"/>
              </a:rPr>
              <a:t>char 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sym typeface="Arial"/>
              </a:rPr>
              <a:t>argv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[])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   for(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sym typeface="Arial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sym typeface="Arial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=0;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sym typeface="Arial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sym typeface="Arial"/>
              </a:rPr>
              <a:t>argc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;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sym typeface="Arial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++) 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  {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sym typeface="Arial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(</a:t>
            </a:r>
            <a:r>
              <a:rPr lang="ru-RU" sz="2000" dirty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%s </a:t>
            </a:r>
            <a:r>
              <a:rPr lang="ru-RU" sz="2000" dirty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"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argv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[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]);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  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   }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Consolas"/>
              <a:sym typeface="Arial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   if(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sym typeface="Arial"/>
              </a:rPr>
              <a:t>argc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 &lt; 2)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sym typeface="Arial"/>
              </a:rPr>
              <a:t>// no arguments given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   {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sym typeface="Arial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(</a:t>
            </a:r>
            <a:r>
              <a:rPr lang="ru-RU" sz="2000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"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Usage: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myprog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 &lt;num1&gt; &lt;num2&gt;\n</a:t>
            </a:r>
            <a:r>
              <a:rPr lang="ru-RU" sz="2000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"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);</a:t>
            </a:r>
            <a:endParaRPr lang="en-US" sz="2000" dirty="0" smtClean="0">
              <a:solidFill>
                <a:srgbClr val="000000"/>
              </a:solidFill>
              <a:latin typeface="Consolas"/>
              <a:sym typeface="Arial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   }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} </a:t>
            </a:r>
            <a:endParaRPr lang="en-US" sz="2000" dirty="0">
              <a:solidFill>
                <a:prstClr val="black"/>
              </a:solidFill>
              <a:latin typeface="Consolas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prstClr val="black"/>
                </a:solidFill>
                <a:ea typeface="Arial"/>
                <a:sym typeface="Arial"/>
              </a:rPr>
              <a:t>it is a good practice to print program arguments at the beginning of the program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prstClr val="black"/>
                </a:solidFill>
                <a:ea typeface="Arial"/>
                <a:sym typeface="Arial"/>
              </a:rPr>
              <a:t>when the number of arguments is not what you expect, it is a good practice to print program usage </a:t>
            </a:r>
            <a:endParaRPr lang="en-US" sz="2000" dirty="0">
              <a:solidFill>
                <a:prstClr val="black"/>
              </a:solidFill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120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04800" y="685800"/>
            <a:ext cx="853440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Pointers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variables that store the </a:t>
            </a:r>
            <a:r>
              <a:rPr lang="en-US" b="1" dirty="0"/>
              <a:t>address of other variables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4800" y="14478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charset="0"/>
              <a:buChar char="•"/>
            </a:pPr>
            <a:r>
              <a:rPr lang="en-US" sz="3400" b="1" dirty="0" smtClean="0"/>
              <a:t>Declaration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 </a:t>
            </a:r>
            <a:r>
              <a:rPr lang="en-US" sz="3400" dirty="0" smtClean="0"/>
              <a:t>     </a:t>
            </a:r>
            <a: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  <a:t>&lt;type&gt; *p;  (e.g. </a:t>
            </a:r>
            <a:r>
              <a:rPr lang="en-US" sz="3400" dirty="0" err="1" smtClean="0">
                <a:solidFill>
                  <a:srgbClr val="0070C0"/>
                </a:solidFill>
                <a:latin typeface="Consolas" pitchFamily="49" charset="0"/>
              </a:rPr>
              <a:t>int</a:t>
            </a:r>
            <a:r>
              <a:rPr lang="en-US" sz="34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3400" dirty="0" smtClean="0">
                <a:solidFill>
                  <a:srgbClr val="C00000"/>
                </a:solidFill>
                <a:latin typeface="Consolas" pitchFamily="49" charset="0"/>
              </a:rPr>
              <a:t>*</a:t>
            </a:r>
            <a:r>
              <a:rPr lang="en-US" sz="3400" dirty="0" smtClean="0">
                <a:solidFill>
                  <a:srgbClr val="0070C0"/>
                </a:solidFill>
                <a:latin typeface="Consolas" pitchFamily="49" charset="0"/>
              </a:rPr>
              <a:t>p;</a:t>
            </a:r>
            <a: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  <a:b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3400" dirty="0" smtClean="0">
                <a:latin typeface="Consolas" pitchFamily="49" charset="0"/>
              </a:rPr>
              <a:t>p</a:t>
            </a:r>
            <a:r>
              <a:rPr lang="en-US" sz="3400" dirty="0" smtClean="0"/>
              <a:t> points to object of type </a:t>
            </a:r>
            <a:r>
              <a:rPr lang="en-US" sz="3400" dirty="0" smtClean="0">
                <a:latin typeface="Consolas" pitchFamily="49" charset="0"/>
              </a:rPr>
              <a:t>&lt;type&gt;</a:t>
            </a:r>
          </a:p>
          <a:p>
            <a:pPr>
              <a:lnSpc>
                <a:spcPct val="120000"/>
              </a:lnSpc>
            </a:pPr>
            <a:endParaRPr lang="en-US" sz="3400" dirty="0" smtClean="0">
              <a:latin typeface="Consolas" pitchFamily="49" charset="0"/>
            </a:endParaRPr>
          </a:p>
          <a:p>
            <a:pPr lvl="1">
              <a:buFont typeface="Arial" charset="0"/>
              <a:buChar char="•"/>
            </a:pPr>
            <a:r>
              <a:rPr lang="en-US" sz="3400" b="1" dirty="0" smtClean="0"/>
              <a:t>Pointer </a:t>
            </a:r>
            <a:r>
              <a:rPr lang="en-US" sz="3400" b="1" dirty="0" smtClean="0">
                <a:sym typeface="Wingdings" pitchFamily="2" charset="2"/>
              </a:rPr>
              <a:t> value (de-reference)</a:t>
            </a:r>
            <a: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3400" dirty="0" smtClean="0">
                <a:latin typeface="Consolas" pitchFamily="49" charset="0"/>
              </a:rPr>
              <a:t>*p</a:t>
            </a:r>
            <a:r>
              <a:rPr lang="en-US" sz="3400" dirty="0" smtClean="0"/>
              <a:t> refers to the object </a:t>
            </a:r>
            <a:r>
              <a:rPr lang="en-US" sz="3400" dirty="0" smtClean="0">
                <a:latin typeface="Consolas" pitchFamily="49" charset="0"/>
              </a:rPr>
              <a:t>p</a:t>
            </a:r>
            <a:r>
              <a:rPr lang="en-US" sz="3400" dirty="0" smtClean="0"/>
              <a:t> points to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3400" dirty="0">
                <a:solidFill>
                  <a:srgbClr val="000000"/>
                </a:solidFill>
                <a:latin typeface="Consolas" pitchFamily="49" charset="0"/>
              </a:rPr>
              <a:t>	(e.g. </a:t>
            </a:r>
            <a:r>
              <a:rPr lang="en-US" sz="3400" dirty="0">
                <a:solidFill>
                  <a:srgbClr val="C00000"/>
                </a:solidFill>
                <a:latin typeface="Consolas" pitchFamily="49" charset="0"/>
              </a:rPr>
              <a:t>*</a:t>
            </a:r>
            <a:r>
              <a:rPr lang="en-US" sz="3400" dirty="0">
                <a:solidFill>
                  <a:srgbClr val="0070C0"/>
                </a:solidFill>
                <a:latin typeface="Consolas" pitchFamily="49" charset="0"/>
              </a:rPr>
              <a:t>p = x;  y = </a:t>
            </a:r>
            <a:r>
              <a:rPr lang="en-US" sz="3400" dirty="0">
                <a:solidFill>
                  <a:srgbClr val="C00000"/>
                </a:solidFill>
                <a:latin typeface="Consolas" pitchFamily="49" charset="0"/>
              </a:rPr>
              <a:t>*</a:t>
            </a:r>
            <a:r>
              <a:rPr lang="en-US" sz="34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en-US" sz="3400" dirty="0" smtClean="0">
                <a:solidFill>
                  <a:srgbClr val="0070C0"/>
                </a:solidFill>
                <a:latin typeface="Consolas" pitchFamily="49" charset="0"/>
              </a:rPr>
              <a:t>;</a:t>
            </a:r>
            <a: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  <a:b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en-US" sz="3400" dirty="0" smtClean="0"/>
          </a:p>
          <a:p>
            <a:pPr lvl="1">
              <a:buFont typeface="Arial" charset="0"/>
              <a:buChar char="•"/>
            </a:pPr>
            <a:r>
              <a:rPr lang="en-US" sz="3400" b="1" dirty="0" smtClean="0"/>
              <a:t>Value </a:t>
            </a:r>
            <a:r>
              <a:rPr lang="en-US" sz="3400" b="1" dirty="0" smtClean="0">
                <a:sym typeface="Wingdings" pitchFamily="2" charset="2"/>
              </a:rPr>
              <a:t></a:t>
            </a:r>
            <a:r>
              <a:rPr lang="en-US" sz="3400" b="1" dirty="0" smtClean="0"/>
              <a:t> pointer</a:t>
            </a:r>
          </a:p>
          <a:p>
            <a:pPr lvl="1">
              <a:buFont typeface="Symbol" pitchFamily="18" charset="2"/>
              <a:buNone/>
            </a:pPr>
            <a:r>
              <a:rPr lang="en-US" sz="3400" dirty="0" smtClean="0"/>
              <a:t>      </a:t>
            </a:r>
            <a:r>
              <a:rPr lang="en-US" sz="3400" dirty="0" smtClean="0">
                <a:latin typeface="Consolas" pitchFamily="49" charset="0"/>
              </a:rPr>
              <a:t>&amp;x</a:t>
            </a:r>
            <a:r>
              <a:rPr lang="en-US" sz="3400" dirty="0" smtClean="0"/>
              <a:t>  - the address of </a:t>
            </a:r>
            <a:r>
              <a:rPr lang="en-US" sz="3400" dirty="0" smtClean="0">
                <a:latin typeface="Consolas" pitchFamily="49" charset="0"/>
              </a:rPr>
              <a:t>x (e.g.  </a:t>
            </a:r>
            <a:r>
              <a:rPr lang="en-US" sz="3400" dirty="0" smtClean="0">
                <a:solidFill>
                  <a:srgbClr val="0070C0"/>
                </a:solidFill>
                <a:latin typeface="Consolas" pitchFamily="49" charset="0"/>
              </a:rPr>
              <a:t>p = </a:t>
            </a:r>
            <a:r>
              <a:rPr lang="en-US" sz="3400" dirty="0" smtClean="0">
                <a:solidFill>
                  <a:srgbClr val="C00000"/>
                </a:solidFill>
                <a:latin typeface="Consolas" pitchFamily="49" charset="0"/>
              </a:rPr>
              <a:t>&amp;</a:t>
            </a:r>
            <a:r>
              <a:rPr lang="en-US" sz="3400" dirty="0" smtClean="0">
                <a:solidFill>
                  <a:srgbClr val="0070C0"/>
                </a:solidFill>
                <a:latin typeface="Consolas" pitchFamily="49" charset="0"/>
              </a:rPr>
              <a:t>y;</a:t>
            </a:r>
            <a:r>
              <a:rPr lang="en-US" sz="3400" dirty="0" smtClean="0">
                <a:latin typeface="Consolas" pitchFamily="49" charset="0"/>
              </a:rPr>
              <a:t>)</a:t>
            </a: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DE66370-C486-4501-833E-ABE7F2AEA396}" type="slidenum">
              <a:rPr lang="he-IL">
                <a:latin typeface="Arial"/>
              </a:rPr>
              <a:pPr>
                <a:defRPr/>
              </a:pPr>
              <a:t>2</a:t>
            </a:fld>
            <a:endParaRPr lang="en-US" dirty="0"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62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cs typeface="+mj-cs"/>
              </a:rPr>
              <a:t>Pointers &amp; Arrays</a:t>
            </a:r>
            <a:endParaRPr lang="en-US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93FD202-4184-4CA4-828D-DE019E4C529D}" type="slidenum">
              <a:rPr lang="he-IL">
                <a:latin typeface="Arial"/>
              </a:rPr>
              <a:pPr>
                <a:defRPr/>
              </a:pPr>
              <a:t>3</a:t>
            </a:fld>
            <a:endParaRPr lang="en-US">
              <a:latin typeface="Arial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23528" y="908720"/>
            <a:ext cx="8534400" cy="5486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Array name can </a:t>
            </a:r>
            <a:r>
              <a:rPr lang="en-US" sz="2800" b="1" dirty="0" smtClean="0"/>
              <a:t>sometimes</a:t>
            </a:r>
            <a:r>
              <a:rPr lang="en-US" sz="2800" dirty="0" smtClean="0"/>
              <a:t> be treated as the address of the first member.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F00"/>
                </a:solidFill>
                <a:latin typeface="Consolas"/>
                <a:cs typeface="Consolas"/>
              </a:rPr>
              <a:t>#include &lt;</a:t>
            </a:r>
            <a:r>
              <a:rPr lang="en-US" sz="2400" dirty="0" err="1">
                <a:solidFill>
                  <a:srgbClr val="007F00"/>
                </a:solidFill>
                <a:latin typeface="Consolas"/>
                <a:cs typeface="Consolas"/>
              </a:rPr>
              <a:t>stdio.h</a:t>
            </a:r>
            <a:r>
              <a:rPr lang="en-US" sz="2400" dirty="0">
                <a:solidFill>
                  <a:srgbClr val="007F00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latin typeface="Consolas"/>
                <a:cs typeface="Consolas"/>
              </a:rPr>
              <a:t> </a:t>
            </a:r>
            <a:endParaRPr lang="en-US" sz="2400" dirty="0" smtClean="0"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2400" b="1" dirty="0" err="1" smtClean="0">
                <a:solidFill>
                  <a:srgbClr val="00007F"/>
                </a:solidFill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nsolas"/>
                <a:cs typeface="Consolas"/>
              </a:rPr>
              <a:t>main</a:t>
            </a:r>
            <a:r>
              <a:rPr lang="en-US" sz="2400" dirty="0">
                <a:latin typeface="Consolas"/>
                <a:cs typeface="Consolas"/>
              </a:rPr>
              <a:t>() </a:t>
            </a:r>
            <a:endParaRPr lang="en-US" sz="2400" dirty="0" smtClean="0"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Consolas"/>
                <a:cs typeface="Consolas"/>
              </a:rPr>
              <a:t>{ </a:t>
            </a:r>
          </a:p>
          <a:p>
            <a:pPr marL="320040" lvl="1" indent="0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00007F"/>
                </a:solidFill>
                <a:latin typeface="Consolas"/>
                <a:cs typeface="Consolas"/>
              </a:rPr>
              <a:t>char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arr</a:t>
            </a:r>
            <a:r>
              <a:rPr lang="en-US" dirty="0">
                <a:latin typeface="Consolas"/>
                <a:cs typeface="Consolas"/>
              </a:rPr>
              <a:t>[] = </a:t>
            </a:r>
            <a:r>
              <a:rPr lang="en-US" dirty="0">
                <a:solidFill>
                  <a:srgbClr val="7F007F"/>
                </a:solidFill>
                <a:latin typeface="Consolas"/>
                <a:cs typeface="Consolas"/>
              </a:rPr>
              <a:t>"don't panic\n"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320040" lvl="1" indent="0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00007F"/>
                </a:solidFill>
                <a:latin typeface="Consolas"/>
                <a:cs typeface="Consolas"/>
              </a:rPr>
              <a:t>char</a:t>
            </a:r>
            <a:r>
              <a:rPr lang="en-US" dirty="0">
                <a:latin typeface="Consolas"/>
                <a:cs typeface="Consolas"/>
              </a:rPr>
              <a:t>* </a:t>
            </a:r>
            <a:r>
              <a:rPr lang="en-US" dirty="0" err="1">
                <a:latin typeface="Consolas"/>
                <a:cs typeface="Consolas"/>
              </a:rPr>
              <a:t>ptr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arr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32004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7F007F"/>
                </a:solidFill>
                <a:latin typeface="Consolas"/>
                <a:cs typeface="Consolas"/>
              </a:rPr>
              <a:t>"%c %c\n"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arr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>
                <a:solidFill>
                  <a:srgbClr val="007F7F"/>
                </a:solidFill>
                <a:latin typeface="Consolas"/>
                <a:cs typeface="Consolas"/>
              </a:rPr>
              <a:t>4</a:t>
            </a:r>
            <a:r>
              <a:rPr lang="en-US" dirty="0">
                <a:latin typeface="Consolas"/>
                <a:cs typeface="Consolas"/>
              </a:rPr>
              <a:t>], </a:t>
            </a:r>
            <a:r>
              <a:rPr lang="en-US" dirty="0" err="1">
                <a:latin typeface="Consolas"/>
                <a:cs typeface="Consolas"/>
              </a:rPr>
              <a:t>ptr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>
                <a:solidFill>
                  <a:srgbClr val="007F7F"/>
                </a:solidFill>
                <a:latin typeface="Consolas"/>
                <a:cs typeface="Consolas"/>
              </a:rPr>
              <a:t>4</a:t>
            </a:r>
            <a:r>
              <a:rPr lang="en-US" dirty="0">
                <a:latin typeface="Consolas"/>
                <a:cs typeface="Consolas"/>
              </a:rPr>
              <a:t>]); </a:t>
            </a:r>
            <a:endParaRPr lang="en-US" dirty="0" smtClean="0">
              <a:latin typeface="Consolas"/>
              <a:cs typeface="Consolas"/>
            </a:endParaRPr>
          </a:p>
          <a:p>
            <a:pPr marL="32004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7F007F"/>
                </a:solidFill>
                <a:latin typeface="Consolas"/>
                <a:cs typeface="Consolas"/>
              </a:rPr>
              <a:t>"%c %c\n"</a:t>
            </a:r>
            <a:r>
              <a:rPr lang="en-US" dirty="0">
                <a:latin typeface="Consolas"/>
                <a:cs typeface="Consolas"/>
              </a:rPr>
              <a:t>, *(arr+</a:t>
            </a:r>
            <a:r>
              <a:rPr lang="en-US" dirty="0">
                <a:solidFill>
                  <a:srgbClr val="007F7F"/>
                </a:solidFill>
                <a:latin typeface="Consolas"/>
                <a:cs typeface="Consolas"/>
              </a:rPr>
              <a:t>2</a:t>
            </a:r>
            <a:r>
              <a:rPr lang="en-US" dirty="0">
                <a:latin typeface="Consolas"/>
                <a:cs typeface="Consolas"/>
              </a:rPr>
              <a:t>), *(ptr+</a:t>
            </a:r>
            <a:r>
              <a:rPr lang="en-US" dirty="0">
                <a:solidFill>
                  <a:srgbClr val="007F7F"/>
                </a:solidFill>
                <a:latin typeface="Consolas"/>
                <a:cs typeface="Consolas"/>
              </a:rPr>
              <a:t>2</a:t>
            </a:r>
            <a:r>
              <a:rPr lang="en-US" dirty="0">
                <a:latin typeface="Consolas"/>
                <a:cs typeface="Consolas"/>
              </a:rPr>
              <a:t>)); </a:t>
            </a:r>
            <a:endParaRPr lang="en-US" dirty="0" smtClean="0">
              <a:latin typeface="Consolas"/>
              <a:cs typeface="Consolas"/>
            </a:endParaRPr>
          </a:p>
          <a:p>
            <a:pPr marL="320040" lvl="1" indent="0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00007F"/>
                </a:solidFill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007F7F"/>
                </a:solidFill>
                <a:latin typeface="Consolas"/>
                <a:cs typeface="Consolas"/>
              </a:rPr>
              <a:t>0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Arial "/>
                <a:cs typeface="Arial "/>
              </a:rPr>
              <a:t>Pointer arithmetic and array indexing are equivalent.</a:t>
            </a:r>
            <a:endParaRPr lang="en-US" sz="2400" b="1" dirty="0" smtClean="0">
              <a:latin typeface="Arial "/>
              <a:cs typeface="Arial 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8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cs typeface="+mj-cs"/>
              </a:rPr>
              <a:t>Pointers &amp; Arrays</a:t>
            </a:r>
            <a:endParaRPr lang="en-US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93FD202-4184-4CA4-828D-DE019E4C529D}" type="slidenum">
              <a:rPr lang="he-IL">
                <a:latin typeface="Arial"/>
              </a:rPr>
              <a:pPr>
                <a:defRPr/>
              </a:pPr>
              <a:t>4</a:t>
            </a:fld>
            <a:endParaRPr lang="en-US">
              <a:latin typeface="Arial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23528" y="908720"/>
            <a:ext cx="8534400" cy="5486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Arrays passed to functions are converted to pointers</a:t>
            </a:r>
          </a:p>
          <a:p>
            <a:endParaRPr lang="en-US" sz="2800" b="1" dirty="0">
              <a:latin typeface="Arial "/>
              <a:cs typeface="Arial 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 sum (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[]) 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{ 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, sum = </a:t>
            </a:r>
            <a:r>
              <a:rPr lang="en-US" sz="2400" dirty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sz="2400" dirty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)/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2400" dirty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]); ++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   {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      sum +=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];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   }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 sum; 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</a:rPr>
            </a:br>
            <a:endParaRPr lang="en-US" sz="2400" b="1" dirty="0" smtClean="0">
              <a:latin typeface="Arial "/>
              <a:cs typeface="Arial 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32040" y="4869160"/>
            <a:ext cx="3886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u="sng" kern="1200" dirty="0" smtClean="0">
                <a:solidFill>
                  <a:prstClr val="white"/>
                </a:solidFill>
                <a:latin typeface="Consolas" pitchFamily="49" charset="0"/>
              </a:rPr>
              <a:t>Logical error</a:t>
            </a:r>
            <a:r>
              <a:rPr lang="en-US" sz="2400" b="1" kern="1200" dirty="0">
                <a:solidFill>
                  <a:prstClr val="white"/>
                </a:solidFill>
                <a:latin typeface="Consolas" pitchFamily="49" charset="0"/>
              </a:rPr>
              <a:t>: </a:t>
            </a:r>
            <a:endParaRPr lang="en-US" sz="2400" b="1" kern="1200" dirty="0" smtClean="0">
              <a:solidFill>
                <a:prstClr val="white"/>
              </a:solidFill>
              <a:latin typeface="Consolas" pitchFamily="49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 smtClean="0">
                <a:solidFill>
                  <a:prstClr val="white"/>
                </a:solidFill>
                <a:latin typeface="Consolas" pitchFamily="49" charset="0"/>
              </a:rPr>
              <a:t>sizeof</a:t>
            </a:r>
            <a:r>
              <a:rPr lang="en-US" sz="2400" b="1" kern="1200" dirty="0" smtClean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n-US" sz="2400" b="1" kern="1200" dirty="0">
                <a:solidFill>
                  <a:prstClr val="white"/>
                </a:solidFill>
                <a:latin typeface="Consolas" pitchFamily="49" charset="0"/>
              </a:rPr>
              <a:t>(</a:t>
            </a:r>
            <a:r>
              <a:rPr lang="en-US" sz="2400" b="1" kern="1200" dirty="0" err="1">
                <a:solidFill>
                  <a:prstClr val="white"/>
                </a:solidFill>
                <a:latin typeface="Consolas" pitchFamily="49" charset="0"/>
              </a:rPr>
              <a:t>arr</a:t>
            </a:r>
            <a:r>
              <a:rPr lang="en-US" sz="2400" b="1" kern="1200" dirty="0">
                <a:solidFill>
                  <a:prstClr val="white"/>
                </a:solidFill>
                <a:latin typeface="Consolas" pitchFamily="49" charset="0"/>
              </a:rPr>
              <a:t>) </a:t>
            </a:r>
            <a:r>
              <a:rPr lang="en-US" sz="2400" b="1" kern="1200" dirty="0" smtClean="0">
                <a:solidFill>
                  <a:prstClr val="white"/>
                </a:solidFill>
                <a:latin typeface="Consolas" pitchFamily="49" charset="0"/>
              </a:rPr>
              <a:t>==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 smtClean="0">
                <a:solidFill>
                  <a:prstClr val="white"/>
                </a:solidFill>
                <a:latin typeface="Consolas" pitchFamily="49" charset="0"/>
              </a:rPr>
              <a:t>sizeof</a:t>
            </a:r>
            <a:r>
              <a:rPr lang="en-US" sz="2400" b="1" kern="1200" dirty="0" smtClean="0">
                <a:solidFill>
                  <a:prstClr val="white"/>
                </a:solidFill>
                <a:latin typeface="Consolas" pitchFamily="49" charset="0"/>
              </a:rPr>
              <a:t> (</a:t>
            </a:r>
            <a:r>
              <a:rPr lang="en-US" sz="2400" b="1" kern="1200" dirty="0" err="1" smtClean="0">
                <a:solidFill>
                  <a:prstClr val="white"/>
                </a:solidFill>
                <a:latin typeface="Consolas" pitchFamily="49" charset="0"/>
              </a:rPr>
              <a:t>int</a:t>
            </a:r>
            <a:r>
              <a:rPr lang="en-US" sz="2400" b="1" kern="1200" dirty="0" smtClean="0">
                <a:solidFill>
                  <a:prstClr val="white"/>
                </a:solidFill>
                <a:latin typeface="Consolas" pitchFamily="49" charset="0"/>
              </a:rPr>
              <a:t>*) ==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solidFill>
                  <a:prstClr val="white"/>
                </a:solidFill>
                <a:latin typeface="Consolas" pitchFamily="49" charset="0"/>
              </a:rPr>
              <a:t>sizeof</a:t>
            </a:r>
            <a:r>
              <a:rPr lang="en-US" sz="2400" b="1" kern="12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n-US" sz="2400" b="1" kern="1200" dirty="0" smtClean="0">
                <a:solidFill>
                  <a:prstClr val="white"/>
                </a:solidFill>
                <a:latin typeface="Consolas" pitchFamily="49" charset="0"/>
              </a:rPr>
              <a:t>(void*)</a:t>
            </a:r>
            <a:endParaRPr lang="en-US" sz="2400" b="1" kern="1200" dirty="0">
              <a:solidFill>
                <a:prstClr val="white"/>
              </a:solidFill>
              <a:latin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Pointers &amp; Arrays - is there a difference?</a:t>
            </a:r>
            <a:endParaRPr lang="en-US" dirty="0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93FD202-4184-4CA4-828D-DE019E4C529D}" type="slidenum">
              <a:rPr lang="he-IL">
                <a:latin typeface="Arial"/>
              </a:rPr>
              <a:pPr>
                <a:defRPr/>
              </a:pPr>
              <a:t>5</a:t>
            </a:fld>
            <a:endParaRPr lang="en-US">
              <a:latin typeface="Arial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23528" y="764704"/>
            <a:ext cx="8534400" cy="5949280"/>
          </a:xfrm>
        </p:spPr>
        <p:txBody>
          <a:bodyPr>
            <a:noAutofit/>
          </a:bodyPr>
          <a:lstStyle/>
          <a:p>
            <a:r>
              <a:rPr lang="en-US" sz="2400" dirty="0" smtClean="0"/>
              <a:t>Arrays can’t be manipulated like pointers</a:t>
            </a:r>
            <a:endParaRPr lang="en-US" sz="2400" b="1" dirty="0">
              <a:latin typeface="Arial "/>
              <a:cs typeface="Arial "/>
            </a:endParaRPr>
          </a:p>
          <a:p>
            <a:pPr>
              <a:spcBef>
                <a:spcPts val="0"/>
              </a:spcBef>
            </a:pPr>
            <a:endParaRPr lang="en-US" sz="1900" dirty="0" smtClean="0">
              <a:solidFill>
                <a:srgbClr val="007F0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900" dirty="0" smtClean="0">
                <a:solidFill>
                  <a:srgbClr val="007F00"/>
                </a:solidFill>
                <a:latin typeface="Consolas"/>
                <a:cs typeface="Consolas"/>
              </a:rPr>
              <a:t>#</a:t>
            </a:r>
            <a:r>
              <a:rPr lang="en-US" sz="1900" dirty="0">
                <a:solidFill>
                  <a:srgbClr val="007F00"/>
                </a:solidFill>
                <a:latin typeface="Consolas"/>
                <a:cs typeface="Consolas"/>
              </a:rPr>
              <a:t>include &lt;</a:t>
            </a:r>
            <a:r>
              <a:rPr lang="en-US" sz="1900" dirty="0" err="1">
                <a:solidFill>
                  <a:srgbClr val="007F00"/>
                </a:solidFill>
                <a:latin typeface="Consolas"/>
                <a:cs typeface="Consolas"/>
              </a:rPr>
              <a:t>stdio.h</a:t>
            </a:r>
            <a:r>
              <a:rPr lang="en-US" sz="1900" dirty="0">
                <a:solidFill>
                  <a:srgbClr val="007F00"/>
                </a:solidFill>
                <a:latin typeface="Consolas"/>
                <a:cs typeface="Consolas"/>
              </a:rPr>
              <a:t>&gt;</a:t>
            </a:r>
            <a:r>
              <a:rPr lang="en-US" sz="1900" dirty="0">
                <a:latin typeface="Consolas"/>
                <a:cs typeface="Consolas"/>
              </a:rPr>
              <a:t> </a:t>
            </a:r>
            <a:endParaRPr lang="en-US" sz="1900" dirty="0" smtClean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900" b="1" dirty="0" err="1" smtClean="0">
                <a:solidFill>
                  <a:srgbClr val="00007F"/>
                </a:solidFill>
                <a:latin typeface="Consolas"/>
                <a:cs typeface="Consolas"/>
              </a:rPr>
              <a:t>int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solidFill>
                  <a:srgbClr val="00007F"/>
                </a:solidFill>
                <a:latin typeface="Consolas"/>
                <a:cs typeface="Consolas"/>
              </a:rPr>
              <a:t>main</a:t>
            </a:r>
            <a:r>
              <a:rPr lang="en-US" sz="1900" dirty="0">
                <a:latin typeface="Consolas"/>
                <a:cs typeface="Consolas"/>
              </a:rPr>
              <a:t>() { </a:t>
            </a:r>
            <a:endParaRPr lang="en-US" sz="1900" dirty="0" smtClean="0">
              <a:latin typeface="Consolas"/>
              <a:cs typeface="Consolas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b="1" dirty="0" err="1" smtClean="0">
                <a:solidFill>
                  <a:srgbClr val="00007F"/>
                </a:solidFill>
                <a:latin typeface="Consolas"/>
                <a:cs typeface="Consolas"/>
              </a:rPr>
              <a:t>int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i</a:t>
            </a:r>
            <a:r>
              <a:rPr lang="en-US" sz="1900" dirty="0">
                <a:latin typeface="Consolas"/>
                <a:cs typeface="Consolas"/>
              </a:rPr>
              <a:t>; </a:t>
            </a:r>
            <a:endParaRPr lang="en-US" sz="1900" dirty="0" smtClean="0">
              <a:latin typeface="Consolas"/>
              <a:cs typeface="Consolas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b="1" dirty="0" smtClean="0">
                <a:solidFill>
                  <a:srgbClr val="00007F"/>
                </a:solidFill>
                <a:latin typeface="Consolas"/>
                <a:cs typeface="Consolas"/>
              </a:rPr>
              <a:t>char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array[] = </a:t>
            </a:r>
            <a:r>
              <a:rPr lang="en-US" sz="1900" dirty="0">
                <a:solidFill>
                  <a:srgbClr val="7F007F"/>
                </a:solidFill>
                <a:latin typeface="Consolas"/>
                <a:cs typeface="Consolas"/>
              </a:rPr>
              <a:t>"don't panic"</a:t>
            </a:r>
            <a:r>
              <a:rPr lang="en-US" sz="1900" dirty="0">
                <a:latin typeface="Consolas"/>
                <a:cs typeface="Consolas"/>
              </a:rPr>
              <a:t>; </a:t>
            </a:r>
            <a:endParaRPr lang="en-US" sz="1900" dirty="0" smtClean="0">
              <a:latin typeface="Consolas"/>
              <a:cs typeface="Consolas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b="1" dirty="0" smtClean="0">
                <a:solidFill>
                  <a:srgbClr val="00007F"/>
                </a:solidFill>
                <a:latin typeface="Consolas"/>
                <a:cs typeface="Consolas"/>
              </a:rPr>
              <a:t>char</a:t>
            </a:r>
            <a:r>
              <a:rPr lang="en-US" sz="1900" dirty="0">
                <a:latin typeface="Consolas"/>
                <a:cs typeface="Consolas"/>
              </a:rPr>
              <a:t>* </a:t>
            </a:r>
            <a:r>
              <a:rPr lang="en-US" sz="1900" dirty="0" err="1">
                <a:latin typeface="Consolas"/>
                <a:cs typeface="Consolas"/>
              </a:rPr>
              <a:t>ptr</a:t>
            </a:r>
            <a:r>
              <a:rPr lang="en-US" sz="1900" dirty="0">
                <a:latin typeface="Consolas"/>
                <a:cs typeface="Consolas"/>
              </a:rPr>
              <a:t> = array; </a:t>
            </a:r>
            <a:endParaRPr lang="en-US" sz="1900" dirty="0" smtClean="0">
              <a:latin typeface="Consolas"/>
              <a:cs typeface="Consolas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900" dirty="0" smtClean="0">
              <a:solidFill>
                <a:srgbClr val="007F00"/>
              </a:solidFill>
              <a:latin typeface="Consolas"/>
              <a:cs typeface="Consolas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 smtClean="0">
                <a:solidFill>
                  <a:srgbClr val="007F00"/>
                </a:solidFill>
                <a:latin typeface="Consolas"/>
                <a:cs typeface="Consolas"/>
              </a:rPr>
              <a:t>/</a:t>
            </a:r>
            <a:r>
              <a:rPr lang="en-US" sz="1900" dirty="0">
                <a:solidFill>
                  <a:srgbClr val="007F00"/>
                </a:solidFill>
                <a:latin typeface="Consolas"/>
                <a:cs typeface="Consolas"/>
              </a:rPr>
              <a:t>* array traversal */</a:t>
            </a:r>
            <a:r>
              <a:rPr lang="en-US" sz="1900" dirty="0">
                <a:latin typeface="Consolas"/>
                <a:cs typeface="Consolas"/>
              </a:rPr>
              <a:t> </a:t>
            </a:r>
            <a:endParaRPr lang="en-US" sz="1900" dirty="0" smtClean="0">
              <a:latin typeface="Consolas"/>
              <a:cs typeface="Consolas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b="1" dirty="0" smtClean="0">
                <a:solidFill>
                  <a:srgbClr val="00007F"/>
                </a:solidFill>
                <a:latin typeface="Consolas"/>
                <a:cs typeface="Consolas"/>
              </a:rPr>
              <a:t>for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i</a:t>
            </a:r>
            <a:r>
              <a:rPr lang="en-US" sz="1900" dirty="0">
                <a:latin typeface="Consolas"/>
                <a:cs typeface="Consolas"/>
              </a:rPr>
              <a:t> = </a:t>
            </a:r>
            <a:r>
              <a:rPr lang="en-US" sz="1900" dirty="0">
                <a:solidFill>
                  <a:srgbClr val="007F7F"/>
                </a:solidFill>
                <a:latin typeface="Consolas"/>
                <a:cs typeface="Consolas"/>
              </a:rPr>
              <a:t>0</a:t>
            </a:r>
            <a:r>
              <a:rPr lang="en-US" sz="1900" dirty="0">
                <a:latin typeface="Consolas"/>
                <a:cs typeface="Consolas"/>
              </a:rPr>
              <a:t>; </a:t>
            </a:r>
            <a:r>
              <a:rPr lang="en-US" sz="1900" dirty="0" err="1">
                <a:latin typeface="Consolas"/>
                <a:cs typeface="Consolas"/>
              </a:rPr>
              <a:t>i</a:t>
            </a:r>
            <a:r>
              <a:rPr lang="en-US" sz="1900" dirty="0">
                <a:latin typeface="Consolas"/>
                <a:cs typeface="Consolas"/>
              </a:rPr>
              <a:t> &lt; </a:t>
            </a:r>
            <a:r>
              <a:rPr lang="en-US" sz="1900" b="1" dirty="0" err="1">
                <a:solidFill>
                  <a:srgbClr val="00007F"/>
                </a:solidFill>
                <a:latin typeface="Consolas"/>
                <a:cs typeface="Consolas"/>
              </a:rPr>
              <a:t>sizeof</a:t>
            </a:r>
            <a:r>
              <a:rPr lang="en-US" sz="1900" dirty="0">
                <a:latin typeface="Consolas"/>
                <a:cs typeface="Consolas"/>
              </a:rPr>
              <a:t>(array); ++</a:t>
            </a:r>
            <a:r>
              <a:rPr lang="en-US" sz="1900" dirty="0" err="1">
                <a:latin typeface="Consolas"/>
                <a:cs typeface="Consolas"/>
              </a:rPr>
              <a:t>i</a:t>
            </a:r>
            <a:r>
              <a:rPr lang="en-US" sz="1900" dirty="0">
                <a:latin typeface="Consolas"/>
                <a:cs typeface="Consolas"/>
              </a:rPr>
              <a:t>) </a:t>
            </a:r>
            <a:endParaRPr lang="en-US" sz="1900" dirty="0" smtClean="0">
              <a:latin typeface="Consolas"/>
              <a:cs typeface="Consolas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 smtClean="0">
                <a:latin typeface="Consolas"/>
                <a:cs typeface="Consolas"/>
              </a:rPr>
              <a:t>	</a:t>
            </a:r>
            <a:r>
              <a:rPr lang="en-US" sz="1900" dirty="0" err="1" smtClean="0">
                <a:latin typeface="Consolas"/>
                <a:cs typeface="Consolas"/>
              </a:rPr>
              <a:t>printf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>
                <a:solidFill>
                  <a:srgbClr val="7F007F"/>
                </a:solidFill>
                <a:latin typeface="Consolas"/>
                <a:cs typeface="Consolas"/>
              </a:rPr>
              <a:t>"%c "</a:t>
            </a:r>
            <a:r>
              <a:rPr lang="en-US" sz="1900" dirty="0">
                <a:latin typeface="Consolas"/>
                <a:cs typeface="Consolas"/>
              </a:rPr>
              <a:t>, array[</a:t>
            </a:r>
            <a:r>
              <a:rPr lang="en-US" sz="1900" dirty="0" err="1">
                <a:latin typeface="Consolas"/>
                <a:cs typeface="Consolas"/>
              </a:rPr>
              <a:t>i</a:t>
            </a:r>
            <a:r>
              <a:rPr lang="en-US" sz="1900" dirty="0">
                <a:latin typeface="Consolas"/>
                <a:cs typeface="Consolas"/>
              </a:rPr>
              <a:t>]); </a:t>
            </a:r>
            <a:endParaRPr lang="en-US" sz="1900" dirty="0" smtClean="0">
              <a:latin typeface="Consolas"/>
              <a:cs typeface="Consolas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900" dirty="0">
              <a:latin typeface="Consolas"/>
              <a:cs typeface="Consolas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 err="1" smtClean="0">
                <a:latin typeface="Consolas"/>
                <a:cs typeface="Consolas"/>
              </a:rPr>
              <a:t>printf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>
                <a:solidFill>
                  <a:srgbClr val="7F007F"/>
                </a:solidFill>
                <a:latin typeface="Consolas"/>
                <a:cs typeface="Consolas"/>
              </a:rPr>
              <a:t>"\n"</a:t>
            </a:r>
            <a:r>
              <a:rPr lang="en-US" sz="1900" dirty="0">
                <a:latin typeface="Consolas"/>
                <a:cs typeface="Consolas"/>
              </a:rPr>
              <a:t>); </a:t>
            </a:r>
            <a:endParaRPr lang="en-US" sz="1900" dirty="0" smtClean="0">
              <a:latin typeface="Consolas"/>
              <a:cs typeface="Consolas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900" dirty="0" smtClean="0">
              <a:solidFill>
                <a:srgbClr val="007F00"/>
              </a:solidFill>
              <a:latin typeface="Consolas"/>
              <a:cs typeface="Consolas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 smtClean="0">
                <a:solidFill>
                  <a:srgbClr val="007F00"/>
                </a:solidFill>
                <a:latin typeface="Consolas"/>
                <a:cs typeface="Consolas"/>
              </a:rPr>
              <a:t>/</a:t>
            </a:r>
            <a:r>
              <a:rPr lang="en-US" sz="1900" dirty="0">
                <a:solidFill>
                  <a:srgbClr val="007F00"/>
                </a:solidFill>
                <a:latin typeface="Consolas"/>
                <a:cs typeface="Consolas"/>
              </a:rPr>
              <a:t>* pointer traversal */</a:t>
            </a:r>
            <a:r>
              <a:rPr lang="en-US" sz="1900" dirty="0">
                <a:latin typeface="Consolas"/>
                <a:cs typeface="Consolas"/>
              </a:rPr>
              <a:t> </a:t>
            </a:r>
            <a:endParaRPr lang="en-US" sz="1900" dirty="0" smtClean="0">
              <a:latin typeface="Consolas"/>
              <a:cs typeface="Consolas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b="1" dirty="0" smtClean="0">
                <a:solidFill>
                  <a:srgbClr val="00007F"/>
                </a:solidFill>
                <a:latin typeface="Consolas"/>
                <a:cs typeface="Consolas"/>
              </a:rPr>
              <a:t>for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(; *</a:t>
            </a:r>
            <a:r>
              <a:rPr lang="en-US" sz="1900" dirty="0" err="1">
                <a:latin typeface="Consolas"/>
                <a:cs typeface="Consolas"/>
              </a:rPr>
              <a:t>ptr</a:t>
            </a:r>
            <a:r>
              <a:rPr lang="en-US" sz="1900" dirty="0">
                <a:latin typeface="Consolas"/>
                <a:cs typeface="Consolas"/>
              </a:rPr>
              <a:t>; ++</a:t>
            </a:r>
            <a:r>
              <a:rPr lang="en-US" sz="1900" dirty="0" err="1">
                <a:latin typeface="Consolas"/>
                <a:cs typeface="Consolas"/>
              </a:rPr>
              <a:t>ptr</a:t>
            </a:r>
            <a:r>
              <a:rPr lang="en-US" sz="1900" dirty="0">
                <a:latin typeface="Consolas"/>
                <a:cs typeface="Consolas"/>
              </a:rPr>
              <a:t>) </a:t>
            </a:r>
            <a:endParaRPr lang="en-US" sz="1900" dirty="0" smtClean="0">
              <a:latin typeface="Consolas"/>
              <a:cs typeface="Consolas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dirty="0" smtClean="0">
                <a:latin typeface="Consolas"/>
                <a:cs typeface="Consolas"/>
              </a:rPr>
              <a:t>	</a:t>
            </a:r>
            <a:r>
              <a:rPr lang="en-US" sz="1900" dirty="0" err="1" smtClean="0">
                <a:latin typeface="Consolas"/>
                <a:cs typeface="Consolas"/>
              </a:rPr>
              <a:t>printf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>
                <a:solidFill>
                  <a:srgbClr val="7F007F"/>
                </a:solidFill>
                <a:latin typeface="Consolas"/>
                <a:cs typeface="Consolas"/>
              </a:rPr>
              <a:t>"%c "</a:t>
            </a:r>
            <a:r>
              <a:rPr lang="en-US" sz="1900" dirty="0">
                <a:latin typeface="Consolas"/>
                <a:cs typeface="Consolas"/>
              </a:rPr>
              <a:t>, *</a:t>
            </a:r>
            <a:r>
              <a:rPr lang="en-US" sz="1900" dirty="0" err="1">
                <a:latin typeface="Consolas"/>
                <a:cs typeface="Consolas"/>
              </a:rPr>
              <a:t>ptr</a:t>
            </a:r>
            <a:r>
              <a:rPr lang="en-US" sz="1900" dirty="0">
                <a:latin typeface="Consolas"/>
                <a:cs typeface="Consolas"/>
              </a:rPr>
              <a:t>); </a:t>
            </a:r>
            <a:endParaRPr lang="en-US" sz="1900" dirty="0" smtClean="0">
              <a:latin typeface="Consolas"/>
              <a:cs typeface="Consolas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900" b="1" dirty="0" smtClean="0">
              <a:solidFill>
                <a:srgbClr val="00007F"/>
              </a:solidFill>
              <a:latin typeface="Consolas"/>
              <a:cs typeface="Consolas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900" b="1" dirty="0" smtClean="0">
                <a:solidFill>
                  <a:srgbClr val="00007F"/>
                </a:solidFill>
                <a:latin typeface="Consolas"/>
                <a:cs typeface="Consolas"/>
              </a:rPr>
              <a:t>return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solidFill>
                  <a:srgbClr val="007F7F"/>
                </a:solidFill>
                <a:latin typeface="Consolas"/>
                <a:cs typeface="Consolas"/>
              </a:rPr>
              <a:t>0</a:t>
            </a:r>
            <a:r>
              <a:rPr lang="en-US" sz="1900" dirty="0">
                <a:latin typeface="Consolas"/>
                <a:cs typeface="Consolas"/>
              </a:rPr>
              <a:t>; </a:t>
            </a:r>
            <a:endParaRPr lang="en-US" sz="1900" dirty="0" smtClean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900" dirty="0" smtClean="0">
                <a:latin typeface="Consolas"/>
                <a:cs typeface="Consolas"/>
              </a:rPr>
              <a:t>}</a:t>
            </a:r>
            <a:endParaRPr lang="en-US" sz="1900" b="1" dirty="0" smtClean="0">
              <a:latin typeface="Consolas"/>
              <a:cs typeface="Consola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36096" y="4869160"/>
            <a:ext cx="3382144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smtClean="0">
                <a:solidFill>
                  <a:prstClr val="white"/>
                </a:solidFill>
                <a:latin typeface="Arial"/>
                <a:cs typeface="Arial"/>
              </a:rPr>
              <a:t>An array has to be indexed with another variable</a:t>
            </a:r>
            <a:endParaRPr lang="en-US" sz="2400" b="1" kern="1200" dirty="0">
              <a:solidFill>
                <a:prstClr val="white"/>
              </a:solidFill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989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void *</a:t>
            </a:r>
            <a:endParaRPr lang="en-US" dirty="0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3049C422-8508-4CE9-8C80-06B51D0D1ACF}" type="slidenum">
              <a:rPr lang="he-IL">
                <a:latin typeface="Arial"/>
              </a:rPr>
              <a:pPr>
                <a:defRPr/>
              </a:pPr>
              <a:t>6</a:t>
            </a:fld>
            <a:endParaRPr lang="en-US">
              <a:latin typeface="Arial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4000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sz="4000" dirty="0" smtClean="0">
                <a:solidFill>
                  <a:srgbClr val="000000"/>
                </a:solidFill>
                <a:latin typeface="Consolas" pitchFamily="49" charset="0"/>
              </a:rPr>
              <a:t> *p </a:t>
            </a:r>
            <a:r>
              <a:rPr lang="en-US" sz="4000" dirty="0" smtClean="0"/>
              <a:t>defines a pointer to </a:t>
            </a:r>
            <a:r>
              <a:rPr lang="en-US" sz="4000" u="sng" dirty="0" smtClean="0"/>
              <a:t>undetermined type</a:t>
            </a:r>
          </a:p>
          <a:p>
            <a:endParaRPr lang="en-US" sz="3200" dirty="0" smtClean="0"/>
          </a:p>
          <a:p>
            <a:pPr>
              <a:lnSpc>
                <a:spcPct val="120000"/>
              </a:lnSpc>
            </a:pPr>
            <a:r>
              <a:rPr lang="en-US" sz="3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 j; </a:t>
            </a:r>
            <a:b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3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 *p = &amp;j; </a:t>
            </a:r>
            <a:b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3200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* q = p;  </a:t>
            </a:r>
            <a:r>
              <a:rPr lang="en-US" sz="3200" dirty="0" smtClean="0">
                <a:solidFill>
                  <a:srgbClr val="008000"/>
                </a:solidFill>
                <a:latin typeface="Consolas" pitchFamily="49" charset="0"/>
              </a:rPr>
              <a:t>// no cast needed </a:t>
            </a:r>
            <a:br>
              <a:rPr lang="en-US" sz="3200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p = (</a:t>
            </a:r>
            <a:r>
              <a:rPr lang="en-US" sz="3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*)q ; </a:t>
            </a:r>
            <a:r>
              <a:rPr lang="en-US" sz="3200" dirty="0" smtClean="0">
                <a:solidFill>
                  <a:srgbClr val="008000"/>
                </a:solidFill>
                <a:latin typeface="Consolas" pitchFamily="49" charset="0"/>
              </a:rPr>
              <a:t>// cast is needed </a:t>
            </a:r>
            <a:endParaRPr lang="en-US" sz="3200" dirty="0" smtClean="0"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3200" dirty="0" smtClean="0">
                <a:latin typeface="Consolas" pitchFamily="49" charset="0"/>
              </a:rPr>
              <a:t/>
            </a:r>
            <a:br>
              <a:rPr lang="en-US" sz="3200" dirty="0" smtClean="0">
                <a:latin typeface="Consolas" pitchFamily="49" charset="0"/>
              </a:rPr>
            </a:br>
            <a:endParaRPr lang="en-US" sz="3200" dirty="0" smtClean="0">
              <a:latin typeface="Consolas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2438400" y="5562600"/>
            <a:ext cx="6172200" cy="1143000"/>
          </a:xfrm>
          <a:prstGeom prst="wedgeRoundRectCallout">
            <a:avLst>
              <a:gd name="adj1" fmla="val -55995"/>
              <a:gd name="adj2" fmla="val -698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 smtClean="0">
                <a:solidFill>
                  <a:prstClr val="white"/>
                </a:solidFill>
                <a:latin typeface="Arial"/>
                <a:sym typeface="Arial"/>
              </a:rPr>
              <a:t>All pointers can </a:t>
            </a:r>
            <a:r>
              <a:rPr lang="en-US" dirty="0">
                <a:solidFill>
                  <a:prstClr val="white"/>
                </a:solidFill>
                <a:latin typeface="Arial"/>
                <a:sym typeface="Arial"/>
              </a:rPr>
              <a:t>be </a:t>
            </a:r>
            <a:r>
              <a:rPr lang="en-US" dirty="0" smtClean="0">
                <a:solidFill>
                  <a:prstClr val="white"/>
                </a:solidFill>
                <a:latin typeface="Arial"/>
                <a:sym typeface="Arial"/>
              </a:rPr>
              <a:t>casted one to the other, it </a:t>
            </a:r>
            <a:r>
              <a:rPr lang="en-US" dirty="0">
                <a:solidFill>
                  <a:prstClr val="white"/>
                </a:solidFill>
                <a:latin typeface="Arial"/>
                <a:sym typeface="Arial"/>
              </a:rPr>
              <a:t>may be useful sometimes, but beware…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421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cs typeface="+mj-cs"/>
              </a:rPr>
              <a:t>void *</a:t>
            </a:r>
            <a:endParaRPr lang="en-US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5883DF1-2855-454C-9362-34B409FC6AB2}" type="slidenum">
              <a:rPr lang="he-IL">
                <a:latin typeface="Arial"/>
              </a:rPr>
              <a:pPr>
                <a:defRPr/>
              </a:pPr>
              <a:t>7</a:t>
            </a:fld>
            <a:endParaRPr lang="en-US">
              <a:latin typeface="Arial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No pointer arithmetic is defined for void* </a:t>
            </a:r>
            <a:r>
              <a:rPr lang="en-US" sz="2400" dirty="0" smtClean="0"/>
              <a:t>(</a:t>
            </a:r>
            <a:r>
              <a:rPr lang="en-US" sz="2400" dirty="0" err="1" smtClean="0"/>
              <a:t>gcc</a:t>
            </a:r>
            <a:r>
              <a:rPr lang="en-US" sz="2400" dirty="0" smtClean="0"/>
              <a:t> has an extension, </a:t>
            </a:r>
            <a:r>
              <a:rPr lang="en-GB" sz="2400" dirty="0" smtClean="0"/>
              <a:t>treating</a:t>
            </a:r>
            <a:r>
              <a:rPr lang="en-GB" sz="2400" dirty="0"/>
              <a:t> </a:t>
            </a:r>
            <a:r>
              <a:rPr lang="en-GB" sz="2400" dirty="0" smtClean="0"/>
              <a:t>the size </a:t>
            </a:r>
            <a:r>
              <a:rPr lang="en-GB" sz="2400" dirty="0"/>
              <a:t>of a </a:t>
            </a:r>
            <a:r>
              <a:rPr lang="en-GB" sz="2400" dirty="0" smtClean="0"/>
              <a:t>void as 1</a:t>
            </a:r>
            <a:r>
              <a:rPr lang="en-US" sz="2400" dirty="0" smtClean="0"/>
              <a:t>)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We cannot access the content of the pointer – dereferencing is not allowed</a:t>
            </a:r>
          </a:p>
          <a:p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j; </a:t>
            </a:r>
            <a:b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*p = &amp;j; </a:t>
            </a:r>
            <a:b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k = *p;      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  <a:t>// illegal </a:t>
            </a:r>
            <a:b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k = (</a:t>
            </a:r>
            <a:r>
              <a:rPr lang="en-US" sz="28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)*p ;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  <a:t>// still illegal </a:t>
            </a:r>
            <a:b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k = *(</a:t>
            </a:r>
            <a:r>
              <a:rPr lang="en-US" sz="28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*)p;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  <a:t>// legal </a:t>
            </a:r>
            <a:endParaRPr lang="en-US" sz="2800" dirty="0" smtClean="0"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8660" y="5753100"/>
            <a:ext cx="736600" cy="800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483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Pointers to pointers to pointers to...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800" y="2183774"/>
            <a:ext cx="7010400" cy="412863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  <a:sym typeface="Arial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 main()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   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  <a:sym typeface="Arial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 n = 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sym typeface="Arial"/>
              </a:rPr>
              <a:t>17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   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  <a:sym typeface="Arial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 *p = &amp;n;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   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  <a:sym typeface="Arial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 **p2 = &amp;p;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  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sym typeface="Arial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(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sym typeface="Arial"/>
              </a:rPr>
              <a:t>"the address of p2 is %p \n"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,    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  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sym typeface="Arial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(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sym typeface="Arial"/>
              </a:rPr>
              <a:t>"the address of p is %p \n"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,     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  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sym typeface="Arial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(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sym typeface="Arial"/>
              </a:rPr>
              <a:t>"the address of n is %p \n"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,     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  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sym typeface="Arial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(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sym typeface="Arial"/>
              </a:rPr>
              <a:t>"the value of n is %d \n"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,       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   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sym typeface="Arial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sym typeface="Arial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  <a:sym typeface="Arial"/>
              </a:rPr>
              <a:t>} </a:t>
            </a:r>
            <a:endParaRPr lang="en-US" sz="2000" dirty="0">
              <a:solidFill>
                <a:prstClr val="black"/>
              </a:solidFill>
              <a:latin typeface="Consola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41021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onsolas" pitchFamily="49" charset="0"/>
                <a:ea typeface="Arial"/>
                <a:sym typeface="Arial"/>
              </a:rPr>
              <a:t>&amp;p2</a:t>
            </a:r>
            <a:endParaRPr lang="en-US" sz="2000" dirty="0">
              <a:solidFill>
                <a:prstClr val="black"/>
              </a:solidFill>
              <a:latin typeface="Consolas" pitchFamily="49" charset="0"/>
              <a:ea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5665" y="446895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onsolas" pitchFamily="49" charset="0"/>
                <a:ea typeface="Arial"/>
                <a:sym typeface="Arial"/>
              </a:rPr>
              <a:t>p2</a:t>
            </a:r>
            <a:endParaRPr lang="en-US" sz="2000" dirty="0">
              <a:solidFill>
                <a:prstClr val="black"/>
              </a:solidFill>
              <a:latin typeface="Consolas" pitchFamily="49" charset="0"/>
              <a:ea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0" y="48449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onsolas" pitchFamily="49" charset="0"/>
                <a:ea typeface="Arial"/>
                <a:sym typeface="Arial"/>
              </a:rPr>
              <a:t>*p2</a:t>
            </a:r>
            <a:endParaRPr lang="en-US" sz="2000" dirty="0">
              <a:solidFill>
                <a:prstClr val="black"/>
              </a:solidFill>
              <a:latin typeface="Consolas" pitchFamily="49" charset="0"/>
              <a:ea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3536" y="517858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onsolas" pitchFamily="49" charset="0"/>
                <a:ea typeface="Arial"/>
                <a:sym typeface="Arial"/>
              </a:rPr>
              <a:t>**p2</a:t>
            </a:r>
            <a:endParaRPr lang="en-US" sz="2000" dirty="0">
              <a:solidFill>
                <a:prstClr val="black"/>
              </a:solidFill>
              <a:latin typeface="Consolas" pitchFamily="49" charset="0"/>
              <a:ea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775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ea typeface="Arial"/>
                <a:sym typeface="Arial"/>
              </a:rPr>
              <a:t>Pointer is a variable type, so we can create a pointer to pointer.</a:t>
            </a:r>
          </a:p>
          <a:p>
            <a:endParaRPr lang="en-US" dirty="0">
              <a:solidFill>
                <a:prstClr val="black"/>
              </a:solidFill>
              <a:ea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60" y="5753100"/>
            <a:ext cx="736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9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20688"/>
            <a:ext cx="8534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arguments to a program with </a:t>
            </a:r>
            <a:r>
              <a:rPr lang="en-US" dirty="0" err="1" smtClean="0">
                <a:latin typeface="Consolas"/>
                <a:cs typeface="Consolas"/>
              </a:rPr>
              <a:t>argc</a:t>
            </a:r>
            <a:r>
              <a:rPr lang="en-US" dirty="0" smtClean="0"/>
              <a:t> and </a:t>
            </a:r>
            <a:r>
              <a:rPr lang="en-US" dirty="0" err="1">
                <a:latin typeface="Consolas"/>
                <a:cs typeface="Consolas"/>
              </a:rPr>
              <a:t>argv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4077072"/>
            <a:ext cx="4752528" cy="45140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sym typeface="Arial"/>
              </a:rPr>
              <a:t>&gt;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  <a:sym typeface="Arial"/>
              </a:rPr>
              <a:t>myprog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sym typeface="Arial"/>
              </a:rPr>
              <a:t> 1 2 3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6552728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prstClr val="black"/>
                </a:solidFill>
                <a:ea typeface="Arial"/>
                <a:sym typeface="Arial"/>
              </a:rPr>
              <a:t>argc</a:t>
            </a:r>
            <a:endParaRPr lang="en-US" b="1" dirty="0">
              <a:solidFill>
                <a:prstClr val="black"/>
              </a:solidFill>
              <a:ea typeface="Arial"/>
              <a:sym typeface="Arial"/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prstClr val="black"/>
                </a:solidFill>
                <a:ea typeface="Arial"/>
                <a:sym typeface="Arial"/>
              </a:rPr>
              <a:t>stands for “</a:t>
            </a:r>
            <a:r>
              <a:rPr lang="en-US" b="1" dirty="0" smtClean="0">
                <a:solidFill>
                  <a:prstClr val="black"/>
                </a:solidFill>
                <a:ea typeface="Arial"/>
                <a:sym typeface="Arial"/>
              </a:rPr>
              <a:t>arg</a:t>
            </a:r>
            <a:r>
              <a:rPr lang="en-US" dirty="0" smtClean="0">
                <a:solidFill>
                  <a:prstClr val="black"/>
                </a:solidFill>
                <a:ea typeface="Arial"/>
                <a:sym typeface="Arial"/>
              </a:rPr>
              <a:t>ument </a:t>
            </a:r>
            <a:r>
              <a:rPr lang="en-US" b="1" dirty="0" smtClean="0">
                <a:solidFill>
                  <a:prstClr val="black"/>
                </a:solidFill>
                <a:ea typeface="Arial"/>
                <a:sym typeface="Arial"/>
              </a:rPr>
              <a:t>c</a:t>
            </a:r>
            <a:r>
              <a:rPr lang="en-US" dirty="0" smtClean="0">
                <a:solidFill>
                  <a:prstClr val="black"/>
                </a:solidFill>
                <a:ea typeface="Arial"/>
                <a:sym typeface="Arial"/>
              </a:rPr>
              <a:t>ount”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contains the number of arguments passed to the program</a:t>
            </a:r>
            <a:endParaRPr lang="en-US" dirty="0">
              <a:solidFill>
                <a:prstClr val="black"/>
              </a:solidFill>
              <a:ea typeface="Arial"/>
              <a:sym typeface="Arial"/>
            </a:endParaRPr>
          </a:p>
          <a:p>
            <a:pPr algn="l"/>
            <a:r>
              <a:rPr lang="en-US" b="1" dirty="0" err="1" smtClean="0">
                <a:solidFill>
                  <a:prstClr val="black"/>
                </a:solidFill>
                <a:ea typeface="Arial"/>
                <a:sym typeface="Arial"/>
              </a:rPr>
              <a:t>argv</a:t>
            </a:r>
            <a:endParaRPr lang="en-US" b="1" dirty="0">
              <a:solidFill>
                <a:prstClr val="black"/>
              </a:solidFill>
              <a:ea typeface="Arial"/>
              <a:sym typeface="Arial"/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ea typeface="Arial"/>
                <a:sym typeface="Arial"/>
              </a:rPr>
              <a:t>stands for “</a:t>
            </a:r>
            <a:r>
              <a:rPr lang="en-US" b="1" dirty="0">
                <a:solidFill>
                  <a:prstClr val="black"/>
                </a:solidFill>
                <a:ea typeface="Arial"/>
                <a:sym typeface="Arial"/>
              </a:rPr>
              <a:t>arg</a:t>
            </a:r>
            <a:r>
              <a:rPr lang="en-US" dirty="0">
                <a:solidFill>
                  <a:prstClr val="black"/>
                </a:solidFill>
                <a:ea typeface="Arial"/>
                <a:sym typeface="Arial"/>
              </a:rPr>
              <a:t>ument </a:t>
            </a:r>
            <a:r>
              <a:rPr lang="en-US" b="1" dirty="0" smtClean="0">
                <a:solidFill>
                  <a:prstClr val="black"/>
                </a:solidFill>
                <a:ea typeface="Arial"/>
                <a:sym typeface="Arial"/>
              </a:rPr>
              <a:t>v</a:t>
            </a:r>
            <a:r>
              <a:rPr lang="en-US" dirty="0" smtClean="0">
                <a:solidFill>
                  <a:prstClr val="black"/>
                </a:solidFill>
                <a:ea typeface="Arial"/>
                <a:sym typeface="Arial"/>
              </a:rPr>
              <a:t>ector”</a:t>
            </a:r>
            <a:endParaRPr lang="en-US" dirty="0">
              <a:solidFill>
                <a:prstClr val="black"/>
              </a:solidFill>
              <a:ea typeface="Arial"/>
              <a:sym typeface="Arial"/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array of strings</a:t>
            </a: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prstClr val="black"/>
              </a:solidFill>
              <a:ea typeface="Arial"/>
              <a:sym typeface="Arial"/>
            </a:endParaRPr>
          </a:p>
          <a:p>
            <a:pPr algn="l"/>
            <a:endParaRPr lang="en-US" dirty="0">
              <a:solidFill>
                <a:prstClr val="black"/>
              </a:solidFill>
              <a:ea typeface="Arial"/>
              <a:sym typeface="Arial"/>
            </a:endParaRPr>
          </a:p>
          <a:p>
            <a:pPr algn="l"/>
            <a:r>
              <a:rPr lang="en-US" dirty="0" err="1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argc</a:t>
            </a:r>
            <a:r>
              <a:rPr lang="en-US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 = 4 (program name is the first)</a:t>
            </a:r>
          </a:p>
          <a:p>
            <a:pPr algn="l"/>
            <a:r>
              <a:rPr lang="en-US" dirty="0" err="1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argv</a:t>
            </a:r>
            <a:r>
              <a:rPr lang="en-US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[0] =&gt; </a:t>
            </a:r>
            <a:r>
              <a:rPr lang="ru-RU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"</a:t>
            </a:r>
            <a:r>
              <a:rPr lang="en-US" dirty="0" err="1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myprog</a:t>
            </a:r>
            <a:r>
              <a:rPr lang="ru-RU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"</a:t>
            </a:r>
            <a:endParaRPr lang="en-US" dirty="0" smtClean="0">
              <a:solidFill>
                <a:prstClr val="black"/>
              </a:solidFill>
              <a:latin typeface="Consolas"/>
              <a:ea typeface="Arial"/>
              <a:cs typeface="Consolas"/>
              <a:sym typeface="Arial"/>
            </a:endParaRPr>
          </a:p>
          <a:p>
            <a:pPr algn="l"/>
            <a:r>
              <a:rPr lang="en-US" dirty="0" err="1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argv</a:t>
            </a:r>
            <a:r>
              <a:rPr lang="en-US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[1] =&gt; </a:t>
            </a:r>
            <a:r>
              <a:rPr lang="ru-RU" dirty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1</a:t>
            </a:r>
            <a:r>
              <a:rPr lang="ru-RU" dirty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"</a:t>
            </a:r>
            <a:endParaRPr lang="en-US" dirty="0" smtClean="0">
              <a:solidFill>
                <a:prstClr val="black"/>
              </a:solidFill>
              <a:latin typeface="Consolas"/>
              <a:ea typeface="Arial"/>
              <a:cs typeface="Consolas"/>
              <a:sym typeface="Arial"/>
            </a:endParaRPr>
          </a:p>
          <a:p>
            <a:pPr algn="l"/>
            <a:r>
              <a:rPr lang="en-US" dirty="0" err="1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argv</a:t>
            </a:r>
            <a:r>
              <a:rPr lang="en-US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[2] =&gt; </a:t>
            </a:r>
            <a:r>
              <a:rPr lang="ru-RU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2</a:t>
            </a:r>
            <a:r>
              <a:rPr lang="ru-RU" dirty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"</a:t>
            </a:r>
            <a:endParaRPr lang="en-US" dirty="0" smtClean="0">
              <a:solidFill>
                <a:prstClr val="black"/>
              </a:solidFill>
              <a:latin typeface="Consolas"/>
              <a:ea typeface="Arial"/>
              <a:cs typeface="Consolas"/>
              <a:sym typeface="Arial"/>
            </a:endParaRPr>
          </a:p>
          <a:p>
            <a:pPr algn="l"/>
            <a:r>
              <a:rPr lang="en-US" dirty="0" err="1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argv</a:t>
            </a:r>
            <a:r>
              <a:rPr lang="en-US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[3] =&gt; </a:t>
            </a:r>
            <a:r>
              <a:rPr lang="ru-RU" dirty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3</a:t>
            </a:r>
            <a:r>
              <a:rPr lang="ru-RU" dirty="0">
                <a:solidFill>
                  <a:prstClr val="black"/>
                </a:solidFill>
                <a:latin typeface="Consolas"/>
                <a:ea typeface="Arial"/>
                <a:cs typeface="Consolas"/>
                <a:sym typeface="Arial"/>
              </a:rPr>
              <a:t>"</a:t>
            </a:r>
            <a:endParaRPr lang="en-US" dirty="0">
              <a:solidFill>
                <a:prstClr val="black"/>
              </a:solidFill>
              <a:latin typeface="Consolas"/>
              <a:ea typeface="Arial"/>
              <a:cs typeface="Consolas"/>
              <a:sym typeface="Arial"/>
            </a:endParaRPr>
          </a:p>
          <a:p>
            <a:pPr algn="l"/>
            <a:endParaRPr lang="en-US" dirty="0">
              <a:solidFill>
                <a:prstClr val="black"/>
              </a:solidFill>
              <a:ea typeface="Arial"/>
              <a:sym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564904"/>
            <a:ext cx="2808628" cy="210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HJCAPwnEVFghLEKtM9K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qT2pdrzNBLssOkC0F7H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kju5QMV0oAc2B95bp0K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djSbOYgczR0szIV8BMS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fMIsUtIGg8G76bcEYWK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k19zmfgpXZHOk36sm4Mu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LrCKVWOVQbRVKzTyergi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ZjM76cBSXH8J9n7Kvlt9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t8mTtvy3CiJM8QDPJc2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cAbLNJ5M848FjYKj8np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pAYTRwKX1YaJWLHHHP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cU729VNJzkRUryXOPva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EtxE4q4FsPeLbBMURy1b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9uz2YCqFAFEgKWvmdrk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vaz5VNXpOXBvYXB5OD0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vqFhxE7HiHDa4RpwvRC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9qwpBlwflEaVF9qEgjh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SOTKGh89fTKcgeK82Lb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08cf5QAjYIDgyIvREe7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bsTcT8hwVCwTNKxrbhyV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zZF2Ca6XVazKXJmTXr1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JFULkd2PDtk9STwRw6p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LZv7v3jJG9muwItMmrQb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k3NN5ik7Uteyg07RQTU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pNRsm5VV2PkmkQXw8Kv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VkDwJFfw3APeEZWCVeb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dTFgTkL9A0wxSwPPmgGv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x5cYzvPhkAqw6KQsMUL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I67qN5SViVCumA4UKfkj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7lp5YTtLKSIIm5R9IJoo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TCngoRavzH8NZL0H6Yr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LDdY3AxAUhDCsNHIvCB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1Az5590CqWLj9QK3pNzY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qQccwXjf65Jy87x2qJp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anic0osPVWrK3DTYqwY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ijWXE6O1gldJpHMX0eX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H6GpwP8r0jvi5Zf3Jm1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wjdbbtwJwd0UBQgeAYT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e7CNHWuB6XGBzmckEFV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ibnpMvM20SKD56znLzfU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3dZgU2fkdT46WOrpiaZP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RWg5LgTl1SaeXo8SswI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w9h8Ytpf537o8kDWu3k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dLAt1aiwil9Qap7NDiqW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yX1fl38JFgzPzEVjxmq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7yfNfv2EsrCjnHEXj7J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yXVv8QLUBiqDtVLm20g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y6J6Yk6P20q9ZiSJnbT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SJeIbX4Iw0gapOL2SqN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djWttjD4N8ydd0Rf89L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TPS4YkjtL34twVMItK4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8BbALaChD0VVNp7ApkjLj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8KtWtqG0f3cLdHtc9Hb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9xIvF73qLFTL62Qhd8QX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BETTW8947fsZcKrNjCA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hKYzlfk17MfiIifahCg6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07ECUWyl92tF7RMe7iCB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D3DwMkxlqcuiELfjddv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qwwDz15uhRLxutBZn9dN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bOc0ZO4o5Yqdx6TcjsR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LahDjP4iZhOflPn05Fc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4g3SuWUkXsWs22Jlufk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oiL3PimbVR2d51zrk7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iTMkhKbX8SyVRL7r6CY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5pPWIL3VcqkO2ZRgv1BZ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aEa9OjT1LGyQdtXnyZ81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ZjyS66b3pcFgc2F0ONIx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7PLfaBAmMxleaMyXJ2b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bMoj7sCRXOIq3k23Ipak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iReMBZ2oZJNzRDZRQu8JU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NOkwkYR7Z2aXeOSjqKuZK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HsMFpOvEjbzyl8fjIFJZ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CBbcDYs0likPEaYvSGO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eeWrToasw6Bu93dCRGRb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AW6TBY8vQY6g1sHosXRC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3fXmFATkATYGvV8nc7Saj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FsLd43jOLIbeYDGtYGqH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xRmF8gJ9kFQiZfMmeUWI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snG35SDFmUP1dhUUnPhh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AW6TBY8vQY6g1sHosXRC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3fXmFATkATYGvV8nc7Saj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FsLd43jOLIbeYDGtYGqH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snG35SDFmUP1dhUUnPhh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AW6TBY8vQY6g1sHosXRC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3fXmFATkATYGvV8nc7Saj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FsLd43jOLIbeYDGtYGqH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snG35SDFmUP1dhUUnPhh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yr5lqhNrLhaa6n6ccKp8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2138BCsjFSYFLHwrYVj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PSKxWROskLM0x03eqjV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yoFlvbm4BMCZ8NA7tioC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8CzpVfiEnMGAdkmSAlC6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tFV0tjh7veQQ6k7wCxgAx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nxSfEiQDKF3pL6VAW3p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pUtdfSWMwhYCbS2ZElx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UaUBLFKG2RX0r8XMq3YHY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יושר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יושר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589</Words>
  <Application>Microsoft Macintosh PowerPoint</Application>
  <PresentationFormat>On-screen Show (4:3)</PresentationFormat>
  <Paragraphs>124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2_יושר</vt:lpstr>
      <vt:lpstr>Introduction to C </vt:lpstr>
      <vt:lpstr>Pointers are variables that store the address of other variables</vt:lpstr>
      <vt:lpstr>Pointers &amp; Arrays</vt:lpstr>
      <vt:lpstr>Pointers &amp; Arrays</vt:lpstr>
      <vt:lpstr>Pointers &amp; Arrays - is there a difference?</vt:lpstr>
      <vt:lpstr>void *</vt:lpstr>
      <vt:lpstr>void *</vt:lpstr>
      <vt:lpstr>Pointers to pointers to pointers to...</vt:lpstr>
      <vt:lpstr>Passing arguments to a program with argc and argv</vt:lpstr>
      <vt:lpstr>Passing arguments to a program with argc and argv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2013-10-14T19:57:09Z</dcterms:created>
  <dcterms:modified xsi:type="dcterms:W3CDTF">2017-11-02T16:28:16Z</dcterms:modified>
</cp:coreProperties>
</file>