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63" r:id="rId8"/>
    <p:sldId id="256" r:id="rId9"/>
    <p:sldId id="257" r:id="rId10"/>
    <p:sldId id="259" r:id="rId11"/>
    <p:sldId id="258" r:id="rId12"/>
    <p:sldId id="260" r:id="rId13"/>
    <p:sldId id="261" r:id="rId14"/>
    <p:sldId id="262" r:id="rId15"/>
    <p:sldId id="264" r:id="rId16"/>
    <p:sldId id="292" r:id="rId17"/>
    <p:sldId id="265" r:id="rId18"/>
    <p:sldId id="266" r:id="rId19"/>
    <p:sldId id="267" r:id="rId20"/>
    <p:sldId id="268" r:id="rId21"/>
    <p:sldId id="270" r:id="rId22"/>
    <p:sldId id="269" r:id="rId23"/>
    <p:sldId id="271" r:id="rId24"/>
    <p:sldId id="272" r:id="rId25"/>
    <p:sldId id="273" r:id="rId26"/>
    <p:sldId id="284" r:id="rId27"/>
    <p:sldId id="282" r:id="rId28"/>
    <p:sldId id="283" r:id="rId29"/>
    <p:sldId id="274" r:id="rId30"/>
    <p:sldId id="293" r:id="rId31"/>
    <p:sldId id="294" r:id="rId32"/>
    <p:sldId id="275" r:id="rId33"/>
    <p:sldId id="295" r:id="rId34"/>
    <p:sldId id="296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2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6C6-B3BC-40FE-B80F-700A92DF4AC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90DA-892B-479A-A550-0AC270E48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9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6C6-B3BC-40FE-B80F-700A92DF4AC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90DA-892B-479A-A550-0AC270E48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23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6C6-B3BC-40FE-B80F-700A92DF4AC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90DA-892B-479A-A550-0AC270E48B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8215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6C6-B3BC-40FE-B80F-700A92DF4AC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90DA-892B-479A-A550-0AC270E48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215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6C6-B3BC-40FE-B80F-700A92DF4AC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90DA-892B-479A-A550-0AC270E48B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36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6C6-B3BC-40FE-B80F-700A92DF4AC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90DA-892B-479A-A550-0AC270E48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094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6C6-B3BC-40FE-B80F-700A92DF4AC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90DA-892B-479A-A550-0AC270E48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494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6C6-B3BC-40FE-B80F-700A92DF4AC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90DA-892B-479A-A550-0AC270E48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6C6-B3BC-40FE-B80F-700A92DF4AC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90DA-892B-479A-A550-0AC270E48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6C6-B3BC-40FE-B80F-700A92DF4AC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90DA-892B-479A-A550-0AC270E48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8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6C6-B3BC-40FE-B80F-700A92DF4AC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90DA-892B-479A-A550-0AC270E48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58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6C6-B3BC-40FE-B80F-700A92DF4AC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90DA-892B-479A-A550-0AC270E48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46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6C6-B3BC-40FE-B80F-700A92DF4AC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90DA-892B-479A-A550-0AC270E48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16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6C6-B3BC-40FE-B80F-700A92DF4AC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90DA-892B-479A-A550-0AC270E48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4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6C6-B3BC-40FE-B80F-700A92DF4AC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90DA-892B-479A-A550-0AC270E48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5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90DA-892B-479A-A550-0AC270E48B3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6C6-B3BC-40FE-B80F-700A92DF4ACC}" type="datetimeFigureOut">
              <a:rPr lang="en-GB" smtClean="0"/>
              <a:t>21/03/2022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01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A6C6-B3BC-40FE-B80F-700A92DF4AC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2C90DA-892B-479A-A550-0AC270E48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55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arch-algorithms-in-a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2/uninformed-search-algorithms-in-ai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2B96-557C-4D0C-AD42-C9B7050C0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problems and algorithms</a:t>
            </a:r>
            <a:endParaRPr lang="bg-BG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D06A9-A5DF-4B8C-A10B-33FE0C6DA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 Session Week 3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2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A5E9D-A937-479E-BF4D-B4409F530C6A}"/>
              </a:ext>
            </a:extLst>
          </p:cNvPr>
          <p:cNvSpPr/>
          <p:nvPr/>
        </p:nvSpPr>
        <p:spPr>
          <a:xfrm>
            <a:off x="5527829" y="230057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1DE354-9C00-4333-B48F-CB79931A93A2}"/>
              </a:ext>
            </a:extLst>
          </p:cNvPr>
          <p:cNvSpPr/>
          <p:nvPr/>
        </p:nvSpPr>
        <p:spPr>
          <a:xfrm>
            <a:off x="8069801" y="2300577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417D4A-6EBB-4544-8141-BE3361734AC7}"/>
              </a:ext>
            </a:extLst>
          </p:cNvPr>
          <p:cNvSpPr/>
          <p:nvPr/>
        </p:nvSpPr>
        <p:spPr>
          <a:xfrm>
            <a:off x="9299356" y="230057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C886B8-8142-4806-8571-84C5C35DDF78}"/>
              </a:ext>
            </a:extLst>
          </p:cNvPr>
          <p:cNvSpPr/>
          <p:nvPr/>
        </p:nvSpPr>
        <p:spPr>
          <a:xfrm>
            <a:off x="5527829" y="137109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AAA25-7BB8-497A-B990-23728EB462BF}"/>
              </a:ext>
            </a:extLst>
          </p:cNvPr>
          <p:cNvSpPr/>
          <p:nvPr/>
        </p:nvSpPr>
        <p:spPr>
          <a:xfrm>
            <a:off x="6798815" y="137109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0EE92D-3861-4772-A86F-97711FF3DC09}"/>
              </a:ext>
            </a:extLst>
          </p:cNvPr>
          <p:cNvSpPr/>
          <p:nvPr/>
        </p:nvSpPr>
        <p:spPr>
          <a:xfrm>
            <a:off x="8069801" y="137109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E3C7B-F1E4-411D-AEA3-50F591A7264C}"/>
              </a:ext>
            </a:extLst>
          </p:cNvPr>
          <p:cNvSpPr/>
          <p:nvPr/>
        </p:nvSpPr>
        <p:spPr>
          <a:xfrm>
            <a:off x="9299356" y="1371092"/>
            <a:ext cx="1136342" cy="834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  <a:p>
            <a:pPr algn="ctr"/>
            <a:r>
              <a:rPr lang="en-GB" dirty="0"/>
              <a:t>GOAL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CE8C6-24BD-4B30-8535-FB23594E88FB}"/>
              </a:ext>
            </a:extLst>
          </p:cNvPr>
          <p:cNvSpPr/>
          <p:nvPr/>
        </p:nvSpPr>
        <p:spPr>
          <a:xfrm>
            <a:off x="5527829" y="326916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D36BDD-E41A-4AA7-9E70-D4ED161A8BB7}"/>
              </a:ext>
            </a:extLst>
          </p:cNvPr>
          <p:cNvSpPr/>
          <p:nvPr/>
        </p:nvSpPr>
        <p:spPr>
          <a:xfrm>
            <a:off x="6798815" y="3269161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F01008-7D32-41AA-8F08-9AC19F5CA1CB}"/>
              </a:ext>
            </a:extLst>
          </p:cNvPr>
          <p:cNvSpPr/>
          <p:nvPr/>
        </p:nvSpPr>
        <p:spPr>
          <a:xfrm>
            <a:off x="8069801" y="326916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B8497B-8FF5-4217-858F-DB2D15274BE5}"/>
              </a:ext>
            </a:extLst>
          </p:cNvPr>
          <p:cNvSpPr/>
          <p:nvPr/>
        </p:nvSpPr>
        <p:spPr>
          <a:xfrm>
            <a:off x="9299356" y="326915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E0FE-0903-4967-A1B8-7A56C7534C42}"/>
              </a:ext>
            </a:extLst>
          </p:cNvPr>
          <p:cNvSpPr/>
          <p:nvPr/>
        </p:nvSpPr>
        <p:spPr>
          <a:xfrm>
            <a:off x="5527829" y="423774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DFF27A-4206-4D1A-B7E2-FC6032B9D49C}"/>
              </a:ext>
            </a:extLst>
          </p:cNvPr>
          <p:cNvSpPr/>
          <p:nvPr/>
        </p:nvSpPr>
        <p:spPr>
          <a:xfrm>
            <a:off x="6798815" y="423774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6E62B5-9A89-427F-BE0C-8ECB2262C79B}"/>
              </a:ext>
            </a:extLst>
          </p:cNvPr>
          <p:cNvSpPr/>
          <p:nvPr/>
        </p:nvSpPr>
        <p:spPr>
          <a:xfrm>
            <a:off x="8069801" y="423774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5D6D8B-D844-4348-AA33-216AEC3C4496}"/>
              </a:ext>
            </a:extLst>
          </p:cNvPr>
          <p:cNvSpPr/>
          <p:nvPr/>
        </p:nvSpPr>
        <p:spPr>
          <a:xfrm>
            <a:off x="9299356" y="423774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9CABB0-46BD-46E1-A20A-8050D2DE3E70}"/>
              </a:ext>
            </a:extLst>
          </p:cNvPr>
          <p:cNvSpPr/>
          <p:nvPr/>
        </p:nvSpPr>
        <p:spPr>
          <a:xfrm>
            <a:off x="5527829" y="520632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BAF8A0-47D5-423B-864E-18BFEB69527A}"/>
              </a:ext>
            </a:extLst>
          </p:cNvPr>
          <p:cNvSpPr/>
          <p:nvPr/>
        </p:nvSpPr>
        <p:spPr>
          <a:xfrm>
            <a:off x="6798815" y="520632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885F66-3879-48E7-90F3-65B71BFC48BA}"/>
              </a:ext>
            </a:extLst>
          </p:cNvPr>
          <p:cNvSpPr/>
          <p:nvPr/>
        </p:nvSpPr>
        <p:spPr>
          <a:xfrm>
            <a:off x="8069801" y="520632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88709A-8961-46CD-AC9C-31F9B54739EA}"/>
              </a:ext>
            </a:extLst>
          </p:cNvPr>
          <p:cNvSpPr/>
          <p:nvPr/>
        </p:nvSpPr>
        <p:spPr>
          <a:xfrm>
            <a:off x="9299356" y="520632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00A505-6602-4224-875E-08358EDA02CA}"/>
              </a:ext>
            </a:extLst>
          </p:cNvPr>
          <p:cNvSpPr/>
          <p:nvPr/>
        </p:nvSpPr>
        <p:spPr>
          <a:xfrm>
            <a:off x="5732016" y="4394447"/>
            <a:ext cx="736847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74B037-E8F6-4320-875B-368307679EA0}"/>
              </a:ext>
            </a:extLst>
          </p:cNvPr>
          <p:cNvSpPr/>
          <p:nvPr/>
        </p:nvSpPr>
        <p:spPr>
          <a:xfrm>
            <a:off x="6798815" y="2300576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EB1B36-0D9A-49D6-93BC-66681E2FD6A4}"/>
              </a:ext>
            </a:extLst>
          </p:cNvPr>
          <p:cNvSpPr txBox="1"/>
          <p:nvPr/>
        </p:nvSpPr>
        <p:spPr>
          <a:xfrm>
            <a:off x="718350" y="2551837"/>
            <a:ext cx="41482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want to get to the goal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Assume that states directly next-to another state has a distance of 1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state shows the cost of moving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see that two of the states cost 3 times as much as the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goal state is called “GOAL”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05E61E-B6C8-4FA5-B44C-C282C7BEE10C}"/>
              </a:ext>
            </a:extLst>
          </p:cNvPr>
          <p:cNvSpPr txBox="1"/>
          <p:nvPr/>
        </p:nvSpPr>
        <p:spPr>
          <a:xfrm>
            <a:off x="940292" y="621436"/>
            <a:ext cx="377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Our Example</a:t>
            </a:r>
          </a:p>
        </p:txBody>
      </p:sp>
    </p:spTree>
    <p:extLst>
      <p:ext uri="{BB962C8B-B14F-4D97-AF65-F5344CB8AC3E}">
        <p14:creationId xmlns:p14="http://schemas.microsoft.com/office/powerpoint/2010/main" val="372744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BF4B-02CD-4C70-9EE6-65D7F99C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Greedy Best-First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14C92-D9D6-42F9-954B-DFC85432DEEF}"/>
              </a:ext>
            </a:extLst>
          </p:cNvPr>
          <p:cNvSpPr txBox="1"/>
          <p:nvPr/>
        </p:nvSpPr>
        <p:spPr>
          <a:xfrm>
            <a:off x="1029810" y="1784412"/>
            <a:ext cx="639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search only uses h(n) to choose its next node.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C939B-2FB8-43A0-A9FC-519E234732B2}"/>
              </a:ext>
            </a:extLst>
          </p:cNvPr>
          <p:cNvSpPr txBox="1"/>
          <p:nvPr/>
        </p:nvSpPr>
        <p:spPr>
          <a:xfrm>
            <a:off x="2166154" y="2292978"/>
            <a:ext cx="221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Therefore</a:t>
            </a:r>
          </a:p>
          <a:p>
            <a:pPr algn="ctr"/>
            <a:r>
              <a:rPr lang="en-GB" b="1" dirty="0"/>
              <a:t>f(n) = h(n)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D3AC15-F464-4A2F-A8CD-AB7AAA8A5AF7}"/>
              </a:ext>
            </a:extLst>
          </p:cNvPr>
          <p:cNvSpPr txBox="1"/>
          <p:nvPr/>
        </p:nvSpPr>
        <p:spPr>
          <a:xfrm>
            <a:off x="1029810" y="3170876"/>
            <a:ext cx="399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would a greedy search look like if carried out on our example?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98EA14-5B5D-466D-A326-691EA20D70EA}"/>
              </a:ext>
            </a:extLst>
          </p:cNvPr>
          <p:cNvSpPr/>
          <p:nvPr/>
        </p:nvSpPr>
        <p:spPr>
          <a:xfrm>
            <a:off x="6535445" y="262017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5E52BD-FAEC-4365-9DA3-5732E6F030E4}"/>
              </a:ext>
            </a:extLst>
          </p:cNvPr>
          <p:cNvSpPr/>
          <p:nvPr/>
        </p:nvSpPr>
        <p:spPr>
          <a:xfrm>
            <a:off x="9077417" y="2620171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3E7970-B174-4FA4-803F-13C287B4F15B}"/>
              </a:ext>
            </a:extLst>
          </p:cNvPr>
          <p:cNvSpPr/>
          <p:nvPr/>
        </p:nvSpPr>
        <p:spPr>
          <a:xfrm>
            <a:off x="10306972" y="262017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7C9E147-BB45-4174-8623-6288D2BD782A}"/>
              </a:ext>
            </a:extLst>
          </p:cNvPr>
          <p:cNvSpPr/>
          <p:nvPr/>
        </p:nvSpPr>
        <p:spPr>
          <a:xfrm>
            <a:off x="6535445" y="169068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DBFEC0E-E04C-4063-BAA8-A9070142D775}"/>
              </a:ext>
            </a:extLst>
          </p:cNvPr>
          <p:cNvSpPr/>
          <p:nvPr/>
        </p:nvSpPr>
        <p:spPr>
          <a:xfrm>
            <a:off x="7806431" y="169068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E17CD8-9B36-4303-B7F6-6BC3802C2E60}"/>
              </a:ext>
            </a:extLst>
          </p:cNvPr>
          <p:cNvSpPr/>
          <p:nvPr/>
        </p:nvSpPr>
        <p:spPr>
          <a:xfrm>
            <a:off x="9077417" y="169068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EED3DD7-F513-4B44-9A20-640B0BA69CAF}"/>
              </a:ext>
            </a:extLst>
          </p:cNvPr>
          <p:cNvSpPr/>
          <p:nvPr/>
        </p:nvSpPr>
        <p:spPr>
          <a:xfrm>
            <a:off x="10306972" y="1690686"/>
            <a:ext cx="1136342" cy="834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  <a:p>
            <a:pPr algn="ctr"/>
            <a:r>
              <a:rPr lang="en-GB" dirty="0"/>
              <a:t>GOAL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535E363-0B11-4BFD-B31C-4DF566727DB8}"/>
              </a:ext>
            </a:extLst>
          </p:cNvPr>
          <p:cNvSpPr/>
          <p:nvPr/>
        </p:nvSpPr>
        <p:spPr>
          <a:xfrm>
            <a:off x="6535445" y="358875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5419C00-A3EF-4DD4-860B-3D3A809D5B6A}"/>
              </a:ext>
            </a:extLst>
          </p:cNvPr>
          <p:cNvSpPr/>
          <p:nvPr/>
        </p:nvSpPr>
        <p:spPr>
          <a:xfrm>
            <a:off x="7806431" y="358875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30EC85-F9CE-40D1-BF9F-14AFD9F80C92}"/>
              </a:ext>
            </a:extLst>
          </p:cNvPr>
          <p:cNvSpPr/>
          <p:nvPr/>
        </p:nvSpPr>
        <p:spPr>
          <a:xfrm>
            <a:off x="9077417" y="358875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E21AA0-487E-421A-A2B7-C378F855BF47}"/>
              </a:ext>
            </a:extLst>
          </p:cNvPr>
          <p:cNvSpPr/>
          <p:nvPr/>
        </p:nvSpPr>
        <p:spPr>
          <a:xfrm>
            <a:off x="10306972" y="358875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FE5-8D52-4EF8-A430-7E3B540E2558}"/>
              </a:ext>
            </a:extLst>
          </p:cNvPr>
          <p:cNvSpPr/>
          <p:nvPr/>
        </p:nvSpPr>
        <p:spPr>
          <a:xfrm>
            <a:off x="6535445" y="455733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4D208C-CE55-4549-AD01-0328FACEBBB6}"/>
              </a:ext>
            </a:extLst>
          </p:cNvPr>
          <p:cNvSpPr/>
          <p:nvPr/>
        </p:nvSpPr>
        <p:spPr>
          <a:xfrm>
            <a:off x="7806431" y="455733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2AE8D9-63D3-4B0E-BC25-A9E9AB2E4338}"/>
              </a:ext>
            </a:extLst>
          </p:cNvPr>
          <p:cNvSpPr/>
          <p:nvPr/>
        </p:nvSpPr>
        <p:spPr>
          <a:xfrm>
            <a:off x="9077417" y="455733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CFE50E-4C6F-4041-B5D6-29762D73CA0A}"/>
              </a:ext>
            </a:extLst>
          </p:cNvPr>
          <p:cNvSpPr/>
          <p:nvPr/>
        </p:nvSpPr>
        <p:spPr>
          <a:xfrm>
            <a:off x="10306972" y="455733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81DE0B-F0A6-43FE-8DA4-B174210D0269}"/>
              </a:ext>
            </a:extLst>
          </p:cNvPr>
          <p:cNvSpPr/>
          <p:nvPr/>
        </p:nvSpPr>
        <p:spPr>
          <a:xfrm>
            <a:off x="6535445" y="552592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72716C3-436B-46B5-808F-D6AB89EA8DAB}"/>
              </a:ext>
            </a:extLst>
          </p:cNvPr>
          <p:cNvSpPr/>
          <p:nvPr/>
        </p:nvSpPr>
        <p:spPr>
          <a:xfrm>
            <a:off x="7806431" y="5525921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D65605-88BB-4D4D-90ED-47F3670D3F35}"/>
              </a:ext>
            </a:extLst>
          </p:cNvPr>
          <p:cNvSpPr/>
          <p:nvPr/>
        </p:nvSpPr>
        <p:spPr>
          <a:xfrm>
            <a:off x="9077417" y="552592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5967ACF-9BEC-40F6-BB16-4FA826681905}"/>
              </a:ext>
            </a:extLst>
          </p:cNvPr>
          <p:cNvSpPr/>
          <p:nvPr/>
        </p:nvSpPr>
        <p:spPr>
          <a:xfrm>
            <a:off x="10306972" y="552591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6619CF-D38C-4DBF-B42B-6ED42A5DB255}"/>
              </a:ext>
            </a:extLst>
          </p:cNvPr>
          <p:cNvSpPr/>
          <p:nvPr/>
        </p:nvSpPr>
        <p:spPr>
          <a:xfrm>
            <a:off x="6739632" y="4714041"/>
            <a:ext cx="736847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AAB5328-966B-4E43-8E22-AB63F997C506}"/>
              </a:ext>
            </a:extLst>
          </p:cNvPr>
          <p:cNvSpPr/>
          <p:nvPr/>
        </p:nvSpPr>
        <p:spPr>
          <a:xfrm>
            <a:off x="7806431" y="2620170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575207C-E79D-4BF3-8D93-7B2718C20F65}"/>
              </a:ext>
            </a:extLst>
          </p:cNvPr>
          <p:cNvSpPr txBox="1"/>
          <p:nvPr/>
        </p:nvSpPr>
        <p:spPr>
          <a:xfrm>
            <a:off x="1029810" y="3884772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Heuristic: Euclidean distance to goal</a:t>
            </a:r>
          </a:p>
        </p:txBody>
      </p:sp>
    </p:spTree>
    <p:extLst>
      <p:ext uri="{BB962C8B-B14F-4D97-AF65-F5344CB8AC3E}">
        <p14:creationId xmlns:p14="http://schemas.microsoft.com/office/powerpoint/2010/main" val="72101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7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BF4B-02CD-4C70-9EE6-65D7F99C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Greedy Best-First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14C92-D9D6-42F9-954B-DFC85432DEEF}"/>
              </a:ext>
            </a:extLst>
          </p:cNvPr>
          <p:cNvSpPr txBox="1"/>
          <p:nvPr/>
        </p:nvSpPr>
        <p:spPr>
          <a:xfrm>
            <a:off x="1029810" y="1784412"/>
            <a:ext cx="639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search only uses h(n) to choose its next node.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C939B-2FB8-43A0-A9FC-519E234732B2}"/>
              </a:ext>
            </a:extLst>
          </p:cNvPr>
          <p:cNvSpPr txBox="1"/>
          <p:nvPr/>
        </p:nvSpPr>
        <p:spPr>
          <a:xfrm>
            <a:off x="2166154" y="2292978"/>
            <a:ext cx="221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Therefore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f(n) = h(n)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D3AC15-F464-4A2F-A8CD-AB7AAA8A5AF7}"/>
              </a:ext>
            </a:extLst>
          </p:cNvPr>
          <p:cNvSpPr txBox="1"/>
          <p:nvPr/>
        </p:nvSpPr>
        <p:spPr>
          <a:xfrm>
            <a:off x="1029810" y="3170876"/>
            <a:ext cx="399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would a greedy search look like if carried out on our example?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98EA14-5B5D-466D-A326-691EA20D70EA}"/>
              </a:ext>
            </a:extLst>
          </p:cNvPr>
          <p:cNvSpPr/>
          <p:nvPr/>
        </p:nvSpPr>
        <p:spPr>
          <a:xfrm>
            <a:off x="6535445" y="262017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5E52BD-FAEC-4365-9DA3-5732E6F030E4}"/>
              </a:ext>
            </a:extLst>
          </p:cNvPr>
          <p:cNvSpPr/>
          <p:nvPr/>
        </p:nvSpPr>
        <p:spPr>
          <a:xfrm>
            <a:off x="9077417" y="2620171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3E7970-B174-4FA4-803F-13C287B4F15B}"/>
              </a:ext>
            </a:extLst>
          </p:cNvPr>
          <p:cNvSpPr/>
          <p:nvPr/>
        </p:nvSpPr>
        <p:spPr>
          <a:xfrm>
            <a:off x="10306972" y="262017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7C9E147-BB45-4174-8623-6288D2BD782A}"/>
              </a:ext>
            </a:extLst>
          </p:cNvPr>
          <p:cNvSpPr/>
          <p:nvPr/>
        </p:nvSpPr>
        <p:spPr>
          <a:xfrm>
            <a:off x="6535445" y="169068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DBFEC0E-E04C-4063-BAA8-A9070142D775}"/>
              </a:ext>
            </a:extLst>
          </p:cNvPr>
          <p:cNvSpPr/>
          <p:nvPr/>
        </p:nvSpPr>
        <p:spPr>
          <a:xfrm>
            <a:off x="7806431" y="169068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E17CD8-9B36-4303-B7F6-6BC3802C2E60}"/>
              </a:ext>
            </a:extLst>
          </p:cNvPr>
          <p:cNvSpPr/>
          <p:nvPr/>
        </p:nvSpPr>
        <p:spPr>
          <a:xfrm>
            <a:off x="9077417" y="169068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EED3DD7-F513-4B44-9A20-640B0BA69CAF}"/>
              </a:ext>
            </a:extLst>
          </p:cNvPr>
          <p:cNvSpPr/>
          <p:nvPr/>
        </p:nvSpPr>
        <p:spPr>
          <a:xfrm>
            <a:off x="10306972" y="1690686"/>
            <a:ext cx="1136342" cy="834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535E363-0B11-4BFD-B31C-4DF566727DB8}"/>
              </a:ext>
            </a:extLst>
          </p:cNvPr>
          <p:cNvSpPr/>
          <p:nvPr/>
        </p:nvSpPr>
        <p:spPr>
          <a:xfrm>
            <a:off x="6535445" y="358875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5419C00-A3EF-4DD4-860B-3D3A809D5B6A}"/>
              </a:ext>
            </a:extLst>
          </p:cNvPr>
          <p:cNvSpPr/>
          <p:nvPr/>
        </p:nvSpPr>
        <p:spPr>
          <a:xfrm>
            <a:off x="7806431" y="358875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30EC85-F9CE-40D1-BF9F-14AFD9F80C92}"/>
              </a:ext>
            </a:extLst>
          </p:cNvPr>
          <p:cNvSpPr/>
          <p:nvPr/>
        </p:nvSpPr>
        <p:spPr>
          <a:xfrm>
            <a:off x="9077417" y="358875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E21AA0-487E-421A-A2B7-C378F855BF47}"/>
              </a:ext>
            </a:extLst>
          </p:cNvPr>
          <p:cNvSpPr/>
          <p:nvPr/>
        </p:nvSpPr>
        <p:spPr>
          <a:xfrm>
            <a:off x="10306972" y="358875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FE5-8D52-4EF8-A430-7E3B540E2558}"/>
              </a:ext>
            </a:extLst>
          </p:cNvPr>
          <p:cNvSpPr/>
          <p:nvPr/>
        </p:nvSpPr>
        <p:spPr>
          <a:xfrm>
            <a:off x="6535445" y="455733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4D208C-CE55-4549-AD01-0328FACEBBB6}"/>
              </a:ext>
            </a:extLst>
          </p:cNvPr>
          <p:cNvSpPr/>
          <p:nvPr/>
        </p:nvSpPr>
        <p:spPr>
          <a:xfrm>
            <a:off x="7806431" y="455733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2AE8D9-63D3-4B0E-BC25-A9E9AB2E4338}"/>
              </a:ext>
            </a:extLst>
          </p:cNvPr>
          <p:cNvSpPr/>
          <p:nvPr/>
        </p:nvSpPr>
        <p:spPr>
          <a:xfrm>
            <a:off x="9077417" y="455733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CFE50E-4C6F-4041-B5D6-29762D73CA0A}"/>
              </a:ext>
            </a:extLst>
          </p:cNvPr>
          <p:cNvSpPr/>
          <p:nvPr/>
        </p:nvSpPr>
        <p:spPr>
          <a:xfrm>
            <a:off x="10306972" y="455733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81DE0B-F0A6-43FE-8DA4-B174210D0269}"/>
              </a:ext>
            </a:extLst>
          </p:cNvPr>
          <p:cNvSpPr/>
          <p:nvPr/>
        </p:nvSpPr>
        <p:spPr>
          <a:xfrm>
            <a:off x="6535445" y="552592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72716C3-436B-46B5-808F-D6AB89EA8DAB}"/>
              </a:ext>
            </a:extLst>
          </p:cNvPr>
          <p:cNvSpPr/>
          <p:nvPr/>
        </p:nvSpPr>
        <p:spPr>
          <a:xfrm>
            <a:off x="7806431" y="5525921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D65605-88BB-4D4D-90ED-47F3670D3F35}"/>
              </a:ext>
            </a:extLst>
          </p:cNvPr>
          <p:cNvSpPr/>
          <p:nvPr/>
        </p:nvSpPr>
        <p:spPr>
          <a:xfrm>
            <a:off x="9077417" y="552592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5967ACF-9BEC-40F6-BB16-4FA826681905}"/>
              </a:ext>
            </a:extLst>
          </p:cNvPr>
          <p:cNvSpPr/>
          <p:nvPr/>
        </p:nvSpPr>
        <p:spPr>
          <a:xfrm>
            <a:off x="10306972" y="552591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6619CF-D38C-4DBF-B42B-6ED42A5DB255}"/>
              </a:ext>
            </a:extLst>
          </p:cNvPr>
          <p:cNvSpPr/>
          <p:nvPr/>
        </p:nvSpPr>
        <p:spPr>
          <a:xfrm>
            <a:off x="8026894" y="3727325"/>
            <a:ext cx="736847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AAB5328-966B-4E43-8E22-AB63F997C506}"/>
              </a:ext>
            </a:extLst>
          </p:cNvPr>
          <p:cNvSpPr/>
          <p:nvPr/>
        </p:nvSpPr>
        <p:spPr>
          <a:xfrm>
            <a:off x="7806431" y="2620170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575207C-E79D-4BF3-8D93-7B2718C20F65}"/>
              </a:ext>
            </a:extLst>
          </p:cNvPr>
          <p:cNvSpPr txBox="1"/>
          <p:nvPr/>
        </p:nvSpPr>
        <p:spPr>
          <a:xfrm>
            <a:off x="1029810" y="3884772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Heuristic: Euclidean distance to goal</a:t>
            </a:r>
          </a:p>
        </p:txBody>
      </p:sp>
    </p:spTree>
    <p:extLst>
      <p:ext uri="{BB962C8B-B14F-4D97-AF65-F5344CB8AC3E}">
        <p14:creationId xmlns:p14="http://schemas.microsoft.com/office/powerpoint/2010/main" val="142890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BF4B-02CD-4C70-9EE6-65D7F99C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Greedy Best-First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14C92-D9D6-42F9-954B-DFC85432DEEF}"/>
              </a:ext>
            </a:extLst>
          </p:cNvPr>
          <p:cNvSpPr txBox="1"/>
          <p:nvPr/>
        </p:nvSpPr>
        <p:spPr>
          <a:xfrm>
            <a:off x="1029810" y="1784412"/>
            <a:ext cx="639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search only uses h(n) to choose its next node.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C939B-2FB8-43A0-A9FC-519E234732B2}"/>
              </a:ext>
            </a:extLst>
          </p:cNvPr>
          <p:cNvSpPr txBox="1"/>
          <p:nvPr/>
        </p:nvSpPr>
        <p:spPr>
          <a:xfrm>
            <a:off x="2166154" y="2292978"/>
            <a:ext cx="221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Therefore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f(n) = h(n)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D3AC15-F464-4A2F-A8CD-AB7AAA8A5AF7}"/>
              </a:ext>
            </a:extLst>
          </p:cNvPr>
          <p:cNvSpPr txBox="1"/>
          <p:nvPr/>
        </p:nvSpPr>
        <p:spPr>
          <a:xfrm>
            <a:off x="1029810" y="3170876"/>
            <a:ext cx="399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would a greedy search look like if carried out on our example?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98EA14-5B5D-466D-A326-691EA20D70EA}"/>
              </a:ext>
            </a:extLst>
          </p:cNvPr>
          <p:cNvSpPr/>
          <p:nvPr/>
        </p:nvSpPr>
        <p:spPr>
          <a:xfrm>
            <a:off x="6535445" y="262017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5E52BD-FAEC-4365-9DA3-5732E6F030E4}"/>
              </a:ext>
            </a:extLst>
          </p:cNvPr>
          <p:cNvSpPr/>
          <p:nvPr/>
        </p:nvSpPr>
        <p:spPr>
          <a:xfrm>
            <a:off x="9077417" y="2620171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3E7970-B174-4FA4-803F-13C287B4F15B}"/>
              </a:ext>
            </a:extLst>
          </p:cNvPr>
          <p:cNvSpPr/>
          <p:nvPr/>
        </p:nvSpPr>
        <p:spPr>
          <a:xfrm>
            <a:off x="10306972" y="262017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7C9E147-BB45-4174-8623-6288D2BD782A}"/>
              </a:ext>
            </a:extLst>
          </p:cNvPr>
          <p:cNvSpPr/>
          <p:nvPr/>
        </p:nvSpPr>
        <p:spPr>
          <a:xfrm>
            <a:off x="6535445" y="169068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DBFEC0E-E04C-4063-BAA8-A9070142D775}"/>
              </a:ext>
            </a:extLst>
          </p:cNvPr>
          <p:cNvSpPr/>
          <p:nvPr/>
        </p:nvSpPr>
        <p:spPr>
          <a:xfrm>
            <a:off x="7806431" y="169068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E17CD8-9B36-4303-B7F6-6BC3802C2E60}"/>
              </a:ext>
            </a:extLst>
          </p:cNvPr>
          <p:cNvSpPr/>
          <p:nvPr/>
        </p:nvSpPr>
        <p:spPr>
          <a:xfrm>
            <a:off x="9077417" y="169068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EED3DD7-F513-4B44-9A20-640B0BA69CAF}"/>
              </a:ext>
            </a:extLst>
          </p:cNvPr>
          <p:cNvSpPr/>
          <p:nvPr/>
        </p:nvSpPr>
        <p:spPr>
          <a:xfrm>
            <a:off x="10306972" y="1690686"/>
            <a:ext cx="1136342" cy="834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535E363-0B11-4BFD-B31C-4DF566727DB8}"/>
              </a:ext>
            </a:extLst>
          </p:cNvPr>
          <p:cNvSpPr/>
          <p:nvPr/>
        </p:nvSpPr>
        <p:spPr>
          <a:xfrm>
            <a:off x="6535445" y="358875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5419C00-A3EF-4DD4-860B-3D3A809D5B6A}"/>
              </a:ext>
            </a:extLst>
          </p:cNvPr>
          <p:cNvSpPr/>
          <p:nvPr/>
        </p:nvSpPr>
        <p:spPr>
          <a:xfrm>
            <a:off x="7806431" y="358875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30EC85-F9CE-40D1-BF9F-14AFD9F80C92}"/>
              </a:ext>
            </a:extLst>
          </p:cNvPr>
          <p:cNvSpPr/>
          <p:nvPr/>
        </p:nvSpPr>
        <p:spPr>
          <a:xfrm>
            <a:off x="9077417" y="358875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E21AA0-487E-421A-A2B7-C378F855BF47}"/>
              </a:ext>
            </a:extLst>
          </p:cNvPr>
          <p:cNvSpPr/>
          <p:nvPr/>
        </p:nvSpPr>
        <p:spPr>
          <a:xfrm>
            <a:off x="10306972" y="358875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FE5-8D52-4EF8-A430-7E3B540E2558}"/>
              </a:ext>
            </a:extLst>
          </p:cNvPr>
          <p:cNvSpPr/>
          <p:nvPr/>
        </p:nvSpPr>
        <p:spPr>
          <a:xfrm>
            <a:off x="6535445" y="455733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4D208C-CE55-4549-AD01-0328FACEBBB6}"/>
              </a:ext>
            </a:extLst>
          </p:cNvPr>
          <p:cNvSpPr/>
          <p:nvPr/>
        </p:nvSpPr>
        <p:spPr>
          <a:xfrm>
            <a:off x="7806431" y="455733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2AE8D9-63D3-4B0E-BC25-A9E9AB2E4338}"/>
              </a:ext>
            </a:extLst>
          </p:cNvPr>
          <p:cNvSpPr/>
          <p:nvPr/>
        </p:nvSpPr>
        <p:spPr>
          <a:xfrm>
            <a:off x="9077417" y="455733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CFE50E-4C6F-4041-B5D6-29762D73CA0A}"/>
              </a:ext>
            </a:extLst>
          </p:cNvPr>
          <p:cNvSpPr/>
          <p:nvPr/>
        </p:nvSpPr>
        <p:spPr>
          <a:xfrm>
            <a:off x="10306972" y="455733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81DE0B-F0A6-43FE-8DA4-B174210D0269}"/>
              </a:ext>
            </a:extLst>
          </p:cNvPr>
          <p:cNvSpPr/>
          <p:nvPr/>
        </p:nvSpPr>
        <p:spPr>
          <a:xfrm>
            <a:off x="6535445" y="552592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72716C3-436B-46B5-808F-D6AB89EA8DAB}"/>
              </a:ext>
            </a:extLst>
          </p:cNvPr>
          <p:cNvSpPr/>
          <p:nvPr/>
        </p:nvSpPr>
        <p:spPr>
          <a:xfrm>
            <a:off x="7806431" y="5525921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D65605-88BB-4D4D-90ED-47F3670D3F35}"/>
              </a:ext>
            </a:extLst>
          </p:cNvPr>
          <p:cNvSpPr/>
          <p:nvPr/>
        </p:nvSpPr>
        <p:spPr>
          <a:xfrm>
            <a:off x="9077417" y="552592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5967ACF-9BEC-40F6-BB16-4FA826681905}"/>
              </a:ext>
            </a:extLst>
          </p:cNvPr>
          <p:cNvSpPr/>
          <p:nvPr/>
        </p:nvSpPr>
        <p:spPr>
          <a:xfrm>
            <a:off x="10306972" y="552591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6619CF-D38C-4DBF-B42B-6ED42A5DB255}"/>
              </a:ext>
            </a:extLst>
          </p:cNvPr>
          <p:cNvSpPr/>
          <p:nvPr/>
        </p:nvSpPr>
        <p:spPr>
          <a:xfrm>
            <a:off x="9277164" y="2771090"/>
            <a:ext cx="736847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AAB5328-966B-4E43-8E22-AB63F997C506}"/>
              </a:ext>
            </a:extLst>
          </p:cNvPr>
          <p:cNvSpPr/>
          <p:nvPr/>
        </p:nvSpPr>
        <p:spPr>
          <a:xfrm>
            <a:off x="7806431" y="2620170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575207C-E79D-4BF3-8D93-7B2718C20F65}"/>
              </a:ext>
            </a:extLst>
          </p:cNvPr>
          <p:cNvSpPr txBox="1"/>
          <p:nvPr/>
        </p:nvSpPr>
        <p:spPr>
          <a:xfrm>
            <a:off x="1029810" y="3884772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Heuristic: Euclidean distance to goal</a:t>
            </a:r>
          </a:p>
        </p:txBody>
      </p:sp>
    </p:spTree>
    <p:extLst>
      <p:ext uri="{BB962C8B-B14F-4D97-AF65-F5344CB8AC3E}">
        <p14:creationId xmlns:p14="http://schemas.microsoft.com/office/powerpoint/2010/main" val="2488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BF4B-02CD-4C70-9EE6-65D7F99C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Greedy Best-First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14C92-D9D6-42F9-954B-DFC85432DEEF}"/>
              </a:ext>
            </a:extLst>
          </p:cNvPr>
          <p:cNvSpPr txBox="1"/>
          <p:nvPr/>
        </p:nvSpPr>
        <p:spPr>
          <a:xfrm>
            <a:off x="1029810" y="1784412"/>
            <a:ext cx="639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search only uses h(n) to choose its next node.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C939B-2FB8-43A0-A9FC-519E234732B2}"/>
              </a:ext>
            </a:extLst>
          </p:cNvPr>
          <p:cNvSpPr txBox="1"/>
          <p:nvPr/>
        </p:nvSpPr>
        <p:spPr>
          <a:xfrm>
            <a:off x="2166154" y="2292978"/>
            <a:ext cx="221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Therefore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f(n) = h(n)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D3AC15-F464-4A2F-A8CD-AB7AAA8A5AF7}"/>
              </a:ext>
            </a:extLst>
          </p:cNvPr>
          <p:cNvSpPr txBox="1"/>
          <p:nvPr/>
        </p:nvSpPr>
        <p:spPr>
          <a:xfrm>
            <a:off x="1029810" y="3170876"/>
            <a:ext cx="399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would a greedy search look like if carried out on our example?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98EA14-5B5D-466D-A326-691EA20D70EA}"/>
              </a:ext>
            </a:extLst>
          </p:cNvPr>
          <p:cNvSpPr/>
          <p:nvPr/>
        </p:nvSpPr>
        <p:spPr>
          <a:xfrm>
            <a:off x="6535445" y="262017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5E52BD-FAEC-4365-9DA3-5732E6F030E4}"/>
              </a:ext>
            </a:extLst>
          </p:cNvPr>
          <p:cNvSpPr/>
          <p:nvPr/>
        </p:nvSpPr>
        <p:spPr>
          <a:xfrm>
            <a:off x="9077417" y="2620171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3E7970-B174-4FA4-803F-13C287B4F15B}"/>
              </a:ext>
            </a:extLst>
          </p:cNvPr>
          <p:cNvSpPr/>
          <p:nvPr/>
        </p:nvSpPr>
        <p:spPr>
          <a:xfrm>
            <a:off x="10306972" y="262017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7C9E147-BB45-4174-8623-6288D2BD782A}"/>
              </a:ext>
            </a:extLst>
          </p:cNvPr>
          <p:cNvSpPr/>
          <p:nvPr/>
        </p:nvSpPr>
        <p:spPr>
          <a:xfrm>
            <a:off x="6535445" y="169068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DBFEC0E-E04C-4063-BAA8-A9070142D775}"/>
              </a:ext>
            </a:extLst>
          </p:cNvPr>
          <p:cNvSpPr/>
          <p:nvPr/>
        </p:nvSpPr>
        <p:spPr>
          <a:xfrm>
            <a:off x="7806431" y="169068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E17CD8-9B36-4303-B7F6-6BC3802C2E60}"/>
              </a:ext>
            </a:extLst>
          </p:cNvPr>
          <p:cNvSpPr/>
          <p:nvPr/>
        </p:nvSpPr>
        <p:spPr>
          <a:xfrm>
            <a:off x="9077417" y="169068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EED3DD7-F513-4B44-9A20-640B0BA69CAF}"/>
              </a:ext>
            </a:extLst>
          </p:cNvPr>
          <p:cNvSpPr/>
          <p:nvPr/>
        </p:nvSpPr>
        <p:spPr>
          <a:xfrm>
            <a:off x="10306972" y="1690686"/>
            <a:ext cx="1136342" cy="834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535E363-0B11-4BFD-B31C-4DF566727DB8}"/>
              </a:ext>
            </a:extLst>
          </p:cNvPr>
          <p:cNvSpPr/>
          <p:nvPr/>
        </p:nvSpPr>
        <p:spPr>
          <a:xfrm>
            <a:off x="6535445" y="358875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5419C00-A3EF-4DD4-860B-3D3A809D5B6A}"/>
              </a:ext>
            </a:extLst>
          </p:cNvPr>
          <p:cNvSpPr/>
          <p:nvPr/>
        </p:nvSpPr>
        <p:spPr>
          <a:xfrm>
            <a:off x="7806431" y="358875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30EC85-F9CE-40D1-BF9F-14AFD9F80C92}"/>
              </a:ext>
            </a:extLst>
          </p:cNvPr>
          <p:cNvSpPr/>
          <p:nvPr/>
        </p:nvSpPr>
        <p:spPr>
          <a:xfrm>
            <a:off x="9077417" y="358875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E21AA0-487E-421A-A2B7-C378F855BF47}"/>
              </a:ext>
            </a:extLst>
          </p:cNvPr>
          <p:cNvSpPr/>
          <p:nvPr/>
        </p:nvSpPr>
        <p:spPr>
          <a:xfrm>
            <a:off x="10306972" y="358875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FE5-8D52-4EF8-A430-7E3B540E2558}"/>
              </a:ext>
            </a:extLst>
          </p:cNvPr>
          <p:cNvSpPr/>
          <p:nvPr/>
        </p:nvSpPr>
        <p:spPr>
          <a:xfrm>
            <a:off x="6535445" y="455733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4D208C-CE55-4549-AD01-0328FACEBBB6}"/>
              </a:ext>
            </a:extLst>
          </p:cNvPr>
          <p:cNvSpPr/>
          <p:nvPr/>
        </p:nvSpPr>
        <p:spPr>
          <a:xfrm>
            <a:off x="7806431" y="455733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2AE8D9-63D3-4B0E-BC25-A9E9AB2E4338}"/>
              </a:ext>
            </a:extLst>
          </p:cNvPr>
          <p:cNvSpPr/>
          <p:nvPr/>
        </p:nvSpPr>
        <p:spPr>
          <a:xfrm>
            <a:off x="9077417" y="455733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CFE50E-4C6F-4041-B5D6-29762D73CA0A}"/>
              </a:ext>
            </a:extLst>
          </p:cNvPr>
          <p:cNvSpPr/>
          <p:nvPr/>
        </p:nvSpPr>
        <p:spPr>
          <a:xfrm>
            <a:off x="10306972" y="455733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81DE0B-F0A6-43FE-8DA4-B174210D0269}"/>
              </a:ext>
            </a:extLst>
          </p:cNvPr>
          <p:cNvSpPr/>
          <p:nvPr/>
        </p:nvSpPr>
        <p:spPr>
          <a:xfrm>
            <a:off x="6535445" y="552592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72716C3-436B-46B5-808F-D6AB89EA8DAB}"/>
              </a:ext>
            </a:extLst>
          </p:cNvPr>
          <p:cNvSpPr/>
          <p:nvPr/>
        </p:nvSpPr>
        <p:spPr>
          <a:xfrm>
            <a:off x="7806431" y="5525921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D65605-88BB-4D4D-90ED-47F3670D3F35}"/>
              </a:ext>
            </a:extLst>
          </p:cNvPr>
          <p:cNvSpPr/>
          <p:nvPr/>
        </p:nvSpPr>
        <p:spPr>
          <a:xfrm>
            <a:off x="9077417" y="552592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5967ACF-9BEC-40F6-BB16-4FA826681905}"/>
              </a:ext>
            </a:extLst>
          </p:cNvPr>
          <p:cNvSpPr/>
          <p:nvPr/>
        </p:nvSpPr>
        <p:spPr>
          <a:xfrm>
            <a:off x="10306972" y="552591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6619CF-D38C-4DBF-B42B-6ED42A5DB255}"/>
              </a:ext>
            </a:extLst>
          </p:cNvPr>
          <p:cNvSpPr/>
          <p:nvPr/>
        </p:nvSpPr>
        <p:spPr>
          <a:xfrm>
            <a:off x="10506719" y="1844073"/>
            <a:ext cx="736847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AAB5328-966B-4E43-8E22-AB63F997C506}"/>
              </a:ext>
            </a:extLst>
          </p:cNvPr>
          <p:cNvSpPr/>
          <p:nvPr/>
        </p:nvSpPr>
        <p:spPr>
          <a:xfrm>
            <a:off x="7806431" y="2620170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575207C-E79D-4BF3-8D93-7B2718C20F65}"/>
              </a:ext>
            </a:extLst>
          </p:cNvPr>
          <p:cNvSpPr txBox="1"/>
          <p:nvPr/>
        </p:nvSpPr>
        <p:spPr>
          <a:xfrm>
            <a:off x="1029810" y="3884772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Heuristic: Euclidean distance to goal</a:t>
            </a:r>
          </a:p>
        </p:txBody>
      </p:sp>
    </p:spTree>
    <p:extLst>
      <p:ext uri="{BB962C8B-B14F-4D97-AF65-F5344CB8AC3E}">
        <p14:creationId xmlns:p14="http://schemas.microsoft.com/office/powerpoint/2010/main" val="3297757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BF4B-02CD-4C70-9EE6-65D7F99C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Greedy Best-First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14C92-D9D6-42F9-954B-DFC85432DEEF}"/>
              </a:ext>
            </a:extLst>
          </p:cNvPr>
          <p:cNvSpPr txBox="1"/>
          <p:nvPr/>
        </p:nvSpPr>
        <p:spPr>
          <a:xfrm>
            <a:off x="1029810" y="1784412"/>
            <a:ext cx="639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search only uses h(n) to choose its next node.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C939B-2FB8-43A0-A9FC-519E234732B2}"/>
              </a:ext>
            </a:extLst>
          </p:cNvPr>
          <p:cNvSpPr txBox="1"/>
          <p:nvPr/>
        </p:nvSpPr>
        <p:spPr>
          <a:xfrm>
            <a:off x="2166154" y="2292978"/>
            <a:ext cx="221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Therefore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f(n) = h(n)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D3AC15-F464-4A2F-A8CD-AB7AAA8A5AF7}"/>
              </a:ext>
            </a:extLst>
          </p:cNvPr>
          <p:cNvSpPr txBox="1"/>
          <p:nvPr/>
        </p:nvSpPr>
        <p:spPr>
          <a:xfrm>
            <a:off x="1029810" y="3170876"/>
            <a:ext cx="399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would a greedy search look like if carried out on our example?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98EA14-5B5D-466D-A326-691EA20D70EA}"/>
              </a:ext>
            </a:extLst>
          </p:cNvPr>
          <p:cNvSpPr/>
          <p:nvPr/>
        </p:nvSpPr>
        <p:spPr>
          <a:xfrm>
            <a:off x="6535445" y="262017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5E52BD-FAEC-4365-9DA3-5732E6F030E4}"/>
              </a:ext>
            </a:extLst>
          </p:cNvPr>
          <p:cNvSpPr/>
          <p:nvPr/>
        </p:nvSpPr>
        <p:spPr>
          <a:xfrm>
            <a:off x="9077417" y="2620171"/>
            <a:ext cx="1136342" cy="834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3E7970-B174-4FA4-803F-13C287B4F15B}"/>
              </a:ext>
            </a:extLst>
          </p:cNvPr>
          <p:cNvSpPr/>
          <p:nvPr/>
        </p:nvSpPr>
        <p:spPr>
          <a:xfrm>
            <a:off x="10306972" y="262017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7C9E147-BB45-4174-8623-6288D2BD782A}"/>
              </a:ext>
            </a:extLst>
          </p:cNvPr>
          <p:cNvSpPr/>
          <p:nvPr/>
        </p:nvSpPr>
        <p:spPr>
          <a:xfrm>
            <a:off x="6535445" y="169068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DBFEC0E-E04C-4063-BAA8-A9070142D775}"/>
              </a:ext>
            </a:extLst>
          </p:cNvPr>
          <p:cNvSpPr/>
          <p:nvPr/>
        </p:nvSpPr>
        <p:spPr>
          <a:xfrm>
            <a:off x="7806431" y="169068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E17CD8-9B36-4303-B7F6-6BC3802C2E60}"/>
              </a:ext>
            </a:extLst>
          </p:cNvPr>
          <p:cNvSpPr/>
          <p:nvPr/>
        </p:nvSpPr>
        <p:spPr>
          <a:xfrm>
            <a:off x="9077417" y="169068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EED3DD7-F513-4B44-9A20-640B0BA69CAF}"/>
              </a:ext>
            </a:extLst>
          </p:cNvPr>
          <p:cNvSpPr/>
          <p:nvPr/>
        </p:nvSpPr>
        <p:spPr>
          <a:xfrm>
            <a:off x="10306972" y="1690686"/>
            <a:ext cx="1136342" cy="834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535E363-0B11-4BFD-B31C-4DF566727DB8}"/>
              </a:ext>
            </a:extLst>
          </p:cNvPr>
          <p:cNvSpPr/>
          <p:nvPr/>
        </p:nvSpPr>
        <p:spPr>
          <a:xfrm>
            <a:off x="6535445" y="358875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5419C00-A3EF-4DD4-860B-3D3A809D5B6A}"/>
              </a:ext>
            </a:extLst>
          </p:cNvPr>
          <p:cNvSpPr/>
          <p:nvPr/>
        </p:nvSpPr>
        <p:spPr>
          <a:xfrm>
            <a:off x="7806431" y="3588755"/>
            <a:ext cx="1136342" cy="834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30EC85-F9CE-40D1-BF9F-14AFD9F80C92}"/>
              </a:ext>
            </a:extLst>
          </p:cNvPr>
          <p:cNvSpPr/>
          <p:nvPr/>
        </p:nvSpPr>
        <p:spPr>
          <a:xfrm>
            <a:off x="9077417" y="358875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E21AA0-487E-421A-A2B7-C378F855BF47}"/>
              </a:ext>
            </a:extLst>
          </p:cNvPr>
          <p:cNvSpPr/>
          <p:nvPr/>
        </p:nvSpPr>
        <p:spPr>
          <a:xfrm>
            <a:off x="10306972" y="358875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FE5-8D52-4EF8-A430-7E3B540E2558}"/>
              </a:ext>
            </a:extLst>
          </p:cNvPr>
          <p:cNvSpPr/>
          <p:nvPr/>
        </p:nvSpPr>
        <p:spPr>
          <a:xfrm>
            <a:off x="6535445" y="4557339"/>
            <a:ext cx="1136342" cy="834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4D208C-CE55-4549-AD01-0328FACEBBB6}"/>
              </a:ext>
            </a:extLst>
          </p:cNvPr>
          <p:cNvSpPr/>
          <p:nvPr/>
        </p:nvSpPr>
        <p:spPr>
          <a:xfrm>
            <a:off x="7806431" y="455733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2AE8D9-63D3-4B0E-BC25-A9E9AB2E4338}"/>
              </a:ext>
            </a:extLst>
          </p:cNvPr>
          <p:cNvSpPr/>
          <p:nvPr/>
        </p:nvSpPr>
        <p:spPr>
          <a:xfrm>
            <a:off x="9077417" y="455733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CFE50E-4C6F-4041-B5D6-29762D73CA0A}"/>
              </a:ext>
            </a:extLst>
          </p:cNvPr>
          <p:cNvSpPr/>
          <p:nvPr/>
        </p:nvSpPr>
        <p:spPr>
          <a:xfrm>
            <a:off x="10306972" y="455733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81DE0B-F0A6-43FE-8DA4-B174210D0269}"/>
              </a:ext>
            </a:extLst>
          </p:cNvPr>
          <p:cNvSpPr/>
          <p:nvPr/>
        </p:nvSpPr>
        <p:spPr>
          <a:xfrm>
            <a:off x="6535445" y="552592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72716C3-436B-46B5-808F-D6AB89EA8DAB}"/>
              </a:ext>
            </a:extLst>
          </p:cNvPr>
          <p:cNvSpPr/>
          <p:nvPr/>
        </p:nvSpPr>
        <p:spPr>
          <a:xfrm>
            <a:off x="7806431" y="5525921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D65605-88BB-4D4D-90ED-47F3670D3F35}"/>
              </a:ext>
            </a:extLst>
          </p:cNvPr>
          <p:cNvSpPr/>
          <p:nvPr/>
        </p:nvSpPr>
        <p:spPr>
          <a:xfrm>
            <a:off x="9077417" y="552592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5967ACF-9BEC-40F6-BB16-4FA826681905}"/>
              </a:ext>
            </a:extLst>
          </p:cNvPr>
          <p:cNvSpPr/>
          <p:nvPr/>
        </p:nvSpPr>
        <p:spPr>
          <a:xfrm>
            <a:off x="10306972" y="552591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6619CF-D38C-4DBF-B42B-6ED42A5DB255}"/>
              </a:ext>
            </a:extLst>
          </p:cNvPr>
          <p:cNvSpPr/>
          <p:nvPr/>
        </p:nvSpPr>
        <p:spPr>
          <a:xfrm>
            <a:off x="10506719" y="1844073"/>
            <a:ext cx="736847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AAB5328-966B-4E43-8E22-AB63F997C506}"/>
              </a:ext>
            </a:extLst>
          </p:cNvPr>
          <p:cNvSpPr/>
          <p:nvPr/>
        </p:nvSpPr>
        <p:spPr>
          <a:xfrm>
            <a:off x="7806431" y="2620170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575207C-E79D-4BF3-8D93-7B2718C20F65}"/>
              </a:ext>
            </a:extLst>
          </p:cNvPr>
          <p:cNvSpPr txBox="1"/>
          <p:nvPr/>
        </p:nvSpPr>
        <p:spPr>
          <a:xfrm>
            <a:off x="1029810" y="3884772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Heuristic: Euclidean distance to goal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251F4F-3312-47A1-9401-15DD285C7E65}"/>
              </a:ext>
            </a:extLst>
          </p:cNvPr>
          <p:cNvSpPr txBox="1"/>
          <p:nvPr/>
        </p:nvSpPr>
        <p:spPr>
          <a:xfrm>
            <a:off x="1029810" y="4704257"/>
            <a:ext cx="3994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Reached the goal with a </a:t>
            </a:r>
            <a:r>
              <a:rPr kumimoji="0" lang="en-GB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cost of 5</a:t>
            </a:r>
          </a:p>
        </p:txBody>
      </p:sp>
    </p:spTree>
    <p:extLst>
      <p:ext uri="{BB962C8B-B14F-4D97-AF65-F5344CB8AC3E}">
        <p14:creationId xmlns:p14="http://schemas.microsoft.com/office/powerpoint/2010/main" val="134439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EC774-0FD0-4C45-9766-0168248BC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582" y="462539"/>
            <a:ext cx="8794836" cy="593292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982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DA03-F0E5-4EC2-8577-0774140C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2300458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935663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6F50-A7C0-4D50-B93F-9002EC5D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A*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7723A-6F89-419F-BFB1-A4CC332F7A30}"/>
              </a:ext>
            </a:extLst>
          </p:cNvPr>
          <p:cNvSpPr txBox="1"/>
          <p:nvPr/>
        </p:nvSpPr>
        <p:spPr>
          <a:xfrm>
            <a:off x="781184" y="1568529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Instead of just using our heuristic function (h(n)) to determine our value for f(n), lets also take into account the cost of getting there.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 can denote this as g(n) </a:t>
            </a:r>
            <a:r>
              <a:rPr lang="en-GB" dirty="0">
                <a:sym typeface="Wingdings" panose="05000000000000000000" pitchFamily="2" charset="2"/>
              </a:rPr>
              <a:t> the distance from the initial state to state </a:t>
            </a:r>
            <a:r>
              <a:rPr lang="en-GB" i="1" dirty="0">
                <a:sym typeface="Wingdings" panose="05000000000000000000" pitchFamily="2" charset="2"/>
              </a:rPr>
              <a:t>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CBDF5-8C0E-40C7-B4EF-023753A8AE68}"/>
              </a:ext>
            </a:extLst>
          </p:cNvPr>
          <p:cNvSpPr txBox="1"/>
          <p:nvPr/>
        </p:nvSpPr>
        <p:spPr>
          <a:xfrm>
            <a:off x="1135602" y="3028026"/>
            <a:ext cx="340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Therefore</a:t>
            </a:r>
          </a:p>
          <a:p>
            <a:pPr algn="ctr"/>
            <a:r>
              <a:rPr lang="en-GB" b="1" dirty="0"/>
              <a:t>f(n) = g(n) + h(n)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AA929-6A93-4A7A-9649-9CCEB7C79BF6}"/>
              </a:ext>
            </a:extLst>
          </p:cNvPr>
          <p:cNvSpPr txBox="1"/>
          <p:nvPr/>
        </p:nvSpPr>
        <p:spPr>
          <a:xfrm>
            <a:off x="838200" y="4172122"/>
            <a:ext cx="399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would an A* search look like if carried out on our example?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786A-EE16-4242-875A-F47FF044A1D1}"/>
              </a:ext>
            </a:extLst>
          </p:cNvPr>
          <p:cNvSpPr txBox="1"/>
          <p:nvPr/>
        </p:nvSpPr>
        <p:spPr>
          <a:xfrm>
            <a:off x="1073314" y="4800622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Heuristic: Euclidean distance to goal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A2068-1844-45CE-BDA4-750DBEF4D306}"/>
              </a:ext>
            </a:extLst>
          </p:cNvPr>
          <p:cNvSpPr/>
          <p:nvPr/>
        </p:nvSpPr>
        <p:spPr>
          <a:xfrm>
            <a:off x="6502947" y="240217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04C2D4-803F-452D-A9B5-F05454F34495}"/>
              </a:ext>
            </a:extLst>
          </p:cNvPr>
          <p:cNvSpPr/>
          <p:nvPr/>
        </p:nvSpPr>
        <p:spPr>
          <a:xfrm>
            <a:off x="9044919" y="2402177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187FB1-F626-4122-B537-2C0CAB9478DC}"/>
              </a:ext>
            </a:extLst>
          </p:cNvPr>
          <p:cNvSpPr/>
          <p:nvPr/>
        </p:nvSpPr>
        <p:spPr>
          <a:xfrm>
            <a:off x="10274474" y="240217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B89EB-692B-41F5-862F-F3227FA676A0}"/>
              </a:ext>
            </a:extLst>
          </p:cNvPr>
          <p:cNvSpPr/>
          <p:nvPr/>
        </p:nvSpPr>
        <p:spPr>
          <a:xfrm>
            <a:off x="6502947" y="147269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E35E7B-A856-470E-A316-09C9F16F4962}"/>
              </a:ext>
            </a:extLst>
          </p:cNvPr>
          <p:cNvSpPr/>
          <p:nvPr/>
        </p:nvSpPr>
        <p:spPr>
          <a:xfrm>
            <a:off x="7773933" y="147269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A56A0-72EB-44DB-98EA-6E3AE432D2F0}"/>
              </a:ext>
            </a:extLst>
          </p:cNvPr>
          <p:cNvSpPr/>
          <p:nvPr/>
        </p:nvSpPr>
        <p:spPr>
          <a:xfrm>
            <a:off x="9044919" y="147269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95F7B-A250-4CD0-AFED-171107AAAF75}"/>
              </a:ext>
            </a:extLst>
          </p:cNvPr>
          <p:cNvSpPr/>
          <p:nvPr/>
        </p:nvSpPr>
        <p:spPr>
          <a:xfrm>
            <a:off x="10274474" y="1472692"/>
            <a:ext cx="1136342" cy="834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  <a:p>
            <a:pPr algn="ctr"/>
            <a:r>
              <a:rPr lang="en-GB" dirty="0"/>
              <a:t>GOAL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025BB8-7C81-48F6-BC56-34E36FD396EB}"/>
              </a:ext>
            </a:extLst>
          </p:cNvPr>
          <p:cNvSpPr/>
          <p:nvPr/>
        </p:nvSpPr>
        <p:spPr>
          <a:xfrm>
            <a:off x="6502947" y="337076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345C97-174D-4367-884F-361F9CFAA537}"/>
              </a:ext>
            </a:extLst>
          </p:cNvPr>
          <p:cNvSpPr/>
          <p:nvPr/>
        </p:nvSpPr>
        <p:spPr>
          <a:xfrm>
            <a:off x="7773933" y="3370761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1EA68A-A091-41A9-8CC8-A56D097D71D3}"/>
              </a:ext>
            </a:extLst>
          </p:cNvPr>
          <p:cNvSpPr/>
          <p:nvPr/>
        </p:nvSpPr>
        <p:spPr>
          <a:xfrm>
            <a:off x="9044919" y="337076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47F305-1C32-4617-A24F-9A3B2B419D46}"/>
              </a:ext>
            </a:extLst>
          </p:cNvPr>
          <p:cNvSpPr/>
          <p:nvPr/>
        </p:nvSpPr>
        <p:spPr>
          <a:xfrm>
            <a:off x="10274474" y="337075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D6DCB5-2538-4E3D-B38B-B3E1145361AA}"/>
              </a:ext>
            </a:extLst>
          </p:cNvPr>
          <p:cNvSpPr/>
          <p:nvPr/>
        </p:nvSpPr>
        <p:spPr>
          <a:xfrm>
            <a:off x="6502947" y="433934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CAC46F-F992-4B5E-9AFC-8E91CE81FA48}"/>
              </a:ext>
            </a:extLst>
          </p:cNvPr>
          <p:cNvSpPr/>
          <p:nvPr/>
        </p:nvSpPr>
        <p:spPr>
          <a:xfrm>
            <a:off x="7773933" y="433934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F058D2-7C14-44D4-8178-F73532FFA208}"/>
              </a:ext>
            </a:extLst>
          </p:cNvPr>
          <p:cNvSpPr/>
          <p:nvPr/>
        </p:nvSpPr>
        <p:spPr>
          <a:xfrm>
            <a:off x="9044919" y="433934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B3A41A-68E1-4924-A1A6-05330AA491F9}"/>
              </a:ext>
            </a:extLst>
          </p:cNvPr>
          <p:cNvSpPr/>
          <p:nvPr/>
        </p:nvSpPr>
        <p:spPr>
          <a:xfrm>
            <a:off x="10274474" y="433934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5721D4-5E54-4D87-9FCE-0AFD197C3A69}"/>
              </a:ext>
            </a:extLst>
          </p:cNvPr>
          <p:cNvSpPr/>
          <p:nvPr/>
        </p:nvSpPr>
        <p:spPr>
          <a:xfrm>
            <a:off x="6502947" y="530792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3433EC-7289-4946-B288-5A9C771D8376}"/>
              </a:ext>
            </a:extLst>
          </p:cNvPr>
          <p:cNvSpPr/>
          <p:nvPr/>
        </p:nvSpPr>
        <p:spPr>
          <a:xfrm>
            <a:off x="7773933" y="530792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8A9440-54F0-40F4-B804-074230D9E160}"/>
              </a:ext>
            </a:extLst>
          </p:cNvPr>
          <p:cNvSpPr/>
          <p:nvPr/>
        </p:nvSpPr>
        <p:spPr>
          <a:xfrm>
            <a:off x="9044919" y="530792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A79BD3-CFE5-4525-A90B-C981033EF814}"/>
              </a:ext>
            </a:extLst>
          </p:cNvPr>
          <p:cNvSpPr/>
          <p:nvPr/>
        </p:nvSpPr>
        <p:spPr>
          <a:xfrm>
            <a:off x="10274474" y="530792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13B165-C411-4AC0-88BD-4373F42D7289}"/>
              </a:ext>
            </a:extLst>
          </p:cNvPr>
          <p:cNvSpPr/>
          <p:nvPr/>
        </p:nvSpPr>
        <p:spPr>
          <a:xfrm>
            <a:off x="6707134" y="4496047"/>
            <a:ext cx="736847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035661-5012-47A0-9DBA-F3A75FC2FC1E}"/>
              </a:ext>
            </a:extLst>
          </p:cNvPr>
          <p:cNvSpPr/>
          <p:nvPr/>
        </p:nvSpPr>
        <p:spPr>
          <a:xfrm>
            <a:off x="7773933" y="2402176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571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38C16C-0747-43F2-85DD-9C11444EB653}"/>
              </a:ext>
            </a:extLst>
          </p:cNvPr>
          <p:cNvSpPr/>
          <p:nvPr/>
        </p:nvSpPr>
        <p:spPr>
          <a:xfrm>
            <a:off x="5751107" y="186369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F736A-B804-4267-A0EA-CE30A7CB8055}"/>
              </a:ext>
            </a:extLst>
          </p:cNvPr>
          <p:cNvSpPr/>
          <p:nvPr/>
        </p:nvSpPr>
        <p:spPr>
          <a:xfrm>
            <a:off x="8293079" y="1863697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C8310-80E5-47C2-846B-77A733673E00}"/>
              </a:ext>
            </a:extLst>
          </p:cNvPr>
          <p:cNvSpPr/>
          <p:nvPr/>
        </p:nvSpPr>
        <p:spPr>
          <a:xfrm>
            <a:off x="9522634" y="186369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CFB5B-A2CB-46B5-AF90-56B3DA1A76E7}"/>
              </a:ext>
            </a:extLst>
          </p:cNvPr>
          <p:cNvSpPr/>
          <p:nvPr/>
        </p:nvSpPr>
        <p:spPr>
          <a:xfrm>
            <a:off x="5751107" y="93421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9A30A-5BA5-4624-AA53-A72C82CD3B19}"/>
              </a:ext>
            </a:extLst>
          </p:cNvPr>
          <p:cNvSpPr/>
          <p:nvPr/>
        </p:nvSpPr>
        <p:spPr>
          <a:xfrm>
            <a:off x="7022093" y="93421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34EBFF-3954-4BBB-8A2E-9E3CA7D9438E}"/>
              </a:ext>
            </a:extLst>
          </p:cNvPr>
          <p:cNvSpPr/>
          <p:nvPr/>
        </p:nvSpPr>
        <p:spPr>
          <a:xfrm>
            <a:off x="8293079" y="93421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85C01-0118-48A4-A549-E931214875A5}"/>
              </a:ext>
            </a:extLst>
          </p:cNvPr>
          <p:cNvSpPr/>
          <p:nvPr/>
        </p:nvSpPr>
        <p:spPr>
          <a:xfrm>
            <a:off x="9522634" y="934212"/>
            <a:ext cx="1136342" cy="834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  <a:p>
            <a:pPr algn="ctr"/>
            <a:r>
              <a:rPr lang="en-GB" dirty="0"/>
              <a:t>GOAL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CD83E-1D40-430B-A06F-5EB7D82690B6}"/>
              </a:ext>
            </a:extLst>
          </p:cNvPr>
          <p:cNvSpPr/>
          <p:nvPr/>
        </p:nvSpPr>
        <p:spPr>
          <a:xfrm>
            <a:off x="5751107" y="283228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F87F8-4C95-493D-A34E-A7F5CAE24512}"/>
              </a:ext>
            </a:extLst>
          </p:cNvPr>
          <p:cNvSpPr/>
          <p:nvPr/>
        </p:nvSpPr>
        <p:spPr>
          <a:xfrm>
            <a:off x="7022093" y="2832281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ACFA68-4DB8-45A0-BA7D-B4CB4ED9E0D5}"/>
              </a:ext>
            </a:extLst>
          </p:cNvPr>
          <p:cNvSpPr/>
          <p:nvPr/>
        </p:nvSpPr>
        <p:spPr>
          <a:xfrm>
            <a:off x="8293079" y="283228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2CB6F-6EBF-41F0-A9F0-FECB81C59006}"/>
              </a:ext>
            </a:extLst>
          </p:cNvPr>
          <p:cNvSpPr/>
          <p:nvPr/>
        </p:nvSpPr>
        <p:spPr>
          <a:xfrm>
            <a:off x="9522634" y="283227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7563AD-BC3C-4CB3-B1A5-E37702A2947E}"/>
              </a:ext>
            </a:extLst>
          </p:cNvPr>
          <p:cNvSpPr/>
          <p:nvPr/>
        </p:nvSpPr>
        <p:spPr>
          <a:xfrm>
            <a:off x="5751107" y="380086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9915E-7EC0-4902-9839-8A07E87D2BF8}"/>
              </a:ext>
            </a:extLst>
          </p:cNvPr>
          <p:cNvSpPr/>
          <p:nvPr/>
        </p:nvSpPr>
        <p:spPr>
          <a:xfrm>
            <a:off x="7022093" y="380086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3C2A9F-223A-4743-84B9-E1FA48C73E7F}"/>
              </a:ext>
            </a:extLst>
          </p:cNvPr>
          <p:cNvSpPr/>
          <p:nvPr/>
        </p:nvSpPr>
        <p:spPr>
          <a:xfrm>
            <a:off x="8293079" y="380086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ADCBCB-5D2B-4714-8A49-920687F23553}"/>
              </a:ext>
            </a:extLst>
          </p:cNvPr>
          <p:cNvSpPr/>
          <p:nvPr/>
        </p:nvSpPr>
        <p:spPr>
          <a:xfrm>
            <a:off x="9522634" y="380086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59400-B743-4D82-AF2C-E3A2BC96D48B}"/>
              </a:ext>
            </a:extLst>
          </p:cNvPr>
          <p:cNvSpPr/>
          <p:nvPr/>
        </p:nvSpPr>
        <p:spPr>
          <a:xfrm>
            <a:off x="5751107" y="476944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DEC2E6-5F71-441B-BD47-77A25B58149A}"/>
              </a:ext>
            </a:extLst>
          </p:cNvPr>
          <p:cNvSpPr/>
          <p:nvPr/>
        </p:nvSpPr>
        <p:spPr>
          <a:xfrm>
            <a:off x="7022093" y="476944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8655F4-5234-4395-9B64-62561226A991}"/>
              </a:ext>
            </a:extLst>
          </p:cNvPr>
          <p:cNvSpPr/>
          <p:nvPr/>
        </p:nvSpPr>
        <p:spPr>
          <a:xfrm>
            <a:off x="8293079" y="476944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A1FA6-784B-4536-BA82-31DB64251744}"/>
              </a:ext>
            </a:extLst>
          </p:cNvPr>
          <p:cNvSpPr/>
          <p:nvPr/>
        </p:nvSpPr>
        <p:spPr>
          <a:xfrm>
            <a:off x="9522634" y="476944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88615C-3E0C-45F4-B87D-2F087D213B6B}"/>
              </a:ext>
            </a:extLst>
          </p:cNvPr>
          <p:cNvSpPr/>
          <p:nvPr/>
        </p:nvSpPr>
        <p:spPr>
          <a:xfrm>
            <a:off x="5955294" y="3957567"/>
            <a:ext cx="736847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1F8605-7FB8-4E66-9F4F-497617776672}"/>
              </a:ext>
            </a:extLst>
          </p:cNvPr>
          <p:cNvSpPr/>
          <p:nvPr/>
        </p:nvSpPr>
        <p:spPr>
          <a:xfrm>
            <a:off x="7022093" y="1863696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46AF74-73A1-43C7-AF86-B25284A4358E}"/>
              </a:ext>
            </a:extLst>
          </p:cNvPr>
          <p:cNvSpPr txBox="1"/>
          <p:nvPr/>
        </p:nvSpPr>
        <p:spPr>
          <a:xfrm>
            <a:off x="765103" y="1733318"/>
            <a:ext cx="399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would a greedy search look like if carried out on our example?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19F39F-B903-425C-96D3-720081D72007}"/>
              </a:ext>
            </a:extLst>
          </p:cNvPr>
          <p:cNvSpPr txBox="1"/>
          <p:nvPr/>
        </p:nvSpPr>
        <p:spPr>
          <a:xfrm>
            <a:off x="1000217" y="2361818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Heuristic: Euclidean distance to goal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BFA1685-6F24-444A-AB37-E8CF94D8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A* Search</a:t>
            </a:r>
          </a:p>
        </p:txBody>
      </p:sp>
    </p:spTree>
    <p:extLst>
      <p:ext uri="{BB962C8B-B14F-4D97-AF65-F5344CB8AC3E}">
        <p14:creationId xmlns:p14="http://schemas.microsoft.com/office/powerpoint/2010/main" val="113243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B2BE-A78E-464E-A60B-12CB5C60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algorithms</a:t>
            </a:r>
            <a:br>
              <a:rPr lang="en-US" dirty="0">
                <a:solidFill>
                  <a:schemeClr val="tx1"/>
                </a:solidFill>
              </a:rPr>
            </a:b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E0CA-64A4-4853-BEAA-E4680A04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is used when no more direct method is known. Widely used in AI for solving various problems.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representing search problems: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state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910DCB-87B7-4D63-A831-37923545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31" y="2888218"/>
            <a:ext cx="49244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05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38C16C-0747-43F2-85DD-9C11444EB653}"/>
              </a:ext>
            </a:extLst>
          </p:cNvPr>
          <p:cNvSpPr/>
          <p:nvPr/>
        </p:nvSpPr>
        <p:spPr>
          <a:xfrm>
            <a:off x="5751107" y="186369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F736A-B804-4267-A0EA-CE30A7CB8055}"/>
              </a:ext>
            </a:extLst>
          </p:cNvPr>
          <p:cNvSpPr/>
          <p:nvPr/>
        </p:nvSpPr>
        <p:spPr>
          <a:xfrm>
            <a:off x="8293079" y="1863697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C8310-80E5-47C2-846B-77A733673E00}"/>
              </a:ext>
            </a:extLst>
          </p:cNvPr>
          <p:cNvSpPr/>
          <p:nvPr/>
        </p:nvSpPr>
        <p:spPr>
          <a:xfrm>
            <a:off x="9522634" y="186369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CFB5B-A2CB-46B5-AF90-56B3DA1A76E7}"/>
              </a:ext>
            </a:extLst>
          </p:cNvPr>
          <p:cNvSpPr/>
          <p:nvPr/>
        </p:nvSpPr>
        <p:spPr>
          <a:xfrm>
            <a:off x="5751107" y="93421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9A30A-5BA5-4624-AA53-A72C82CD3B19}"/>
              </a:ext>
            </a:extLst>
          </p:cNvPr>
          <p:cNvSpPr/>
          <p:nvPr/>
        </p:nvSpPr>
        <p:spPr>
          <a:xfrm>
            <a:off x="7022093" y="93421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34EBFF-3954-4BBB-8A2E-9E3CA7D9438E}"/>
              </a:ext>
            </a:extLst>
          </p:cNvPr>
          <p:cNvSpPr/>
          <p:nvPr/>
        </p:nvSpPr>
        <p:spPr>
          <a:xfrm>
            <a:off x="8293079" y="93421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85C01-0118-48A4-A549-E931214875A5}"/>
              </a:ext>
            </a:extLst>
          </p:cNvPr>
          <p:cNvSpPr/>
          <p:nvPr/>
        </p:nvSpPr>
        <p:spPr>
          <a:xfrm>
            <a:off x="9522634" y="934212"/>
            <a:ext cx="1136342" cy="834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  <a:p>
            <a:pPr algn="ctr"/>
            <a:r>
              <a:rPr lang="en-GB" dirty="0"/>
              <a:t>GOAL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CD83E-1D40-430B-A06F-5EB7D82690B6}"/>
              </a:ext>
            </a:extLst>
          </p:cNvPr>
          <p:cNvSpPr/>
          <p:nvPr/>
        </p:nvSpPr>
        <p:spPr>
          <a:xfrm>
            <a:off x="5751107" y="283228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F87F8-4C95-493D-A34E-A7F5CAE24512}"/>
              </a:ext>
            </a:extLst>
          </p:cNvPr>
          <p:cNvSpPr/>
          <p:nvPr/>
        </p:nvSpPr>
        <p:spPr>
          <a:xfrm>
            <a:off x="7022093" y="2832281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ACFA68-4DB8-45A0-BA7D-B4CB4ED9E0D5}"/>
              </a:ext>
            </a:extLst>
          </p:cNvPr>
          <p:cNvSpPr/>
          <p:nvPr/>
        </p:nvSpPr>
        <p:spPr>
          <a:xfrm>
            <a:off x="8293079" y="283228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2CB6F-6EBF-41F0-A9F0-FECB81C59006}"/>
              </a:ext>
            </a:extLst>
          </p:cNvPr>
          <p:cNvSpPr/>
          <p:nvPr/>
        </p:nvSpPr>
        <p:spPr>
          <a:xfrm>
            <a:off x="9522634" y="283227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7563AD-BC3C-4CB3-B1A5-E37702A2947E}"/>
              </a:ext>
            </a:extLst>
          </p:cNvPr>
          <p:cNvSpPr/>
          <p:nvPr/>
        </p:nvSpPr>
        <p:spPr>
          <a:xfrm>
            <a:off x="5751107" y="380086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9915E-7EC0-4902-9839-8A07E87D2BF8}"/>
              </a:ext>
            </a:extLst>
          </p:cNvPr>
          <p:cNvSpPr/>
          <p:nvPr/>
        </p:nvSpPr>
        <p:spPr>
          <a:xfrm>
            <a:off x="7022093" y="380086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3C2A9F-223A-4743-84B9-E1FA48C73E7F}"/>
              </a:ext>
            </a:extLst>
          </p:cNvPr>
          <p:cNvSpPr/>
          <p:nvPr/>
        </p:nvSpPr>
        <p:spPr>
          <a:xfrm>
            <a:off x="8293079" y="380086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ADCBCB-5D2B-4714-8A49-920687F23553}"/>
              </a:ext>
            </a:extLst>
          </p:cNvPr>
          <p:cNvSpPr/>
          <p:nvPr/>
        </p:nvSpPr>
        <p:spPr>
          <a:xfrm>
            <a:off x="9522634" y="380086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59400-B743-4D82-AF2C-E3A2BC96D48B}"/>
              </a:ext>
            </a:extLst>
          </p:cNvPr>
          <p:cNvSpPr/>
          <p:nvPr/>
        </p:nvSpPr>
        <p:spPr>
          <a:xfrm>
            <a:off x="5751107" y="476944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DEC2E6-5F71-441B-BD47-77A25B58149A}"/>
              </a:ext>
            </a:extLst>
          </p:cNvPr>
          <p:cNvSpPr/>
          <p:nvPr/>
        </p:nvSpPr>
        <p:spPr>
          <a:xfrm>
            <a:off x="7022093" y="476944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8655F4-5234-4395-9B64-62561226A991}"/>
              </a:ext>
            </a:extLst>
          </p:cNvPr>
          <p:cNvSpPr/>
          <p:nvPr/>
        </p:nvSpPr>
        <p:spPr>
          <a:xfrm>
            <a:off x="8293079" y="476944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A1FA6-784B-4536-BA82-31DB64251744}"/>
              </a:ext>
            </a:extLst>
          </p:cNvPr>
          <p:cNvSpPr/>
          <p:nvPr/>
        </p:nvSpPr>
        <p:spPr>
          <a:xfrm>
            <a:off x="9522634" y="476944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88615C-3E0C-45F4-B87D-2F087D213B6B}"/>
              </a:ext>
            </a:extLst>
          </p:cNvPr>
          <p:cNvSpPr/>
          <p:nvPr/>
        </p:nvSpPr>
        <p:spPr>
          <a:xfrm>
            <a:off x="7221840" y="2983199"/>
            <a:ext cx="736847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1F8605-7FB8-4E66-9F4F-497617776672}"/>
              </a:ext>
            </a:extLst>
          </p:cNvPr>
          <p:cNvSpPr/>
          <p:nvPr/>
        </p:nvSpPr>
        <p:spPr>
          <a:xfrm>
            <a:off x="7022093" y="1863696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46AF74-73A1-43C7-AF86-B25284A4358E}"/>
              </a:ext>
            </a:extLst>
          </p:cNvPr>
          <p:cNvSpPr txBox="1"/>
          <p:nvPr/>
        </p:nvSpPr>
        <p:spPr>
          <a:xfrm>
            <a:off x="765103" y="1733318"/>
            <a:ext cx="399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would a greedy search look like if carried out on our example?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19F39F-B903-425C-96D3-720081D72007}"/>
              </a:ext>
            </a:extLst>
          </p:cNvPr>
          <p:cNvSpPr txBox="1"/>
          <p:nvPr/>
        </p:nvSpPr>
        <p:spPr>
          <a:xfrm>
            <a:off x="1000217" y="2361818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Heuristic: Euclidean distance to goal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BFA1685-6F24-444A-AB37-E8CF94D8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A* Search</a:t>
            </a:r>
          </a:p>
        </p:txBody>
      </p:sp>
    </p:spTree>
    <p:extLst>
      <p:ext uri="{BB962C8B-B14F-4D97-AF65-F5344CB8AC3E}">
        <p14:creationId xmlns:p14="http://schemas.microsoft.com/office/powerpoint/2010/main" val="395386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38C16C-0747-43F2-85DD-9C11444EB653}"/>
              </a:ext>
            </a:extLst>
          </p:cNvPr>
          <p:cNvSpPr/>
          <p:nvPr/>
        </p:nvSpPr>
        <p:spPr>
          <a:xfrm>
            <a:off x="5751107" y="186369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F736A-B804-4267-A0EA-CE30A7CB8055}"/>
              </a:ext>
            </a:extLst>
          </p:cNvPr>
          <p:cNvSpPr/>
          <p:nvPr/>
        </p:nvSpPr>
        <p:spPr>
          <a:xfrm>
            <a:off x="8293079" y="1863697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C8310-80E5-47C2-846B-77A733673E00}"/>
              </a:ext>
            </a:extLst>
          </p:cNvPr>
          <p:cNvSpPr/>
          <p:nvPr/>
        </p:nvSpPr>
        <p:spPr>
          <a:xfrm>
            <a:off x="9522634" y="186369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CFB5B-A2CB-46B5-AF90-56B3DA1A76E7}"/>
              </a:ext>
            </a:extLst>
          </p:cNvPr>
          <p:cNvSpPr/>
          <p:nvPr/>
        </p:nvSpPr>
        <p:spPr>
          <a:xfrm>
            <a:off x="5751107" y="93421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9A30A-5BA5-4624-AA53-A72C82CD3B19}"/>
              </a:ext>
            </a:extLst>
          </p:cNvPr>
          <p:cNvSpPr/>
          <p:nvPr/>
        </p:nvSpPr>
        <p:spPr>
          <a:xfrm>
            <a:off x="7022093" y="93421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34EBFF-3954-4BBB-8A2E-9E3CA7D9438E}"/>
              </a:ext>
            </a:extLst>
          </p:cNvPr>
          <p:cNvSpPr/>
          <p:nvPr/>
        </p:nvSpPr>
        <p:spPr>
          <a:xfrm>
            <a:off x="8293079" y="93421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85C01-0118-48A4-A549-E931214875A5}"/>
              </a:ext>
            </a:extLst>
          </p:cNvPr>
          <p:cNvSpPr/>
          <p:nvPr/>
        </p:nvSpPr>
        <p:spPr>
          <a:xfrm>
            <a:off x="9522634" y="934212"/>
            <a:ext cx="1136342" cy="834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  <a:p>
            <a:pPr algn="ctr"/>
            <a:r>
              <a:rPr lang="en-GB" dirty="0"/>
              <a:t>GOAL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CD83E-1D40-430B-A06F-5EB7D82690B6}"/>
              </a:ext>
            </a:extLst>
          </p:cNvPr>
          <p:cNvSpPr/>
          <p:nvPr/>
        </p:nvSpPr>
        <p:spPr>
          <a:xfrm>
            <a:off x="5751107" y="283228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F87F8-4C95-493D-A34E-A7F5CAE24512}"/>
              </a:ext>
            </a:extLst>
          </p:cNvPr>
          <p:cNvSpPr/>
          <p:nvPr/>
        </p:nvSpPr>
        <p:spPr>
          <a:xfrm>
            <a:off x="7022093" y="2832281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ACFA68-4DB8-45A0-BA7D-B4CB4ED9E0D5}"/>
              </a:ext>
            </a:extLst>
          </p:cNvPr>
          <p:cNvSpPr/>
          <p:nvPr/>
        </p:nvSpPr>
        <p:spPr>
          <a:xfrm>
            <a:off x="8293079" y="283228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2CB6F-6EBF-41F0-A9F0-FECB81C59006}"/>
              </a:ext>
            </a:extLst>
          </p:cNvPr>
          <p:cNvSpPr/>
          <p:nvPr/>
        </p:nvSpPr>
        <p:spPr>
          <a:xfrm>
            <a:off x="9522634" y="283227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7563AD-BC3C-4CB3-B1A5-E37702A2947E}"/>
              </a:ext>
            </a:extLst>
          </p:cNvPr>
          <p:cNvSpPr/>
          <p:nvPr/>
        </p:nvSpPr>
        <p:spPr>
          <a:xfrm>
            <a:off x="5751107" y="380086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9915E-7EC0-4902-9839-8A07E87D2BF8}"/>
              </a:ext>
            </a:extLst>
          </p:cNvPr>
          <p:cNvSpPr/>
          <p:nvPr/>
        </p:nvSpPr>
        <p:spPr>
          <a:xfrm>
            <a:off x="7022093" y="380086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3C2A9F-223A-4743-84B9-E1FA48C73E7F}"/>
              </a:ext>
            </a:extLst>
          </p:cNvPr>
          <p:cNvSpPr/>
          <p:nvPr/>
        </p:nvSpPr>
        <p:spPr>
          <a:xfrm>
            <a:off x="8293079" y="380086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ADCBCB-5D2B-4714-8A49-920687F23553}"/>
              </a:ext>
            </a:extLst>
          </p:cNvPr>
          <p:cNvSpPr/>
          <p:nvPr/>
        </p:nvSpPr>
        <p:spPr>
          <a:xfrm>
            <a:off x="9522634" y="380086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59400-B743-4D82-AF2C-E3A2BC96D48B}"/>
              </a:ext>
            </a:extLst>
          </p:cNvPr>
          <p:cNvSpPr/>
          <p:nvPr/>
        </p:nvSpPr>
        <p:spPr>
          <a:xfrm>
            <a:off x="5751107" y="476944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DEC2E6-5F71-441B-BD47-77A25B58149A}"/>
              </a:ext>
            </a:extLst>
          </p:cNvPr>
          <p:cNvSpPr/>
          <p:nvPr/>
        </p:nvSpPr>
        <p:spPr>
          <a:xfrm>
            <a:off x="7022093" y="476944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8655F4-5234-4395-9B64-62561226A991}"/>
              </a:ext>
            </a:extLst>
          </p:cNvPr>
          <p:cNvSpPr/>
          <p:nvPr/>
        </p:nvSpPr>
        <p:spPr>
          <a:xfrm>
            <a:off x="8293079" y="476944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A1FA6-784B-4536-BA82-31DB64251744}"/>
              </a:ext>
            </a:extLst>
          </p:cNvPr>
          <p:cNvSpPr/>
          <p:nvPr/>
        </p:nvSpPr>
        <p:spPr>
          <a:xfrm>
            <a:off x="9522634" y="476944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88615C-3E0C-45F4-B87D-2F087D213B6B}"/>
              </a:ext>
            </a:extLst>
          </p:cNvPr>
          <p:cNvSpPr/>
          <p:nvPr/>
        </p:nvSpPr>
        <p:spPr>
          <a:xfrm>
            <a:off x="8492826" y="1995153"/>
            <a:ext cx="736847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1F8605-7FB8-4E66-9F4F-497617776672}"/>
              </a:ext>
            </a:extLst>
          </p:cNvPr>
          <p:cNvSpPr/>
          <p:nvPr/>
        </p:nvSpPr>
        <p:spPr>
          <a:xfrm>
            <a:off x="7022093" y="1863696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46AF74-73A1-43C7-AF86-B25284A4358E}"/>
              </a:ext>
            </a:extLst>
          </p:cNvPr>
          <p:cNvSpPr txBox="1"/>
          <p:nvPr/>
        </p:nvSpPr>
        <p:spPr>
          <a:xfrm>
            <a:off x="765103" y="1733318"/>
            <a:ext cx="399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would a greedy search look like if carried out on our example?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19F39F-B903-425C-96D3-720081D72007}"/>
              </a:ext>
            </a:extLst>
          </p:cNvPr>
          <p:cNvSpPr txBox="1"/>
          <p:nvPr/>
        </p:nvSpPr>
        <p:spPr>
          <a:xfrm>
            <a:off x="1000217" y="2361818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Heuristic: Euclidean distance to goal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BFA1685-6F24-444A-AB37-E8CF94D8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A* Search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3869D4-D565-4AA6-AAB3-C583C4938E5B}"/>
              </a:ext>
            </a:extLst>
          </p:cNvPr>
          <p:cNvSpPr txBox="1"/>
          <p:nvPr/>
        </p:nvSpPr>
        <p:spPr>
          <a:xfrm>
            <a:off x="1002311" y="3062198"/>
            <a:ext cx="3520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h(n) from the node we are currently on</a:t>
            </a:r>
          </a:p>
          <a:p>
            <a:pPr algn="ctr"/>
            <a:r>
              <a:rPr lang="en-GB" dirty="0"/>
              <a:t>= root 2</a:t>
            </a:r>
          </a:p>
          <a:p>
            <a:pPr algn="ctr"/>
            <a:r>
              <a:rPr lang="en-GB" b="1" dirty="0"/>
              <a:t>= 1.41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5F17E-7204-49F1-B9EB-E44122DFF130}"/>
              </a:ext>
            </a:extLst>
          </p:cNvPr>
          <p:cNvSpPr txBox="1"/>
          <p:nvPr/>
        </p:nvSpPr>
        <p:spPr>
          <a:xfrm>
            <a:off x="1436698" y="4584670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f(n) = 4 + 1.41 = 5.41</a:t>
            </a:r>
          </a:p>
        </p:txBody>
      </p:sp>
    </p:spTree>
    <p:extLst>
      <p:ext uri="{BB962C8B-B14F-4D97-AF65-F5344CB8AC3E}">
        <p14:creationId xmlns:p14="http://schemas.microsoft.com/office/powerpoint/2010/main" val="406904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38C16C-0747-43F2-85DD-9C11444EB653}"/>
              </a:ext>
            </a:extLst>
          </p:cNvPr>
          <p:cNvSpPr/>
          <p:nvPr/>
        </p:nvSpPr>
        <p:spPr>
          <a:xfrm>
            <a:off x="5751107" y="186369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F736A-B804-4267-A0EA-CE30A7CB8055}"/>
              </a:ext>
            </a:extLst>
          </p:cNvPr>
          <p:cNvSpPr/>
          <p:nvPr/>
        </p:nvSpPr>
        <p:spPr>
          <a:xfrm>
            <a:off x="8293079" y="1863697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C8310-80E5-47C2-846B-77A733673E00}"/>
              </a:ext>
            </a:extLst>
          </p:cNvPr>
          <p:cNvSpPr/>
          <p:nvPr/>
        </p:nvSpPr>
        <p:spPr>
          <a:xfrm>
            <a:off x="9522634" y="186369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CFB5B-A2CB-46B5-AF90-56B3DA1A76E7}"/>
              </a:ext>
            </a:extLst>
          </p:cNvPr>
          <p:cNvSpPr/>
          <p:nvPr/>
        </p:nvSpPr>
        <p:spPr>
          <a:xfrm>
            <a:off x="5751107" y="93421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9A30A-5BA5-4624-AA53-A72C82CD3B19}"/>
              </a:ext>
            </a:extLst>
          </p:cNvPr>
          <p:cNvSpPr/>
          <p:nvPr/>
        </p:nvSpPr>
        <p:spPr>
          <a:xfrm>
            <a:off x="7022093" y="93421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34EBFF-3954-4BBB-8A2E-9E3CA7D9438E}"/>
              </a:ext>
            </a:extLst>
          </p:cNvPr>
          <p:cNvSpPr/>
          <p:nvPr/>
        </p:nvSpPr>
        <p:spPr>
          <a:xfrm>
            <a:off x="8293079" y="93421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85C01-0118-48A4-A549-E931214875A5}"/>
              </a:ext>
            </a:extLst>
          </p:cNvPr>
          <p:cNvSpPr/>
          <p:nvPr/>
        </p:nvSpPr>
        <p:spPr>
          <a:xfrm>
            <a:off x="9522634" y="934212"/>
            <a:ext cx="1136342" cy="834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  <a:p>
            <a:pPr algn="ctr"/>
            <a:r>
              <a:rPr lang="en-GB" dirty="0"/>
              <a:t>GOAL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CD83E-1D40-430B-A06F-5EB7D82690B6}"/>
              </a:ext>
            </a:extLst>
          </p:cNvPr>
          <p:cNvSpPr/>
          <p:nvPr/>
        </p:nvSpPr>
        <p:spPr>
          <a:xfrm>
            <a:off x="5751107" y="283228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F87F8-4C95-493D-A34E-A7F5CAE24512}"/>
              </a:ext>
            </a:extLst>
          </p:cNvPr>
          <p:cNvSpPr/>
          <p:nvPr/>
        </p:nvSpPr>
        <p:spPr>
          <a:xfrm>
            <a:off x="7022093" y="2832281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ACFA68-4DB8-45A0-BA7D-B4CB4ED9E0D5}"/>
              </a:ext>
            </a:extLst>
          </p:cNvPr>
          <p:cNvSpPr/>
          <p:nvPr/>
        </p:nvSpPr>
        <p:spPr>
          <a:xfrm>
            <a:off x="8293079" y="283228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2CB6F-6EBF-41F0-A9F0-FECB81C59006}"/>
              </a:ext>
            </a:extLst>
          </p:cNvPr>
          <p:cNvSpPr/>
          <p:nvPr/>
        </p:nvSpPr>
        <p:spPr>
          <a:xfrm>
            <a:off x="9522634" y="283227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7563AD-BC3C-4CB3-B1A5-E37702A2947E}"/>
              </a:ext>
            </a:extLst>
          </p:cNvPr>
          <p:cNvSpPr/>
          <p:nvPr/>
        </p:nvSpPr>
        <p:spPr>
          <a:xfrm>
            <a:off x="5751107" y="380086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9915E-7EC0-4902-9839-8A07E87D2BF8}"/>
              </a:ext>
            </a:extLst>
          </p:cNvPr>
          <p:cNvSpPr/>
          <p:nvPr/>
        </p:nvSpPr>
        <p:spPr>
          <a:xfrm>
            <a:off x="7022093" y="380086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3C2A9F-223A-4743-84B9-E1FA48C73E7F}"/>
              </a:ext>
            </a:extLst>
          </p:cNvPr>
          <p:cNvSpPr/>
          <p:nvPr/>
        </p:nvSpPr>
        <p:spPr>
          <a:xfrm>
            <a:off x="8293079" y="380086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ADCBCB-5D2B-4714-8A49-920687F23553}"/>
              </a:ext>
            </a:extLst>
          </p:cNvPr>
          <p:cNvSpPr/>
          <p:nvPr/>
        </p:nvSpPr>
        <p:spPr>
          <a:xfrm>
            <a:off x="9522634" y="380086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59400-B743-4D82-AF2C-E3A2BC96D48B}"/>
              </a:ext>
            </a:extLst>
          </p:cNvPr>
          <p:cNvSpPr/>
          <p:nvPr/>
        </p:nvSpPr>
        <p:spPr>
          <a:xfrm>
            <a:off x="5751107" y="476944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DEC2E6-5F71-441B-BD47-77A25B58149A}"/>
              </a:ext>
            </a:extLst>
          </p:cNvPr>
          <p:cNvSpPr/>
          <p:nvPr/>
        </p:nvSpPr>
        <p:spPr>
          <a:xfrm>
            <a:off x="7022093" y="476944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8655F4-5234-4395-9B64-62561226A991}"/>
              </a:ext>
            </a:extLst>
          </p:cNvPr>
          <p:cNvSpPr/>
          <p:nvPr/>
        </p:nvSpPr>
        <p:spPr>
          <a:xfrm>
            <a:off x="8293079" y="476944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A1FA6-784B-4536-BA82-31DB64251744}"/>
              </a:ext>
            </a:extLst>
          </p:cNvPr>
          <p:cNvSpPr/>
          <p:nvPr/>
        </p:nvSpPr>
        <p:spPr>
          <a:xfrm>
            <a:off x="9522634" y="476944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88615C-3E0C-45F4-B87D-2F087D213B6B}"/>
              </a:ext>
            </a:extLst>
          </p:cNvPr>
          <p:cNvSpPr/>
          <p:nvPr/>
        </p:nvSpPr>
        <p:spPr>
          <a:xfrm>
            <a:off x="8472111" y="2983199"/>
            <a:ext cx="736847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1F8605-7FB8-4E66-9F4F-497617776672}"/>
              </a:ext>
            </a:extLst>
          </p:cNvPr>
          <p:cNvSpPr/>
          <p:nvPr/>
        </p:nvSpPr>
        <p:spPr>
          <a:xfrm>
            <a:off x="7022093" y="1863696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46AF74-73A1-43C7-AF86-B25284A4358E}"/>
              </a:ext>
            </a:extLst>
          </p:cNvPr>
          <p:cNvSpPr txBox="1"/>
          <p:nvPr/>
        </p:nvSpPr>
        <p:spPr>
          <a:xfrm>
            <a:off x="765103" y="1733318"/>
            <a:ext cx="399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would a greedy search look like if carried out on our example?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19F39F-B903-425C-96D3-720081D72007}"/>
              </a:ext>
            </a:extLst>
          </p:cNvPr>
          <p:cNvSpPr txBox="1"/>
          <p:nvPr/>
        </p:nvSpPr>
        <p:spPr>
          <a:xfrm>
            <a:off x="1000217" y="2361818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Heuristic: Euclidean distance to goal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BFA1685-6F24-444A-AB37-E8CF94D8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A*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601D9-EF7D-43B8-81E4-E1F54038249A}"/>
              </a:ext>
            </a:extLst>
          </p:cNvPr>
          <p:cNvSpPr txBox="1"/>
          <p:nvPr/>
        </p:nvSpPr>
        <p:spPr>
          <a:xfrm>
            <a:off x="1000217" y="3037649"/>
            <a:ext cx="3520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h(n) from the node we are currently on</a:t>
            </a:r>
          </a:p>
          <a:p>
            <a:pPr algn="ctr"/>
            <a:r>
              <a:rPr lang="en-GB" dirty="0"/>
              <a:t>= ((1)</a:t>
            </a:r>
            <a:r>
              <a:rPr lang="en-GB" baseline="30000" dirty="0"/>
              <a:t>2</a:t>
            </a:r>
            <a:r>
              <a:rPr lang="en-GB" dirty="0"/>
              <a:t> + (2)</a:t>
            </a:r>
            <a:r>
              <a:rPr lang="en-GB" baseline="30000" dirty="0"/>
              <a:t>2</a:t>
            </a:r>
            <a:r>
              <a:rPr lang="en-GB" dirty="0"/>
              <a:t>)</a:t>
            </a:r>
            <a:r>
              <a:rPr lang="en-GB" baseline="30000" dirty="0"/>
              <a:t>1/2</a:t>
            </a:r>
          </a:p>
          <a:p>
            <a:pPr algn="ctr"/>
            <a:r>
              <a:rPr lang="en-GB" dirty="0"/>
              <a:t>= root 5</a:t>
            </a:r>
          </a:p>
          <a:p>
            <a:pPr algn="ctr"/>
            <a:r>
              <a:rPr lang="en-GB" b="1" dirty="0"/>
              <a:t>= 2.24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A2522-CB3D-472F-9C59-2615343C129F}"/>
              </a:ext>
            </a:extLst>
          </p:cNvPr>
          <p:cNvSpPr txBox="1"/>
          <p:nvPr/>
        </p:nvSpPr>
        <p:spPr>
          <a:xfrm>
            <a:off x="1781755" y="4763690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f(n) = 2 + 2.23 = 4.43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DB74A4-869C-41FB-8D75-B018FDEF040E}"/>
              </a:ext>
            </a:extLst>
          </p:cNvPr>
          <p:cNvSpPr txBox="1"/>
          <p:nvPr/>
        </p:nvSpPr>
        <p:spPr>
          <a:xfrm>
            <a:off x="1994305" y="5419280"/>
            <a:ext cx="242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4.43 &lt; 5.41</a:t>
            </a:r>
          </a:p>
        </p:txBody>
      </p:sp>
    </p:spTree>
    <p:extLst>
      <p:ext uri="{BB962C8B-B14F-4D97-AF65-F5344CB8AC3E}">
        <p14:creationId xmlns:p14="http://schemas.microsoft.com/office/powerpoint/2010/main" val="13186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38C16C-0747-43F2-85DD-9C11444EB653}"/>
              </a:ext>
            </a:extLst>
          </p:cNvPr>
          <p:cNvSpPr/>
          <p:nvPr/>
        </p:nvSpPr>
        <p:spPr>
          <a:xfrm>
            <a:off x="5751107" y="186369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F736A-B804-4267-A0EA-CE30A7CB8055}"/>
              </a:ext>
            </a:extLst>
          </p:cNvPr>
          <p:cNvSpPr/>
          <p:nvPr/>
        </p:nvSpPr>
        <p:spPr>
          <a:xfrm>
            <a:off x="8293079" y="1863697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C8310-80E5-47C2-846B-77A733673E00}"/>
              </a:ext>
            </a:extLst>
          </p:cNvPr>
          <p:cNvSpPr/>
          <p:nvPr/>
        </p:nvSpPr>
        <p:spPr>
          <a:xfrm>
            <a:off x="9522634" y="186369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CFB5B-A2CB-46B5-AF90-56B3DA1A76E7}"/>
              </a:ext>
            </a:extLst>
          </p:cNvPr>
          <p:cNvSpPr/>
          <p:nvPr/>
        </p:nvSpPr>
        <p:spPr>
          <a:xfrm>
            <a:off x="5751107" y="93421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9A30A-5BA5-4624-AA53-A72C82CD3B19}"/>
              </a:ext>
            </a:extLst>
          </p:cNvPr>
          <p:cNvSpPr/>
          <p:nvPr/>
        </p:nvSpPr>
        <p:spPr>
          <a:xfrm>
            <a:off x="7022093" y="93421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34EBFF-3954-4BBB-8A2E-9E3CA7D9438E}"/>
              </a:ext>
            </a:extLst>
          </p:cNvPr>
          <p:cNvSpPr/>
          <p:nvPr/>
        </p:nvSpPr>
        <p:spPr>
          <a:xfrm>
            <a:off x="8293079" y="93421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85C01-0118-48A4-A549-E931214875A5}"/>
              </a:ext>
            </a:extLst>
          </p:cNvPr>
          <p:cNvSpPr/>
          <p:nvPr/>
        </p:nvSpPr>
        <p:spPr>
          <a:xfrm>
            <a:off x="9522634" y="934212"/>
            <a:ext cx="1136342" cy="834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  <a:p>
            <a:pPr algn="ctr"/>
            <a:r>
              <a:rPr lang="en-GB" dirty="0"/>
              <a:t>GOAL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CD83E-1D40-430B-A06F-5EB7D82690B6}"/>
              </a:ext>
            </a:extLst>
          </p:cNvPr>
          <p:cNvSpPr/>
          <p:nvPr/>
        </p:nvSpPr>
        <p:spPr>
          <a:xfrm>
            <a:off x="5751107" y="283228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F87F8-4C95-493D-A34E-A7F5CAE24512}"/>
              </a:ext>
            </a:extLst>
          </p:cNvPr>
          <p:cNvSpPr/>
          <p:nvPr/>
        </p:nvSpPr>
        <p:spPr>
          <a:xfrm>
            <a:off x="7022093" y="2832281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ACFA68-4DB8-45A0-BA7D-B4CB4ED9E0D5}"/>
              </a:ext>
            </a:extLst>
          </p:cNvPr>
          <p:cNvSpPr/>
          <p:nvPr/>
        </p:nvSpPr>
        <p:spPr>
          <a:xfrm>
            <a:off x="8293079" y="283228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2CB6F-6EBF-41F0-A9F0-FECB81C59006}"/>
              </a:ext>
            </a:extLst>
          </p:cNvPr>
          <p:cNvSpPr/>
          <p:nvPr/>
        </p:nvSpPr>
        <p:spPr>
          <a:xfrm>
            <a:off x="9522634" y="283227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7563AD-BC3C-4CB3-B1A5-E37702A2947E}"/>
              </a:ext>
            </a:extLst>
          </p:cNvPr>
          <p:cNvSpPr/>
          <p:nvPr/>
        </p:nvSpPr>
        <p:spPr>
          <a:xfrm>
            <a:off x="5751107" y="380086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9915E-7EC0-4902-9839-8A07E87D2BF8}"/>
              </a:ext>
            </a:extLst>
          </p:cNvPr>
          <p:cNvSpPr/>
          <p:nvPr/>
        </p:nvSpPr>
        <p:spPr>
          <a:xfrm>
            <a:off x="7022093" y="380086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3C2A9F-223A-4743-84B9-E1FA48C73E7F}"/>
              </a:ext>
            </a:extLst>
          </p:cNvPr>
          <p:cNvSpPr/>
          <p:nvPr/>
        </p:nvSpPr>
        <p:spPr>
          <a:xfrm>
            <a:off x="8293079" y="380086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ADCBCB-5D2B-4714-8A49-920687F23553}"/>
              </a:ext>
            </a:extLst>
          </p:cNvPr>
          <p:cNvSpPr/>
          <p:nvPr/>
        </p:nvSpPr>
        <p:spPr>
          <a:xfrm>
            <a:off x="9522634" y="380086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59400-B743-4D82-AF2C-E3A2BC96D48B}"/>
              </a:ext>
            </a:extLst>
          </p:cNvPr>
          <p:cNvSpPr/>
          <p:nvPr/>
        </p:nvSpPr>
        <p:spPr>
          <a:xfrm>
            <a:off x="5751107" y="476944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DEC2E6-5F71-441B-BD47-77A25B58149A}"/>
              </a:ext>
            </a:extLst>
          </p:cNvPr>
          <p:cNvSpPr/>
          <p:nvPr/>
        </p:nvSpPr>
        <p:spPr>
          <a:xfrm>
            <a:off x="7022093" y="476944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8655F4-5234-4395-9B64-62561226A991}"/>
              </a:ext>
            </a:extLst>
          </p:cNvPr>
          <p:cNvSpPr/>
          <p:nvPr/>
        </p:nvSpPr>
        <p:spPr>
          <a:xfrm>
            <a:off x="8293079" y="476944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A1FA6-784B-4536-BA82-31DB64251744}"/>
              </a:ext>
            </a:extLst>
          </p:cNvPr>
          <p:cNvSpPr/>
          <p:nvPr/>
        </p:nvSpPr>
        <p:spPr>
          <a:xfrm>
            <a:off x="9522634" y="476944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88615C-3E0C-45F4-B87D-2F087D213B6B}"/>
              </a:ext>
            </a:extLst>
          </p:cNvPr>
          <p:cNvSpPr/>
          <p:nvPr/>
        </p:nvSpPr>
        <p:spPr>
          <a:xfrm>
            <a:off x="9722381" y="1995153"/>
            <a:ext cx="736847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1F8605-7FB8-4E66-9F4F-497617776672}"/>
              </a:ext>
            </a:extLst>
          </p:cNvPr>
          <p:cNvSpPr/>
          <p:nvPr/>
        </p:nvSpPr>
        <p:spPr>
          <a:xfrm>
            <a:off x="7022093" y="1863696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46AF74-73A1-43C7-AF86-B25284A4358E}"/>
              </a:ext>
            </a:extLst>
          </p:cNvPr>
          <p:cNvSpPr txBox="1"/>
          <p:nvPr/>
        </p:nvSpPr>
        <p:spPr>
          <a:xfrm>
            <a:off x="765103" y="1733318"/>
            <a:ext cx="399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would a greedy search look like if carried out on our example?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19F39F-B903-425C-96D3-720081D72007}"/>
              </a:ext>
            </a:extLst>
          </p:cNvPr>
          <p:cNvSpPr txBox="1"/>
          <p:nvPr/>
        </p:nvSpPr>
        <p:spPr>
          <a:xfrm>
            <a:off x="1000217" y="2361818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Heuristic: Euclidean distance to goal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BFA1685-6F24-444A-AB37-E8CF94D8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A* Search</a:t>
            </a:r>
          </a:p>
        </p:txBody>
      </p:sp>
    </p:spTree>
    <p:extLst>
      <p:ext uri="{BB962C8B-B14F-4D97-AF65-F5344CB8AC3E}">
        <p14:creationId xmlns:p14="http://schemas.microsoft.com/office/powerpoint/2010/main" val="20200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38C16C-0747-43F2-85DD-9C11444EB653}"/>
              </a:ext>
            </a:extLst>
          </p:cNvPr>
          <p:cNvSpPr/>
          <p:nvPr/>
        </p:nvSpPr>
        <p:spPr>
          <a:xfrm>
            <a:off x="5751107" y="186369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F736A-B804-4267-A0EA-CE30A7CB8055}"/>
              </a:ext>
            </a:extLst>
          </p:cNvPr>
          <p:cNvSpPr/>
          <p:nvPr/>
        </p:nvSpPr>
        <p:spPr>
          <a:xfrm>
            <a:off x="8293079" y="1863697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C8310-80E5-47C2-846B-77A733673E00}"/>
              </a:ext>
            </a:extLst>
          </p:cNvPr>
          <p:cNvSpPr/>
          <p:nvPr/>
        </p:nvSpPr>
        <p:spPr>
          <a:xfrm>
            <a:off x="9522634" y="186369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CFB5B-A2CB-46B5-AF90-56B3DA1A76E7}"/>
              </a:ext>
            </a:extLst>
          </p:cNvPr>
          <p:cNvSpPr/>
          <p:nvPr/>
        </p:nvSpPr>
        <p:spPr>
          <a:xfrm>
            <a:off x="5751107" y="93421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9A30A-5BA5-4624-AA53-A72C82CD3B19}"/>
              </a:ext>
            </a:extLst>
          </p:cNvPr>
          <p:cNvSpPr/>
          <p:nvPr/>
        </p:nvSpPr>
        <p:spPr>
          <a:xfrm>
            <a:off x="7022093" y="93421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34EBFF-3954-4BBB-8A2E-9E3CA7D9438E}"/>
              </a:ext>
            </a:extLst>
          </p:cNvPr>
          <p:cNvSpPr/>
          <p:nvPr/>
        </p:nvSpPr>
        <p:spPr>
          <a:xfrm>
            <a:off x="8293079" y="93421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85C01-0118-48A4-A549-E931214875A5}"/>
              </a:ext>
            </a:extLst>
          </p:cNvPr>
          <p:cNvSpPr/>
          <p:nvPr/>
        </p:nvSpPr>
        <p:spPr>
          <a:xfrm>
            <a:off x="9522634" y="934212"/>
            <a:ext cx="1136342" cy="834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  <a:p>
            <a:pPr algn="ctr"/>
            <a:r>
              <a:rPr lang="en-GB" dirty="0"/>
              <a:t>GOAL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CD83E-1D40-430B-A06F-5EB7D82690B6}"/>
              </a:ext>
            </a:extLst>
          </p:cNvPr>
          <p:cNvSpPr/>
          <p:nvPr/>
        </p:nvSpPr>
        <p:spPr>
          <a:xfrm>
            <a:off x="5751107" y="283228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F87F8-4C95-493D-A34E-A7F5CAE24512}"/>
              </a:ext>
            </a:extLst>
          </p:cNvPr>
          <p:cNvSpPr/>
          <p:nvPr/>
        </p:nvSpPr>
        <p:spPr>
          <a:xfrm>
            <a:off x="7022093" y="2832281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ACFA68-4DB8-45A0-BA7D-B4CB4ED9E0D5}"/>
              </a:ext>
            </a:extLst>
          </p:cNvPr>
          <p:cNvSpPr/>
          <p:nvPr/>
        </p:nvSpPr>
        <p:spPr>
          <a:xfrm>
            <a:off x="8293079" y="2832280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2CB6F-6EBF-41F0-A9F0-FECB81C59006}"/>
              </a:ext>
            </a:extLst>
          </p:cNvPr>
          <p:cNvSpPr/>
          <p:nvPr/>
        </p:nvSpPr>
        <p:spPr>
          <a:xfrm>
            <a:off x="9522634" y="283227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7563AD-BC3C-4CB3-B1A5-E37702A2947E}"/>
              </a:ext>
            </a:extLst>
          </p:cNvPr>
          <p:cNvSpPr/>
          <p:nvPr/>
        </p:nvSpPr>
        <p:spPr>
          <a:xfrm>
            <a:off x="5751107" y="380086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9915E-7EC0-4902-9839-8A07E87D2BF8}"/>
              </a:ext>
            </a:extLst>
          </p:cNvPr>
          <p:cNvSpPr/>
          <p:nvPr/>
        </p:nvSpPr>
        <p:spPr>
          <a:xfrm>
            <a:off x="7022093" y="380086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3C2A9F-223A-4743-84B9-E1FA48C73E7F}"/>
              </a:ext>
            </a:extLst>
          </p:cNvPr>
          <p:cNvSpPr/>
          <p:nvPr/>
        </p:nvSpPr>
        <p:spPr>
          <a:xfrm>
            <a:off x="8293079" y="380086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ADCBCB-5D2B-4714-8A49-920687F23553}"/>
              </a:ext>
            </a:extLst>
          </p:cNvPr>
          <p:cNvSpPr/>
          <p:nvPr/>
        </p:nvSpPr>
        <p:spPr>
          <a:xfrm>
            <a:off x="9522634" y="380086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59400-B743-4D82-AF2C-E3A2BC96D48B}"/>
              </a:ext>
            </a:extLst>
          </p:cNvPr>
          <p:cNvSpPr/>
          <p:nvPr/>
        </p:nvSpPr>
        <p:spPr>
          <a:xfrm>
            <a:off x="5751107" y="476944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DEC2E6-5F71-441B-BD47-77A25B58149A}"/>
              </a:ext>
            </a:extLst>
          </p:cNvPr>
          <p:cNvSpPr/>
          <p:nvPr/>
        </p:nvSpPr>
        <p:spPr>
          <a:xfrm>
            <a:off x="7022093" y="476944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8655F4-5234-4395-9B64-62561226A991}"/>
              </a:ext>
            </a:extLst>
          </p:cNvPr>
          <p:cNvSpPr/>
          <p:nvPr/>
        </p:nvSpPr>
        <p:spPr>
          <a:xfrm>
            <a:off x="8293079" y="476944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A1FA6-784B-4536-BA82-31DB64251744}"/>
              </a:ext>
            </a:extLst>
          </p:cNvPr>
          <p:cNvSpPr/>
          <p:nvPr/>
        </p:nvSpPr>
        <p:spPr>
          <a:xfrm>
            <a:off x="9522634" y="476944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88615C-3E0C-45F4-B87D-2F087D213B6B}"/>
              </a:ext>
            </a:extLst>
          </p:cNvPr>
          <p:cNvSpPr/>
          <p:nvPr/>
        </p:nvSpPr>
        <p:spPr>
          <a:xfrm>
            <a:off x="9722381" y="1085132"/>
            <a:ext cx="736847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1F8605-7FB8-4E66-9F4F-497617776672}"/>
              </a:ext>
            </a:extLst>
          </p:cNvPr>
          <p:cNvSpPr/>
          <p:nvPr/>
        </p:nvSpPr>
        <p:spPr>
          <a:xfrm>
            <a:off x="7022093" y="1863696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46AF74-73A1-43C7-AF86-B25284A4358E}"/>
              </a:ext>
            </a:extLst>
          </p:cNvPr>
          <p:cNvSpPr txBox="1"/>
          <p:nvPr/>
        </p:nvSpPr>
        <p:spPr>
          <a:xfrm>
            <a:off x="765103" y="1733318"/>
            <a:ext cx="399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would a greedy search look like if carried out on our example?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19F39F-B903-425C-96D3-720081D72007}"/>
              </a:ext>
            </a:extLst>
          </p:cNvPr>
          <p:cNvSpPr txBox="1"/>
          <p:nvPr/>
        </p:nvSpPr>
        <p:spPr>
          <a:xfrm>
            <a:off x="1000217" y="2361818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Heuristic: Euclidean distance to goal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BFA1685-6F24-444A-AB37-E8CF94D8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A* Search</a:t>
            </a:r>
          </a:p>
        </p:txBody>
      </p:sp>
    </p:spTree>
    <p:extLst>
      <p:ext uri="{BB962C8B-B14F-4D97-AF65-F5344CB8AC3E}">
        <p14:creationId xmlns:p14="http://schemas.microsoft.com/office/powerpoint/2010/main" val="3129825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38C16C-0747-43F2-85DD-9C11444EB653}"/>
              </a:ext>
            </a:extLst>
          </p:cNvPr>
          <p:cNvSpPr/>
          <p:nvPr/>
        </p:nvSpPr>
        <p:spPr>
          <a:xfrm>
            <a:off x="5751107" y="186369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F736A-B804-4267-A0EA-CE30A7CB8055}"/>
              </a:ext>
            </a:extLst>
          </p:cNvPr>
          <p:cNvSpPr/>
          <p:nvPr/>
        </p:nvSpPr>
        <p:spPr>
          <a:xfrm>
            <a:off x="8293079" y="1863697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C8310-80E5-47C2-846B-77A733673E00}"/>
              </a:ext>
            </a:extLst>
          </p:cNvPr>
          <p:cNvSpPr/>
          <p:nvPr/>
        </p:nvSpPr>
        <p:spPr>
          <a:xfrm>
            <a:off x="9522634" y="1863696"/>
            <a:ext cx="1136342" cy="834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CFB5B-A2CB-46B5-AF90-56B3DA1A76E7}"/>
              </a:ext>
            </a:extLst>
          </p:cNvPr>
          <p:cNvSpPr/>
          <p:nvPr/>
        </p:nvSpPr>
        <p:spPr>
          <a:xfrm>
            <a:off x="5751107" y="93421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9A30A-5BA5-4624-AA53-A72C82CD3B19}"/>
              </a:ext>
            </a:extLst>
          </p:cNvPr>
          <p:cNvSpPr/>
          <p:nvPr/>
        </p:nvSpPr>
        <p:spPr>
          <a:xfrm>
            <a:off x="7022093" y="93421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34EBFF-3954-4BBB-8A2E-9E3CA7D9438E}"/>
              </a:ext>
            </a:extLst>
          </p:cNvPr>
          <p:cNvSpPr/>
          <p:nvPr/>
        </p:nvSpPr>
        <p:spPr>
          <a:xfrm>
            <a:off x="8293079" y="93421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85C01-0118-48A4-A549-E931214875A5}"/>
              </a:ext>
            </a:extLst>
          </p:cNvPr>
          <p:cNvSpPr/>
          <p:nvPr/>
        </p:nvSpPr>
        <p:spPr>
          <a:xfrm>
            <a:off x="9522634" y="934212"/>
            <a:ext cx="1136342" cy="834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  <a:p>
            <a:pPr algn="ctr"/>
            <a:r>
              <a:rPr lang="en-GB" dirty="0"/>
              <a:t>GOAL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CD83E-1D40-430B-A06F-5EB7D82690B6}"/>
              </a:ext>
            </a:extLst>
          </p:cNvPr>
          <p:cNvSpPr/>
          <p:nvPr/>
        </p:nvSpPr>
        <p:spPr>
          <a:xfrm>
            <a:off x="5751107" y="283228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F87F8-4C95-493D-A34E-A7F5CAE24512}"/>
              </a:ext>
            </a:extLst>
          </p:cNvPr>
          <p:cNvSpPr/>
          <p:nvPr/>
        </p:nvSpPr>
        <p:spPr>
          <a:xfrm>
            <a:off x="7022093" y="2832281"/>
            <a:ext cx="1136342" cy="834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ACFA68-4DB8-45A0-BA7D-B4CB4ED9E0D5}"/>
              </a:ext>
            </a:extLst>
          </p:cNvPr>
          <p:cNvSpPr/>
          <p:nvPr/>
        </p:nvSpPr>
        <p:spPr>
          <a:xfrm>
            <a:off x="8293079" y="2832280"/>
            <a:ext cx="1136342" cy="834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2CB6F-6EBF-41F0-A9F0-FECB81C59006}"/>
              </a:ext>
            </a:extLst>
          </p:cNvPr>
          <p:cNvSpPr/>
          <p:nvPr/>
        </p:nvSpPr>
        <p:spPr>
          <a:xfrm>
            <a:off x="9522634" y="2832279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7563AD-BC3C-4CB3-B1A5-E37702A2947E}"/>
              </a:ext>
            </a:extLst>
          </p:cNvPr>
          <p:cNvSpPr/>
          <p:nvPr/>
        </p:nvSpPr>
        <p:spPr>
          <a:xfrm>
            <a:off x="5751107" y="3800865"/>
            <a:ext cx="1136342" cy="834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9915E-7EC0-4902-9839-8A07E87D2BF8}"/>
              </a:ext>
            </a:extLst>
          </p:cNvPr>
          <p:cNvSpPr/>
          <p:nvPr/>
        </p:nvSpPr>
        <p:spPr>
          <a:xfrm>
            <a:off x="7022093" y="3800864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3C2A9F-223A-4743-84B9-E1FA48C73E7F}"/>
              </a:ext>
            </a:extLst>
          </p:cNvPr>
          <p:cNvSpPr/>
          <p:nvPr/>
        </p:nvSpPr>
        <p:spPr>
          <a:xfrm>
            <a:off x="8293079" y="3800863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ADCBCB-5D2B-4714-8A49-920687F23553}"/>
              </a:ext>
            </a:extLst>
          </p:cNvPr>
          <p:cNvSpPr/>
          <p:nvPr/>
        </p:nvSpPr>
        <p:spPr>
          <a:xfrm>
            <a:off x="9522634" y="3800862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59400-B743-4D82-AF2C-E3A2BC96D48B}"/>
              </a:ext>
            </a:extLst>
          </p:cNvPr>
          <p:cNvSpPr/>
          <p:nvPr/>
        </p:nvSpPr>
        <p:spPr>
          <a:xfrm>
            <a:off x="5751107" y="4769448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DEC2E6-5F71-441B-BD47-77A25B58149A}"/>
              </a:ext>
            </a:extLst>
          </p:cNvPr>
          <p:cNvSpPr/>
          <p:nvPr/>
        </p:nvSpPr>
        <p:spPr>
          <a:xfrm>
            <a:off x="7022093" y="4769447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8655F4-5234-4395-9B64-62561226A991}"/>
              </a:ext>
            </a:extLst>
          </p:cNvPr>
          <p:cNvSpPr/>
          <p:nvPr/>
        </p:nvSpPr>
        <p:spPr>
          <a:xfrm>
            <a:off x="8293079" y="4769446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A1FA6-784B-4536-BA82-31DB64251744}"/>
              </a:ext>
            </a:extLst>
          </p:cNvPr>
          <p:cNvSpPr/>
          <p:nvPr/>
        </p:nvSpPr>
        <p:spPr>
          <a:xfrm>
            <a:off x="9522634" y="4769445"/>
            <a:ext cx="1136342" cy="83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88615C-3E0C-45F4-B87D-2F087D213B6B}"/>
              </a:ext>
            </a:extLst>
          </p:cNvPr>
          <p:cNvSpPr/>
          <p:nvPr/>
        </p:nvSpPr>
        <p:spPr>
          <a:xfrm>
            <a:off x="9722381" y="1085132"/>
            <a:ext cx="736847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1F8605-7FB8-4E66-9F4F-497617776672}"/>
              </a:ext>
            </a:extLst>
          </p:cNvPr>
          <p:cNvSpPr/>
          <p:nvPr/>
        </p:nvSpPr>
        <p:spPr>
          <a:xfrm>
            <a:off x="7022093" y="1863696"/>
            <a:ext cx="1136342" cy="8345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46AF74-73A1-43C7-AF86-B25284A4358E}"/>
              </a:ext>
            </a:extLst>
          </p:cNvPr>
          <p:cNvSpPr txBox="1"/>
          <p:nvPr/>
        </p:nvSpPr>
        <p:spPr>
          <a:xfrm>
            <a:off x="765103" y="1733318"/>
            <a:ext cx="399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would a greedy search look like if carried out on our example?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19F39F-B903-425C-96D3-720081D72007}"/>
              </a:ext>
            </a:extLst>
          </p:cNvPr>
          <p:cNvSpPr txBox="1"/>
          <p:nvPr/>
        </p:nvSpPr>
        <p:spPr>
          <a:xfrm>
            <a:off x="1000217" y="2361818"/>
            <a:ext cx="39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Heuristic: Euclidean distance to goal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BFA1685-6F24-444A-AB37-E8CF94D8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A* Search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5C7954-B855-4506-B3D6-BA3E058DB29E}"/>
              </a:ext>
            </a:extLst>
          </p:cNvPr>
          <p:cNvSpPr txBox="1"/>
          <p:nvPr/>
        </p:nvSpPr>
        <p:spPr>
          <a:xfrm>
            <a:off x="838200" y="3613350"/>
            <a:ext cx="3994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Reached the goal with a </a:t>
            </a:r>
            <a:r>
              <a:rPr kumimoji="0" lang="en-GB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cost of 4</a:t>
            </a:r>
          </a:p>
        </p:txBody>
      </p:sp>
    </p:spTree>
    <p:extLst>
      <p:ext uri="{BB962C8B-B14F-4D97-AF65-F5344CB8AC3E}">
        <p14:creationId xmlns:p14="http://schemas.microsoft.com/office/powerpoint/2010/main" val="21461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7C42-A533-4A50-A059-B431AA73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260" y="2346325"/>
            <a:ext cx="5999480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Practice Question (5mins)</a:t>
            </a:r>
          </a:p>
        </p:txBody>
      </p:sp>
    </p:spTree>
    <p:extLst>
      <p:ext uri="{BB962C8B-B14F-4D97-AF65-F5344CB8AC3E}">
        <p14:creationId xmlns:p14="http://schemas.microsoft.com/office/powerpoint/2010/main" val="3237612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08A6-4C66-4567-8B36-4BF4A768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49" y="33202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route the A* Search Algorithm would take to get from nodes 0 – 9. Show how each step is calculated.</a:t>
            </a:r>
            <a:br>
              <a:rPr lang="en-GB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99070E-5E03-4CA4-B7EA-F7974A6C8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60" y="1288414"/>
            <a:ext cx="11578880" cy="4485620"/>
          </a:xfr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999F6C7-54C7-43A5-B223-FE06F903D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5549" y="6062732"/>
            <a:ext cx="3075754" cy="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00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536C-1343-44F6-AC11-3048AA95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580B-8E4D-4E1C-9CC7-2AC8A530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89C0AE-4A24-4BD0-B8D0-AE47CDBEBAA2}"/>
              </a:ext>
            </a:extLst>
          </p:cNvPr>
          <p:cNvSpPr txBox="1"/>
          <p:nvPr/>
        </p:nvSpPr>
        <p:spPr>
          <a:xfrm>
            <a:off x="571435" y="1690688"/>
            <a:ext cx="3217647" cy="3966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– 1: 10 + 4 = 14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– 2: 7 + 10 = 17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node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– 4: 10 + 2 + 1 = 13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node 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– 3: 12 + 8 + 3 = 23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4-6: 12 + 5 + 3 = 20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037296-10DE-4A7C-8692-F24D36BD97AE}"/>
              </a:ext>
            </a:extLst>
          </p:cNvPr>
          <p:cNvSpPr txBox="1"/>
          <p:nvPr/>
        </p:nvSpPr>
        <p:spPr>
          <a:xfrm>
            <a:off x="5665694" y="1690688"/>
            <a:ext cx="6096000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node 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– 5: 17 + 3 + 6 = 26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– 7: 17 + 2 + 2 = 21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– 9: 17 + 9 = 26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node 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7-9 : 19 + 4 = 23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C1A8D9-5DEF-42CA-A488-8E3785B51D9A}"/>
              </a:ext>
            </a:extLst>
          </p:cNvPr>
          <p:cNvSpPr txBox="1"/>
          <p:nvPr/>
        </p:nvSpPr>
        <p:spPr>
          <a:xfrm>
            <a:off x="3396128" y="5541348"/>
            <a:ext cx="7224059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 Taken: 0,1,4,6,7,9</a:t>
            </a:r>
          </a:p>
        </p:txBody>
      </p:sp>
    </p:spTree>
    <p:extLst>
      <p:ext uri="{BB962C8B-B14F-4D97-AF65-F5344CB8AC3E}">
        <p14:creationId xmlns:p14="http://schemas.microsoft.com/office/powerpoint/2010/main" val="4284810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036E-AA5A-4DDD-9233-4C2AF193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Admissible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82FFA-7476-4F41-BBDD-F6D8E7155915}"/>
              </a:ext>
            </a:extLst>
          </p:cNvPr>
          <p:cNvSpPr txBox="1"/>
          <p:nvPr/>
        </p:nvSpPr>
        <p:spPr>
          <a:xfrm>
            <a:off x="838200" y="1869440"/>
            <a:ext cx="8366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 h*(n) be the actual cost of the cheapest path from the current state </a:t>
            </a:r>
            <a:r>
              <a:rPr lang="en-GB" i="1" dirty="0"/>
              <a:t>n</a:t>
            </a:r>
            <a:r>
              <a:rPr lang="en-GB" dirty="0"/>
              <a:t> to a goal state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B6071-0F01-4A8E-9A4C-FFE0064668B5}"/>
              </a:ext>
            </a:extLst>
          </p:cNvPr>
          <p:cNvSpPr txBox="1"/>
          <p:nvPr/>
        </p:nvSpPr>
        <p:spPr>
          <a:xfrm>
            <a:off x="2535382" y="4416137"/>
            <a:ext cx="6518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u="sng" dirty="0"/>
              <a:t>Note: An A* search is optimal if h(n) is admissible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7B19D-BF24-470F-90B9-FB40A6AE7153}"/>
              </a:ext>
            </a:extLst>
          </p:cNvPr>
          <p:cNvSpPr txBox="1"/>
          <p:nvPr/>
        </p:nvSpPr>
        <p:spPr>
          <a:xfrm>
            <a:off x="838200" y="2615644"/>
            <a:ext cx="8359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 </a:t>
            </a:r>
            <a:r>
              <a:rPr lang="en-GB" b="1" u="sng" dirty="0"/>
              <a:t>admissible heuristic</a:t>
            </a:r>
            <a:r>
              <a:rPr lang="en-GB" dirty="0"/>
              <a:t> is one which never overestimates the cost to reach a goal.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C42DF-B45A-49AE-8510-7B57F68A25CC}"/>
              </a:ext>
            </a:extLst>
          </p:cNvPr>
          <p:cNvSpPr txBox="1"/>
          <p:nvPr/>
        </p:nvSpPr>
        <p:spPr>
          <a:xfrm>
            <a:off x="831042" y="3528814"/>
            <a:ext cx="8366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 So, h(n) &lt;= h*(n)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i.e. The estimated cost to reach a goal from n &lt;= the actual cost to reach a goal</a:t>
            </a:r>
            <a:endParaRPr lang="en-GB" dirty="0"/>
          </a:p>
          <a:p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8D4E1D-8491-49D8-ABAA-7040E2D01BB2}"/>
              </a:ext>
            </a:extLst>
          </p:cNvPr>
          <p:cNvSpPr/>
          <p:nvPr/>
        </p:nvSpPr>
        <p:spPr>
          <a:xfrm>
            <a:off x="9160164" y="2335621"/>
            <a:ext cx="1168400" cy="11289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93332A-6BC9-4DC1-B1AC-026807FFEA42}"/>
              </a:ext>
            </a:extLst>
          </p:cNvPr>
          <p:cNvSpPr/>
          <p:nvPr/>
        </p:nvSpPr>
        <p:spPr>
          <a:xfrm>
            <a:off x="9160164" y="4164648"/>
            <a:ext cx="1168400" cy="11289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h*(n) = 18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70F89A-134C-4D83-8697-D86FA0BBCB9A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9744364" y="3464611"/>
            <a:ext cx="0" cy="70003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5CFFFB-5C57-41CD-85E1-EDE228B64DC0}"/>
              </a:ext>
            </a:extLst>
          </p:cNvPr>
          <p:cNvSpPr txBox="1"/>
          <p:nvPr/>
        </p:nvSpPr>
        <p:spPr>
          <a:xfrm>
            <a:off x="9744364" y="3659774"/>
            <a:ext cx="116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h(n) = 17</a:t>
            </a:r>
          </a:p>
        </p:txBody>
      </p:sp>
    </p:spTree>
    <p:extLst>
      <p:ext uri="{BB962C8B-B14F-4D97-AF65-F5344CB8AC3E}">
        <p14:creationId xmlns:p14="http://schemas.microsoft.com/office/powerpoint/2010/main" val="384418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2D4E-21F5-41EA-BFDD-9C7451B8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Search Algorithms</a:t>
            </a:r>
            <a:endParaRPr lang="bg-B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464C-904B-4930-9E27-DFBD9F01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search algorithm is complete if it ensures a return of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delivers most optimal solutions(best possible solution)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the measure of time taken to complete a task, by a search algorithm as well as the maximum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maximum storage space required during the search.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662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5A09-C501-1B44-90AB-B67AF362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following heuristic admissible? </a:t>
            </a:r>
          </a:p>
        </p:txBody>
      </p:sp>
      <p:pic>
        <p:nvPicPr>
          <p:cNvPr id="44" name="Picture 43" descr="Diagram&#10;&#10;Description automatically generated">
            <a:extLst>
              <a:ext uri="{FF2B5EF4-FFF2-40B4-BE49-F238E27FC236}">
                <a16:creationId xmlns:a16="http://schemas.microsoft.com/office/drawing/2014/main" id="{0E5FB9F1-DFF2-9442-BC90-E6C8E000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464732"/>
            <a:ext cx="10066867" cy="506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76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5A09-C501-1B44-90AB-B67AF362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following heuristic admissible?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1FFF920-6FF9-1047-BED8-BCBBC54C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464733"/>
            <a:ext cx="9984454" cy="5028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622AD9-89D2-4344-8CDE-7BF007BAF5B3}"/>
              </a:ext>
            </a:extLst>
          </p:cNvPr>
          <p:cNvSpPr txBox="1"/>
          <p:nvPr/>
        </p:nvSpPr>
        <p:spPr>
          <a:xfrm>
            <a:off x="8754533" y="1913466"/>
            <a:ext cx="11853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9836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71EF-46D5-4776-9793-BC7DC7C5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Consistent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1E463-3280-408A-B746-4CB627DF51D9}"/>
              </a:ext>
            </a:extLst>
          </p:cNvPr>
          <p:cNvSpPr txBox="1"/>
          <p:nvPr/>
        </p:nvSpPr>
        <p:spPr>
          <a:xfrm>
            <a:off x="1219200" y="2021840"/>
            <a:ext cx="652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heuristic is </a:t>
            </a:r>
            <a:r>
              <a:rPr lang="en-US" b="1" u="sng" dirty="0"/>
              <a:t>consistent</a:t>
            </a:r>
            <a:r>
              <a:rPr lang="en-US" dirty="0"/>
              <a:t> if, when going from </a:t>
            </a:r>
            <a:r>
              <a:rPr lang="en-US" b="1" dirty="0"/>
              <a:t>one node to the next</a:t>
            </a:r>
            <a:r>
              <a:rPr lang="en-US" dirty="0"/>
              <a:t>, the heuristic does not overestimate the actual step cost.</a:t>
            </a:r>
          </a:p>
        </p:txBody>
      </p:sp>
    </p:spTree>
    <p:extLst>
      <p:ext uri="{BB962C8B-B14F-4D97-AF65-F5344CB8AC3E}">
        <p14:creationId xmlns:p14="http://schemas.microsoft.com/office/powerpoint/2010/main" val="3269877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5A09-C501-1B44-90AB-B67AF362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following heuristic consistent?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6C11CD-D3B8-DE48-942F-D8A9F4AD21B2}"/>
              </a:ext>
            </a:extLst>
          </p:cNvPr>
          <p:cNvSpPr/>
          <p:nvPr/>
        </p:nvSpPr>
        <p:spPr>
          <a:xfrm>
            <a:off x="2133600" y="3158836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D2A2CB-D926-6142-8762-087B1D354CC1}"/>
              </a:ext>
            </a:extLst>
          </p:cNvPr>
          <p:cNvSpPr/>
          <p:nvPr/>
        </p:nvSpPr>
        <p:spPr>
          <a:xfrm>
            <a:off x="3782291" y="2424545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5A49A9-7149-2B4E-B314-D8F26C1F9285}"/>
              </a:ext>
            </a:extLst>
          </p:cNvPr>
          <p:cNvSpPr/>
          <p:nvPr/>
        </p:nvSpPr>
        <p:spPr>
          <a:xfrm>
            <a:off x="6317673" y="2424544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E9D55B-E56B-AF4F-8BC8-08D2BB6D3373}"/>
              </a:ext>
            </a:extLst>
          </p:cNvPr>
          <p:cNvSpPr/>
          <p:nvPr/>
        </p:nvSpPr>
        <p:spPr>
          <a:xfrm>
            <a:off x="3782290" y="4045527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E34F96-4B9D-274A-9185-FF2F77C2E3BE}"/>
              </a:ext>
            </a:extLst>
          </p:cNvPr>
          <p:cNvSpPr/>
          <p:nvPr/>
        </p:nvSpPr>
        <p:spPr>
          <a:xfrm>
            <a:off x="6317673" y="4045527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A0AAC1-E2D0-6743-988D-6BB9CD14C754}"/>
              </a:ext>
            </a:extLst>
          </p:cNvPr>
          <p:cNvSpPr/>
          <p:nvPr/>
        </p:nvSpPr>
        <p:spPr>
          <a:xfrm>
            <a:off x="8326582" y="3158836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4AB452-18BE-E04D-A538-76A67D499B5E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2713054" y="2736273"/>
            <a:ext cx="1069237" cy="5138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148C1F-AF94-2344-A1FD-6DC99719794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461164" y="2709020"/>
            <a:ext cx="1856509" cy="27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3DB511-9024-7748-858A-23DA709BCC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996546" y="2785221"/>
            <a:ext cx="1330036" cy="6853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94F1D-E560-1D48-B905-33847EB0EB5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13054" y="3702855"/>
            <a:ext cx="1069236" cy="6544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3C9800-75D4-5742-8779-9C954503B7D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448330" y="4341782"/>
            <a:ext cx="1869343" cy="15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0C300D-748F-DC4C-826B-EE2DE0238940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6996546" y="3687385"/>
            <a:ext cx="1413166" cy="6698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5398CFE-94F1-AB44-B8AA-1C63D1D179AA}"/>
              </a:ext>
            </a:extLst>
          </p:cNvPr>
          <p:cNvCxnSpPr>
            <a:stCxn id="7" idx="4"/>
            <a:endCxn id="9" idx="6"/>
          </p:cNvCxnSpPr>
          <p:nvPr/>
        </p:nvCxnSpPr>
        <p:spPr>
          <a:xfrm rot="5400000" flipH="1" flipV="1">
            <a:off x="5964382" y="1627909"/>
            <a:ext cx="1198418" cy="4883728"/>
          </a:xfrm>
          <a:prstGeom prst="curvedConnector4">
            <a:avLst>
              <a:gd name="adj1" fmla="val -19075"/>
              <a:gd name="adj2" fmla="val 1046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6998FE-8284-F345-B509-DEBC83C60E8F}"/>
              </a:ext>
            </a:extLst>
          </p:cNvPr>
          <p:cNvSpPr txBox="1"/>
          <p:nvPr/>
        </p:nvSpPr>
        <p:spPr>
          <a:xfrm>
            <a:off x="2947916" y="2709019"/>
            <a:ext cx="32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6F04B6-BA89-5D44-AB2A-E4E56DE228E3}"/>
              </a:ext>
            </a:extLst>
          </p:cNvPr>
          <p:cNvSpPr txBox="1"/>
          <p:nvPr/>
        </p:nvSpPr>
        <p:spPr>
          <a:xfrm>
            <a:off x="5198338" y="2368490"/>
            <a:ext cx="32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8AD12-2D05-E347-BC8C-6EB1A23BC017}"/>
              </a:ext>
            </a:extLst>
          </p:cNvPr>
          <p:cNvSpPr txBox="1"/>
          <p:nvPr/>
        </p:nvSpPr>
        <p:spPr>
          <a:xfrm>
            <a:off x="7769329" y="2789504"/>
            <a:ext cx="32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534F7-9731-CF43-9606-EE0A09598C9C}"/>
              </a:ext>
            </a:extLst>
          </p:cNvPr>
          <p:cNvSpPr txBox="1"/>
          <p:nvPr/>
        </p:nvSpPr>
        <p:spPr>
          <a:xfrm>
            <a:off x="7845201" y="3971241"/>
            <a:ext cx="32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49D43F-3363-374E-B352-5D4DDC7A97FA}"/>
              </a:ext>
            </a:extLst>
          </p:cNvPr>
          <p:cNvSpPr txBox="1"/>
          <p:nvPr/>
        </p:nvSpPr>
        <p:spPr>
          <a:xfrm>
            <a:off x="5198338" y="4022320"/>
            <a:ext cx="32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8223C0-2A1C-5E45-8179-4D2DF94F3371}"/>
              </a:ext>
            </a:extLst>
          </p:cNvPr>
          <p:cNvSpPr txBox="1"/>
          <p:nvPr/>
        </p:nvSpPr>
        <p:spPr>
          <a:xfrm>
            <a:off x="2918690" y="3971241"/>
            <a:ext cx="32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8B5596-DFF0-3941-BE26-F719ECE36B46}"/>
              </a:ext>
            </a:extLst>
          </p:cNvPr>
          <p:cNvSpPr txBox="1"/>
          <p:nvPr/>
        </p:nvSpPr>
        <p:spPr>
          <a:xfrm>
            <a:off x="6639443" y="4906880"/>
            <a:ext cx="45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43267D-07FE-A94A-8612-BF4F38A0A7C2}"/>
              </a:ext>
            </a:extLst>
          </p:cNvPr>
          <p:cNvSpPr/>
          <p:nvPr/>
        </p:nvSpPr>
        <p:spPr>
          <a:xfrm>
            <a:off x="2400307" y="2722646"/>
            <a:ext cx="379287" cy="284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45479C-94F2-7E4F-82DA-386C345DE4FA}"/>
              </a:ext>
            </a:extLst>
          </p:cNvPr>
          <p:cNvSpPr/>
          <p:nvPr/>
        </p:nvSpPr>
        <p:spPr>
          <a:xfrm>
            <a:off x="4069043" y="2069878"/>
            <a:ext cx="379287" cy="284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0053C2-828B-9A4E-AB4E-E26BC83D6814}"/>
              </a:ext>
            </a:extLst>
          </p:cNvPr>
          <p:cNvSpPr/>
          <p:nvPr/>
        </p:nvSpPr>
        <p:spPr>
          <a:xfrm>
            <a:off x="6547365" y="2044408"/>
            <a:ext cx="379287" cy="284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C8CBDA-6DEA-EB46-924E-F95BD10B2F1E}"/>
              </a:ext>
            </a:extLst>
          </p:cNvPr>
          <p:cNvSpPr/>
          <p:nvPr/>
        </p:nvSpPr>
        <p:spPr>
          <a:xfrm>
            <a:off x="3592646" y="4689282"/>
            <a:ext cx="379287" cy="284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F90690-2AA9-B341-A6A5-90F13479AC5B}"/>
              </a:ext>
            </a:extLst>
          </p:cNvPr>
          <p:cNvSpPr/>
          <p:nvPr/>
        </p:nvSpPr>
        <p:spPr>
          <a:xfrm>
            <a:off x="6408826" y="3665391"/>
            <a:ext cx="379287" cy="284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FBB116-2878-FF45-84CF-D44452AD8C13}"/>
              </a:ext>
            </a:extLst>
          </p:cNvPr>
          <p:cNvSpPr/>
          <p:nvPr/>
        </p:nvSpPr>
        <p:spPr>
          <a:xfrm>
            <a:off x="9005455" y="2947436"/>
            <a:ext cx="379287" cy="284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222E2E-B024-D14E-8C18-3D393D52C047}"/>
              </a:ext>
            </a:extLst>
          </p:cNvPr>
          <p:cNvSpPr/>
          <p:nvPr/>
        </p:nvSpPr>
        <p:spPr>
          <a:xfrm>
            <a:off x="720090" y="5566410"/>
            <a:ext cx="1680217" cy="73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 – Initial State</a:t>
            </a:r>
          </a:p>
          <a:p>
            <a:pPr algn="ctr"/>
            <a:r>
              <a:rPr lang="en-US" dirty="0"/>
              <a:t>G – Goal State</a:t>
            </a:r>
          </a:p>
        </p:txBody>
      </p:sp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3A321B53-95E7-D546-B602-76F34832C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564" y="5566410"/>
            <a:ext cx="4374557" cy="7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3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5A09-C501-1B44-90AB-B67AF362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following heuristic consistent?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6C11CD-D3B8-DE48-942F-D8A9F4AD21B2}"/>
              </a:ext>
            </a:extLst>
          </p:cNvPr>
          <p:cNvSpPr/>
          <p:nvPr/>
        </p:nvSpPr>
        <p:spPr>
          <a:xfrm>
            <a:off x="2133600" y="3158836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D2A2CB-D926-6142-8762-087B1D354CC1}"/>
              </a:ext>
            </a:extLst>
          </p:cNvPr>
          <p:cNvSpPr/>
          <p:nvPr/>
        </p:nvSpPr>
        <p:spPr>
          <a:xfrm>
            <a:off x="3782291" y="2424545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5A49A9-7149-2B4E-B314-D8F26C1F9285}"/>
              </a:ext>
            </a:extLst>
          </p:cNvPr>
          <p:cNvSpPr/>
          <p:nvPr/>
        </p:nvSpPr>
        <p:spPr>
          <a:xfrm>
            <a:off x="6317673" y="2424544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E9D55B-E56B-AF4F-8BC8-08D2BB6D3373}"/>
              </a:ext>
            </a:extLst>
          </p:cNvPr>
          <p:cNvSpPr/>
          <p:nvPr/>
        </p:nvSpPr>
        <p:spPr>
          <a:xfrm>
            <a:off x="3782290" y="4045527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E34F96-4B9D-274A-9185-FF2F77C2E3BE}"/>
              </a:ext>
            </a:extLst>
          </p:cNvPr>
          <p:cNvSpPr/>
          <p:nvPr/>
        </p:nvSpPr>
        <p:spPr>
          <a:xfrm>
            <a:off x="6317673" y="4045527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A0AAC1-E2D0-6743-988D-6BB9CD14C754}"/>
              </a:ext>
            </a:extLst>
          </p:cNvPr>
          <p:cNvSpPr/>
          <p:nvPr/>
        </p:nvSpPr>
        <p:spPr>
          <a:xfrm>
            <a:off x="8326582" y="3158836"/>
            <a:ext cx="678873" cy="62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4AB452-18BE-E04D-A538-76A67D499B5E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2713054" y="2736273"/>
            <a:ext cx="1069237" cy="5138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148C1F-AF94-2344-A1FD-6DC99719794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461164" y="2709020"/>
            <a:ext cx="1856509" cy="27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3DB511-9024-7748-858A-23DA709BCC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996546" y="2785221"/>
            <a:ext cx="1330036" cy="6853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94F1D-E560-1D48-B905-33847EB0EB5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13054" y="3702855"/>
            <a:ext cx="1069236" cy="6544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3C9800-75D4-5742-8779-9C954503B7D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448330" y="4341782"/>
            <a:ext cx="1869343" cy="15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0C300D-748F-DC4C-826B-EE2DE0238940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6996546" y="3687385"/>
            <a:ext cx="1413166" cy="6698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5398CFE-94F1-AB44-B8AA-1C63D1D179AA}"/>
              </a:ext>
            </a:extLst>
          </p:cNvPr>
          <p:cNvCxnSpPr>
            <a:stCxn id="7" idx="4"/>
            <a:endCxn id="9" idx="6"/>
          </p:cNvCxnSpPr>
          <p:nvPr/>
        </p:nvCxnSpPr>
        <p:spPr>
          <a:xfrm rot="5400000" flipH="1" flipV="1">
            <a:off x="5964382" y="1627909"/>
            <a:ext cx="1198418" cy="4883728"/>
          </a:xfrm>
          <a:prstGeom prst="curvedConnector4">
            <a:avLst>
              <a:gd name="adj1" fmla="val -19075"/>
              <a:gd name="adj2" fmla="val 1046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6998FE-8284-F345-B509-DEBC83C60E8F}"/>
              </a:ext>
            </a:extLst>
          </p:cNvPr>
          <p:cNvSpPr txBox="1"/>
          <p:nvPr/>
        </p:nvSpPr>
        <p:spPr>
          <a:xfrm>
            <a:off x="2947916" y="2709019"/>
            <a:ext cx="32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6F04B6-BA89-5D44-AB2A-E4E56DE228E3}"/>
              </a:ext>
            </a:extLst>
          </p:cNvPr>
          <p:cNvSpPr txBox="1"/>
          <p:nvPr/>
        </p:nvSpPr>
        <p:spPr>
          <a:xfrm>
            <a:off x="5198338" y="2368490"/>
            <a:ext cx="32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8AD12-2D05-E347-BC8C-6EB1A23BC017}"/>
              </a:ext>
            </a:extLst>
          </p:cNvPr>
          <p:cNvSpPr txBox="1"/>
          <p:nvPr/>
        </p:nvSpPr>
        <p:spPr>
          <a:xfrm>
            <a:off x="7769329" y="2789504"/>
            <a:ext cx="32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534F7-9731-CF43-9606-EE0A09598C9C}"/>
              </a:ext>
            </a:extLst>
          </p:cNvPr>
          <p:cNvSpPr txBox="1"/>
          <p:nvPr/>
        </p:nvSpPr>
        <p:spPr>
          <a:xfrm>
            <a:off x="7845201" y="3971241"/>
            <a:ext cx="32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49D43F-3363-374E-B352-5D4DDC7A97FA}"/>
              </a:ext>
            </a:extLst>
          </p:cNvPr>
          <p:cNvSpPr txBox="1"/>
          <p:nvPr/>
        </p:nvSpPr>
        <p:spPr>
          <a:xfrm>
            <a:off x="5198338" y="4022320"/>
            <a:ext cx="32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8223C0-2A1C-5E45-8179-4D2DF94F3371}"/>
              </a:ext>
            </a:extLst>
          </p:cNvPr>
          <p:cNvSpPr txBox="1"/>
          <p:nvPr/>
        </p:nvSpPr>
        <p:spPr>
          <a:xfrm>
            <a:off x="2918690" y="3971241"/>
            <a:ext cx="32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8B5596-DFF0-3941-BE26-F719ECE36B46}"/>
              </a:ext>
            </a:extLst>
          </p:cNvPr>
          <p:cNvSpPr txBox="1"/>
          <p:nvPr/>
        </p:nvSpPr>
        <p:spPr>
          <a:xfrm>
            <a:off x="6639443" y="4906880"/>
            <a:ext cx="45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43267D-07FE-A94A-8612-BF4F38A0A7C2}"/>
              </a:ext>
            </a:extLst>
          </p:cNvPr>
          <p:cNvSpPr/>
          <p:nvPr/>
        </p:nvSpPr>
        <p:spPr>
          <a:xfrm>
            <a:off x="2400307" y="2722646"/>
            <a:ext cx="379287" cy="284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45479C-94F2-7E4F-82DA-386C345DE4FA}"/>
              </a:ext>
            </a:extLst>
          </p:cNvPr>
          <p:cNvSpPr/>
          <p:nvPr/>
        </p:nvSpPr>
        <p:spPr>
          <a:xfrm>
            <a:off x="4069043" y="2069878"/>
            <a:ext cx="379287" cy="284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0053C2-828B-9A4E-AB4E-E26BC83D6814}"/>
              </a:ext>
            </a:extLst>
          </p:cNvPr>
          <p:cNvSpPr/>
          <p:nvPr/>
        </p:nvSpPr>
        <p:spPr>
          <a:xfrm>
            <a:off x="6547365" y="2044408"/>
            <a:ext cx="379287" cy="284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C8CBDA-6DEA-EB46-924E-F95BD10B2F1E}"/>
              </a:ext>
            </a:extLst>
          </p:cNvPr>
          <p:cNvSpPr/>
          <p:nvPr/>
        </p:nvSpPr>
        <p:spPr>
          <a:xfrm>
            <a:off x="3592646" y="4689282"/>
            <a:ext cx="379287" cy="284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F90690-2AA9-B341-A6A5-90F13479AC5B}"/>
              </a:ext>
            </a:extLst>
          </p:cNvPr>
          <p:cNvSpPr/>
          <p:nvPr/>
        </p:nvSpPr>
        <p:spPr>
          <a:xfrm>
            <a:off x="6408826" y="3665391"/>
            <a:ext cx="379287" cy="284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FBB116-2878-FF45-84CF-D44452AD8C13}"/>
              </a:ext>
            </a:extLst>
          </p:cNvPr>
          <p:cNvSpPr/>
          <p:nvPr/>
        </p:nvSpPr>
        <p:spPr>
          <a:xfrm>
            <a:off x="9005455" y="2947436"/>
            <a:ext cx="379287" cy="284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222E2E-B024-D14E-8C18-3D393D52C047}"/>
              </a:ext>
            </a:extLst>
          </p:cNvPr>
          <p:cNvSpPr/>
          <p:nvPr/>
        </p:nvSpPr>
        <p:spPr>
          <a:xfrm>
            <a:off x="720090" y="5566410"/>
            <a:ext cx="1680217" cy="73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 – Initial State</a:t>
            </a:r>
          </a:p>
          <a:p>
            <a:pPr algn="ctr"/>
            <a:r>
              <a:rPr lang="en-US" dirty="0"/>
              <a:t>G – Goal State</a:t>
            </a:r>
          </a:p>
        </p:txBody>
      </p:sp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3A321B53-95E7-D546-B602-76F34832C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564" y="5566410"/>
            <a:ext cx="4374557" cy="732910"/>
          </a:xfrm>
          <a:prstGeom prst="rect">
            <a:avLst/>
          </a:prstGeom>
        </p:spPr>
      </p:pic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A408E14-06B1-C045-AE45-7931ED3D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3025" y="2186645"/>
            <a:ext cx="1295400" cy="6234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</a:t>
            </a:r>
            <a:r>
              <a:rPr lang="en-US" dirty="0">
                <a:sym typeface="Wingdings" pitchFamily="2" charset="2"/>
              </a:rPr>
              <a:t>:(</a:t>
            </a:r>
            <a:endParaRPr lang="en-US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75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814D-2573-4B4F-B765-4DD0D5D15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Discrete Maths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DA9EA-B972-834A-8E38-925A47F76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Conjunctive and Disjunctive Normal Form</a:t>
            </a:r>
          </a:p>
        </p:txBody>
      </p:sp>
    </p:spTree>
    <p:extLst>
      <p:ext uri="{BB962C8B-B14F-4D97-AF65-F5344CB8AC3E}">
        <p14:creationId xmlns:p14="http://schemas.microsoft.com/office/powerpoint/2010/main" val="4105937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4AFE-5E7E-BA40-9494-3FD0AC6C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3850-AE1A-EB49-8D39-F9D45020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way to represent Boolean Formulas</a:t>
            </a:r>
          </a:p>
          <a:p>
            <a:endParaRPr lang="en-US" dirty="0"/>
          </a:p>
          <a:p>
            <a:r>
              <a:rPr lang="en-US" dirty="0"/>
              <a:t>All Boolean formulas can be represented in both conjunctive normal form and disjunctive normal form</a:t>
            </a:r>
          </a:p>
          <a:p>
            <a:endParaRPr lang="en-US" dirty="0"/>
          </a:p>
          <a:p>
            <a:r>
              <a:rPr lang="en-US" dirty="0"/>
              <a:t>Let’s have a look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4126796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669B-944A-4146-BD49-1A1D40FA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Boolean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38A4-E0E6-8341-BEAF-C6CCA89F3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boolean formula is simply a formula that is made only from boolean literals and logical connectives.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just means that we have literals {X1, X2, X3, …} as well as</a:t>
            </a:r>
          </a:p>
          <a:p>
            <a:pPr marL="0" indent="0">
              <a:buNone/>
            </a:pPr>
            <a:r>
              <a:rPr lang="en-US" dirty="0"/>
              <a:t>{AND (conjunction), OR (disjunction), NOT (negation), -&gt; (implication)}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Boolean literals:   X,   NOT X,   Y,   NOT Z</a:t>
            </a:r>
          </a:p>
        </p:txBody>
      </p:sp>
    </p:spTree>
    <p:extLst>
      <p:ext uri="{BB962C8B-B14F-4D97-AF65-F5344CB8AC3E}">
        <p14:creationId xmlns:p14="http://schemas.microsoft.com/office/powerpoint/2010/main" val="1803781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18ED-AD22-3049-A8DC-6D883D76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Conjunctive and Disjunctive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7D17-C8A2-4B45-AC38-9C16FCA9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clause is a list of boolean literals, connected by either conjunction or negation.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	A, B, C, D, E		be boolean variables, then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Conjunctive Clause: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Disjunctive Clause: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CC5D7F3-0F21-1942-8AB8-53AC20404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" t="15320" r="8739" b="29276"/>
          <a:stretch/>
        </p:blipFill>
        <p:spPr>
          <a:xfrm>
            <a:off x="4043363" y="3757613"/>
            <a:ext cx="3048816" cy="27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44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E92B-523B-3C41-A089-EDEA21D5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Conjunctive and Disjunctive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6A2F-C0F0-3A4D-90C6-AD4D2F06C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take this a step further and consider what happens if instead of boolean literals, we considered clauses.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leaves us with conjunctive normal form and disjunctive normal form. 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1FDC4E8-12B6-4C4E-A8A7-FAB8A52E4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8" t="30945" r="4780" b="37523"/>
          <a:stretch/>
        </p:blipFill>
        <p:spPr>
          <a:xfrm>
            <a:off x="3500438" y="2590340"/>
            <a:ext cx="5272088" cy="26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3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DEED-4AE0-4104-B1F3-79591375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search algorithms</a:t>
            </a:r>
            <a:endParaRPr lang="bg-BG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AF525B-D9D2-4E88-B437-72D4C7472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5" y="1791101"/>
            <a:ext cx="11815329" cy="4223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F88620-E046-49B8-94A1-6C97A3EA9C5C}"/>
              </a:ext>
            </a:extLst>
          </p:cNvPr>
          <p:cNvSpPr txBox="1"/>
          <p:nvPr/>
        </p:nvSpPr>
        <p:spPr>
          <a:xfrm>
            <a:off x="1092530" y="6258296"/>
            <a:ext cx="657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https://www.geeksforgeeks.org/search-algorithms-in-ai/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1704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3F6F-17DB-FE4B-97DB-801A70BB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They’re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7480-A132-C046-9755-140FEF52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Theorem:</a:t>
            </a:r>
          </a:p>
          <a:p>
            <a:pPr marL="0" indent="0">
              <a:buNone/>
            </a:pPr>
            <a:r>
              <a:rPr lang="en-US" dirty="0"/>
              <a:t>All boolean formulas can be represented as both a formula in DNF, or formula in CNF.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take any formula there:</a:t>
            </a:r>
          </a:p>
          <a:p>
            <a:r>
              <a:rPr lang="en-US" dirty="0"/>
              <a:t>Distributive laws</a:t>
            </a:r>
          </a:p>
          <a:p>
            <a:r>
              <a:rPr lang="en-US" dirty="0"/>
              <a:t>De Morgan’s laws</a:t>
            </a:r>
          </a:p>
        </p:txBody>
      </p:sp>
    </p:spTree>
    <p:extLst>
      <p:ext uri="{BB962C8B-B14F-4D97-AF65-F5344CB8AC3E}">
        <p14:creationId xmlns:p14="http://schemas.microsoft.com/office/powerpoint/2010/main" val="3888862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E4D2-18D5-470F-9EEF-25BAFE5E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067" y="2458720"/>
            <a:ext cx="3843866" cy="13208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Kahoot/Questions</a:t>
            </a:r>
          </a:p>
        </p:txBody>
      </p:sp>
    </p:spTree>
    <p:extLst>
      <p:ext uri="{BB962C8B-B14F-4D97-AF65-F5344CB8AC3E}">
        <p14:creationId xmlns:p14="http://schemas.microsoft.com/office/powerpoint/2010/main" val="54855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B74E-7B3A-4854-8EEC-416AF10C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Uninformed search</a:t>
            </a:r>
            <a:endParaRPr lang="bg-BG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1882-636D-4366-A8EC-39271D227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77" y="1139868"/>
            <a:ext cx="11711835" cy="50370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doesn’t use initial information about the search space and the goal’s location. The efficiency of the search can vary depending on the type of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use problem-specific knowledge.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Cost Search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Deepening Search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Search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64D0CB78-3BC3-41DB-9CF4-C0D2EB3EC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65" y="3087406"/>
            <a:ext cx="6091555" cy="30895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214410-0B29-41DC-94AB-DDAB0022ECAC}"/>
              </a:ext>
            </a:extLst>
          </p:cNvPr>
          <p:cNvSpPr txBox="1"/>
          <p:nvPr/>
        </p:nvSpPr>
        <p:spPr>
          <a:xfrm>
            <a:off x="942975" y="6311900"/>
            <a:ext cx="874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https://www.analyticsvidhya.com/blog/2021/02/uninformed-search-algorithms-in-ai/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595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D67-7EB8-4AB7-8DCB-2320DC61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and examples</a:t>
            </a:r>
            <a:endParaRPr lang="bg-BG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picture containing shape&#10;&#10;Description automatically generated">
            <a:extLst>
              <a:ext uri="{FF2B5EF4-FFF2-40B4-BE49-F238E27FC236}">
                <a16:creationId xmlns:a16="http://schemas.microsoft.com/office/drawing/2014/main" id="{A6EBA9AE-20B1-44FE-B2AD-D1EFEFF40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19" y="2515394"/>
            <a:ext cx="6096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C5F2-F07D-4251-A5F9-AA50F931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and examples</a:t>
            </a:r>
            <a:endParaRPr lang="bg-BG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F336C38-B1A1-4BC8-9D07-B408855B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3852" cy="4325793"/>
          </a:xfrm>
        </p:spPr>
        <p:txBody>
          <a:bodyPr/>
          <a:lstStyle/>
          <a:p>
            <a:r>
              <a:rPr lang="en-US" dirty="0"/>
              <a:t>Iterative deepening search- similar to DFS but with a depth bound. Combines ideas from both BFS and DFS</a:t>
            </a:r>
          </a:p>
          <a:p>
            <a:r>
              <a:rPr lang="en-US" dirty="0"/>
              <a:t>Increase depth with each iteration</a:t>
            </a:r>
          </a:p>
          <a:p>
            <a:r>
              <a:rPr lang="en-US" dirty="0"/>
              <a:t>Advantage: provides better performance </a:t>
            </a:r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E425911A-5B13-4494-A4EB-005E58BFC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71" y="1167728"/>
            <a:ext cx="5633852" cy="53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7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5474-1424-4891-8D52-64175B488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Informed Searches</a:t>
            </a:r>
          </a:p>
        </p:txBody>
      </p:sp>
    </p:spTree>
    <p:extLst>
      <p:ext uri="{BB962C8B-B14F-4D97-AF65-F5344CB8AC3E}">
        <p14:creationId xmlns:p14="http://schemas.microsoft.com/office/powerpoint/2010/main" val="83907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B484-E2AF-43EE-8CDB-696BF04F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31" y="453902"/>
            <a:ext cx="3689412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What are they?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1F48F-5C4B-4970-A1AE-6DE811913D57}"/>
              </a:ext>
            </a:extLst>
          </p:cNvPr>
          <p:cNvSpPr txBox="1"/>
          <p:nvPr/>
        </p:nvSpPr>
        <p:spPr>
          <a:xfrm>
            <a:off x="838200" y="1860380"/>
            <a:ext cx="4287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informed search will use information about the problem to select the best node to explore.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chooses the best node based on its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node with the smallest value will be selected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B5AC2-31ED-4690-BFB0-F65DD9694411}"/>
              </a:ext>
            </a:extLst>
          </p:cNvPr>
          <p:cNvSpPr txBox="1"/>
          <p:nvPr/>
        </p:nvSpPr>
        <p:spPr>
          <a:xfrm>
            <a:off x="838200" y="4249619"/>
            <a:ext cx="4536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f(n) = value of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A0391-5290-47B8-B365-BE137796D545}"/>
              </a:ext>
            </a:extLst>
          </p:cNvPr>
          <p:cNvSpPr txBox="1"/>
          <p:nvPr/>
        </p:nvSpPr>
        <p:spPr>
          <a:xfrm>
            <a:off x="6096000" y="1799383"/>
            <a:ext cx="534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But how do we calculate this value?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D120C-AB3E-42CF-AACA-7860657AA9C4}"/>
              </a:ext>
            </a:extLst>
          </p:cNvPr>
          <p:cNvSpPr txBox="1"/>
          <p:nvPr/>
        </p:nvSpPr>
        <p:spPr>
          <a:xfrm>
            <a:off x="6096000" y="2261048"/>
            <a:ext cx="5348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heuristic function is often used! </a:t>
            </a:r>
            <a:r>
              <a:rPr lang="en-GB" dirty="0">
                <a:sym typeface="Wingdings" panose="05000000000000000000" pitchFamily="2" charset="2"/>
              </a:rPr>
              <a:t> h(n)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h(n) is just an estimate of the cost of the best path from node </a:t>
            </a:r>
            <a:r>
              <a:rPr lang="en-GB" i="1" dirty="0">
                <a:sym typeface="Wingdings" panose="05000000000000000000" pitchFamily="2" charset="2"/>
              </a:rPr>
              <a:t>n</a:t>
            </a:r>
            <a:r>
              <a:rPr lang="en-GB" dirty="0">
                <a:sym typeface="Wingdings" panose="05000000000000000000" pitchFamily="2" charset="2"/>
              </a:rPr>
              <a:t> to the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There is no set heuristic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We could simply have our heuristic be the Euclidean distance between the current node </a:t>
            </a:r>
            <a:r>
              <a:rPr lang="en-GB" i="1" dirty="0">
                <a:sym typeface="Wingdings" panose="05000000000000000000" pitchFamily="2" charset="2"/>
              </a:rPr>
              <a:t>n</a:t>
            </a:r>
            <a:r>
              <a:rPr lang="en-GB" dirty="0">
                <a:sym typeface="Wingdings" panose="05000000000000000000" pitchFamily="2" charset="2"/>
              </a:rPr>
              <a:t> and your goal.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53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1850</Words>
  <Application>Microsoft Macintosh PowerPoint</Application>
  <PresentationFormat>Widescreen</PresentationFormat>
  <Paragraphs>544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Times New Roman</vt:lpstr>
      <vt:lpstr>Trebuchet MS</vt:lpstr>
      <vt:lpstr>Wingdings 3</vt:lpstr>
      <vt:lpstr>Facet</vt:lpstr>
      <vt:lpstr>Search problems and algorithms</vt:lpstr>
      <vt:lpstr>Search algorithms </vt:lpstr>
      <vt:lpstr>Properties of Search Algorithms</vt:lpstr>
      <vt:lpstr>Types of search algorithms</vt:lpstr>
      <vt:lpstr>Uninformed search</vt:lpstr>
      <vt:lpstr>Application and examples</vt:lpstr>
      <vt:lpstr>Application and examples</vt:lpstr>
      <vt:lpstr>Informed Searches</vt:lpstr>
      <vt:lpstr>What are they?</vt:lpstr>
      <vt:lpstr>PowerPoint Presentation</vt:lpstr>
      <vt:lpstr>Greedy Best-First Search</vt:lpstr>
      <vt:lpstr>Greedy Best-First Search</vt:lpstr>
      <vt:lpstr>Greedy Best-First Search</vt:lpstr>
      <vt:lpstr>Greedy Best-First Search</vt:lpstr>
      <vt:lpstr>Greedy Best-First Search</vt:lpstr>
      <vt:lpstr>PowerPoint Presentation</vt:lpstr>
      <vt:lpstr>Can we do better?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Practice Question (5mins)</vt:lpstr>
      <vt:lpstr>Describe the route the A* Search Algorithm would take to get from nodes 0 – 9. Show how each step is calculated.  </vt:lpstr>
      <vt:lpstr>Answers</vt:lpstr>
      <vt:lpstr>Admissible</vt:lpstr>
      <vt:lpstr>Is the following heuristic admissible? </vt:lpstr>
      <vt:lpstr>Is the following heuristic admissible? </vt:lpstr>
      <vt:lpstr>Consistent</vt:lpstr>
      <vt:lpstr>Is the following heuristic consistent? </vt:lpstr>
      <vt:lpstr>Is the following heuristic consistent? </vt:lpstr>
      <vt:lpstr>Discrete Maths</vt:lpstr>
      <vt:lpstr>What are they?</vt:lpstr>
      <vt:lpstr>Boolean Formulas</vt:lpstr>
      <vt:lpstr>Conjunctive and Disjunctive Clauses</vt:lpstr>
      <vt:lpstr>Conjunctive and Disjunctive Normal Form</vt:lpstr>
      <vt:lpstr>They’re the Same</vt:lpstr>
      <vt:lpstr>Kahoot/Questions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problems and algorithms</dc:title>
  <dc:creator>Shivam Sethi</dc:creator>
  <cp:lastModifiedBy>Jake Davies</cp:lastModifiedBy>
  <cp:revision>2</cp:revision>
  <dcterms:created xsi:type="dcterms:W3CDTF">2021-10-19T18:58:05Z</dcterms:created>
  <dcterms:modified xsi:type="dcterms:W3CDTF">2022-03-21T22:01:18Z</dcterms:modified>
</cp:coreProperties>
</file>