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8" r:id="rId3"/>
    <p:sldId id="257" r:id="rId4"/>
    <p:sldId id="269" r:id="rId5"/>
    <p:sldId id="264" r:id="rId6"/>
    <p:sldId id="260" r:id="rId7"/>
    <p:sldId id="263" r:id="rId8"/>
    <p:sldId id="262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9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53B7-CD4B-244C-9CD4-BE8FEA99D10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28B50-2502-0845-BA8C-E15FBFDC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28B50-2502-0845-BA8C-E15FBFDC8C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3D2-8B52-5946-A48A-DFB1868F5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E1D65-57D2-434A-8EE9-7FF5A7F9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FC4D-A76C-E04F-BD95-BCB7DF2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4FA3-D3A0-8045-AF87-287FE017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683C-0945-CD49-874E-ABE5D9E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7599-3829-8B45-864D-9F64E54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0602-7B0A-204B-A7AB-F233AB3E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061E-BA84-6843-9D06-4FB9AF5A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95B0-6561-9541-9B99-CA1C691C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1A79-D9F9-6F44-B608-F2EF4C63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05DF3-1AB0-2048-A2A4-D71F2C3A7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49501-77F3-C242-85FB-268891DC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DA7E-F1AB-7442-832B-87043BD3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FC7D-6DD0-9241-8415-C88311A3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1A491-ED9F-3243-903A-EC1821ED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322F-188A-9741-A330-85687162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9335-B9E1-7A4E-9397-3BFBDEBA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32E9-B2F7-2D4D-B1D1-67FFEB83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A21E-B381-0E45-93D8-EFEEC2C3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1C64-53FD-A64C-B2D1-78768209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ECE7-5BEF-514C-9C48-E465C4D3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C5CC-F13D-CD4E-A09D-34C229EB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D8E3-C999-2E47-BE1D-A0BEFAD9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F513-7AB4-EC45-A559-4B1898AF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FD29-8160-764B-B19E-CC810B03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B1B2-A252-F843-B6E9-024331D3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EE27-FEA2-704F-ACE5-1F4C3DADA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C8129-608B-E746-8E88-AE64C5849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D66D-1D57-1640-9023-38F20F41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EE79-AFD6-5D4B-BE0E-88F64BAD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8230-06D2-5544-B17C-47F52A2C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57A7-7DB4-3747-92EE-7BBE449A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FFF0-B694-5140-9BA7-411051C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3F1A-65AB-B54D-9DA8-78767179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5A178-2854-AF47-8396-0DE522446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0D9BC-55FB-AD43-B6A4-9025970E7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BB231-DD21-D946-9066-A95A6743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14490-D083-944D-841B-03D72157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C1E5B-0E31-A14F-9809-A4C3B937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6047-0AA4-C04B-BBBE-65A85444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CADAA-8E6E-4245-A415-D027E943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AC3E0-D1E1-1848-BA8A-3BB251DB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218C0-5186-E648-8C6D-CF18D5B4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FE67B-0FCB-3846-AA65-26FA125E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8E3B4-1206-2F4C-9C03-E92DC94C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714B2-FEF3-B942-A51C-520CAFD5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D193-32C2-6C4E-9A27-5EA18DE2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52D-3296-A640-8248-9BF5AF9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8168-5AA7-7248-AA36-EF589D737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D1C64-C54E-734D-8880-28D2F5B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F9F2-1A3E-FC47-A7E5-1E485A66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CDEC-385C-EA4A-9F7C-66FE1A25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F062-E837-A143-980E-192A135D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0294C-3C89-FA4C-8F22-58285EDD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73917-B540-A448-AE81-95355A788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EB14-6B76-A142-8C4E-5C1786F8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C5C9-5CAB-8840-821B-DBA271D3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B4B31-B491-A84A-8375-968E6983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1A025-BC36-3640-8677-5558782E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B6A3-2F43-4341-8821-E967D9D9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930F-268E-4148-8449-4E3442B6B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73F2-3F56-DB43-8213-ECDEC0177D24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7A07-B54A-264C-BF06-457EDBB1B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7DB2-7EB7-A049-A6D8-86FB4AD35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662E-744F-D146-9BE6-E1A1CBD3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5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2B5rzBSoM" TargetMode="External"/><Relationship Id="rId2" Type="http://schemas.openxmlformats.org/officeDocument/2006/relationships/hyperlink" Target="https://math.berkeley.edu/~ehallman/summer-2015/problemSheet2-2-sol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914-AEEF-E347-9D47-E118B418C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EA8D-F365-174D-9103-228541BDE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Mathematics -  Problem Sheet 1</a:t>
            </a:r>
          </a:p>
        </p:txBody>
      </p:sp>
    </p:spTree>
    <p:extLst>
      <p:ext uri="{BB962C8B-B14F-4D97-AF65-F5344CB8AC3E}">
        <p14:creationId xmlns:p14="http://schemas.microsoft.com/office/powerpoint/2010/main" val="3530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Subtraction/Union/Intersection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7" y="1562578"/>
            <a:ext cx="1142474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A = {a, d}, B = {a, b}</a:t>
            </a:r>
          </a:p>
          <a:p>
            <a:endParaRPr lang="en-US" sz="1400" dirty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∪ - Union, All elements in either A or B</a:t>
            </a:r>
            <a:endParaRPr lang="en-US" sz="1400" b="1" dirty="0"/>
          </a:p>
          <a:p>
            <a:pPr lvl="1"/>
            <a:r>
              <a:rPr lang="en-US" dirty="0"/>
              <a:t>A ∪ B = {a, d, b} 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GB" b="1" dirty="0"/>
              <a:t>∩</a:t>
            </a:r>
            <a:r>
              <a:rPr lang="en-US" b="1" dirty="0">
                <a:solidFill>
                  <a:prstClr val="black"/>
                </a:solidFill>
              </a:rPr>
              <a:t> - Intersection, Elements in both A and B</a:t>
            </a:r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GB" dirty="0"/>
              <a:t>∩</a:t>
            </a:r>
            <a:r>
              <a:rPr lang="en-US" dirty="0"/>
              <a:t> B = {a}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GB" b="1" dirty="0">
                <a:solidFill>
                  <a:prstClr val="black"/>
                </a:solidFill>
              </a:rPr>
              <a:t>/</a:t>
            </a:r>
            <a:r>
              <a:rPr lang="en-US" b="1" dirty="0">
                <a:solidFill>
                  <a:prstClr val="black"/>
                </a:solidFill>
              </a:rPr>
              <a:t> - Difference A/B represents the set of elements that are in A that are not in B</a:t>
            </a:r>
            <a:endParaRPr lang="en-US" b="1" dirty="0"/>
          </a:p>
          <a:p>
            <a:r>
              <a:rPr lang="en-US" dirty="0"/>
              <a:t>A \ B = {d} </a:t>
            </a:r>
          </a:p>
          <a:p>
            <a:r>
              <a:rPr lang="en-US" dirty="0"/>
              <a:t>B \ A = {b}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2412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/>
              <a:t>Set Cardinality &amp; Power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0BC4-89EE-584F-87AE-A8CA3B0F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864"/>
                <a:ext cx="10515600" cy="52868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Set Cardinality - How many elements are there in the set</a:t>
                </a:r>
              </a:p>
              <a:p>
                <a:r>
                  <a:rPr lang="en-US" dirty="0"/>
                  <a:t>Power Set – The set of all subsets of a set. The cardinality can be found by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where  n is the number of elements in the original set.</a:t>
                </a:r>
              </a:p>
              <a:p>
                <a:r>
                  <a:rPr lang="en-US" dirty="0"/>
                  <a:t>What is the power set of {</a:t>
                </a:r>
                <a:r>
                  <a:rPr lang="en-GB" dirty="0" err="1"/>
                  <a:t>a,b,c</a:t>
                </a:r>
                <a:r>
                  <a:rPr lang="en-GB" dirty="0"/>
                  <a:t>}? </a:t>
                </a:r>
              </a:p>
              <a:p>
                <a:pPr lvl="1"/>
                <a:r>
                  <a:rPr lang="en-GB" dirty="0"/>
                  <a:t>P(S) = { {}, {a}, {b}, {c}, {a, b}, {a, c}, {b, c}, {a, b, c} }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So, what is the cardinality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{1,2}</m:t>
                        </m:r>
                      </m:sup>
                    </m:sSup>
                  </m:oMath>
                </a14:m>
                <a:r>
                  <a:rPr lang="en-US" dirty="0"/>
                  <a:t>. This represents the set {{}, {1}, {2},{1,2}}. So, the cardinality is 4. Note that his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{1,2}</m:t>
                            </m:r>
                          </m:sup>
                        </m:sSup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Well, we established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{1,2}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{{}, {1}, {2},{1,2}} , with a cardinality of 4.</a:t>
                </a:r>
              </a:p>
              <a:p>
                <a:pPr lvl="1"/>
                <a:r>
                  <a:rPr lang="en-US" dirty="0"/>
                  <a:t>So now, we want the cardinality of the power set of a set with four elements. This is 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=16.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0BC4-89EE-584F-87AE-A8CA3B0F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864"/>
                <a:ext cx="10515600" cy="5286855"/>
              </a:xfrm>
              <a:blipFill>
                <a:blip r:embed="rId2"/>
                <a:stretch>
                  <a:fillRect l="-965" t="-2158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14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Problem Sheet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18"/>
            <a:ext cx="10515600" cy="4351338"/>
          </a:xfrm>
        </p:spPr>
        <p:txBody>
          <a:bodyPr/>
          <a:lstStyle/>
          <a:p>
            <a:r>
              <a:rPr lang="en-US" dirty="0"/>
              <a:t>For the rest of this session, you can work on your problem sheet.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We’re here to help with the theory, but of course can’t help with the actual questions on your coursework themselves.</a:t>
            </a:r>
          </a:p>
          <a:p>
            <a:endParaRPr lang="en-US" dirty="0"/>
          </a:p>
          <a:p>
            <a:r>
              <a:rPr lang="en-US" dirty="0"/>
              <a:t>Talking about the theory with each other is perfectly fine, but do not discuss your answers for the coursework.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quickly go over questions similar to the ones on your problem sheet:</a:t>
            </a:r>
          </a:p>
          <a:p>
            <a:pPr lvl="1"/>
            <a:r>
              <a:rPr lang="en-US" dirty="0"/>
              <a:t>Proving whether a formula is a tautology.</a:t>
            </a:r>
          </a:p>
          <a:p>
            <a:pPr lvl="1"/>
            <a:r>
              <a:rPr lang="en-US" dirty="0"/>
              <a:t>Dealing with statements with quantifiers.</a:t>
            </a:r>
          </a:p>
          <a:p>
            <a:pPr lvl="1"/>
            <a:r>
              <a:rPr lang="en-US" dirty="0"/>
              <a:t>The union and subtraction between sets.</a:t>
            </a:r>
          </a:p>
          <a:p>
            <a:pPr lvl="1"/>
            <a:r>
              <a:rPr lang="en-US" dirty="0"/>
              <a:t>Determining the cardinality of a set.</a:t>
            </a:r>
          </a:p>
          <a:p>
            <a:r>
              <a:rPr lang="en-US" dirty="0"/>
              <a:t>Then the rest of the time you can work on your problem sheet. </a:t>
            </a:r>
          </a:p>
        </p:txBody>
      </p:sp>
    </p:spTree>
    <p:extLst>
      <p:ext uri="{BB962C8B-B14F-4D97-AF65-F5344CB8AC3E}">
        <p14:creationId xmlns:p14="http://schemas.microsoft.com/office/powerpoint/2010/main" val="228089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State whether a Boolean formula is a Tautology.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way, draw a truth table!</a:t>
            </a:r>
          </a:p>
          <a:p>
            <a:r>
              <a:rPr lang="en-US" dirty="0"/>
              <a:t>P = X</a:t>
            </a:r>
            <a:r>
              <a:rPr lang="en-US" sz="1600" dirty="0"/>
              <a:t> </a:t>
            </a:r>
            <a:r>
              <a:rPr lang="en-GB" sz="1600" dirty="0"/>
              <a:t>∨ </a:t>
            </a:r>
            <a:r>
              <a:rPr lang="en-GB" dirty="0"/>
              <a:t>Y , Q = ¬X . Is P → Q a tautology, identically false, or neither?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25A7B6-F368-744E-A530-976AB1B6A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66555"/>
              </p:ext>
            </p:extLst>
          </p:nvPr>
        </p:nvGraphicFramePr>
        <p:xfrm>
          <a:off x="727394" y="2973786"/>
          <a:ext cx="10515600" cy="33418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354475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42345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90191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13160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9940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X </a:t>
                      </a: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∨ Y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¬X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X </a:t>
                      </a: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∨ Y </a:t>
                      </a: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 →</a:t>
                      </a: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¬X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35634"/>
                  </a:ext>
                </a:extLst>
              </a:tr>
              <a:tr h="472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29054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35209"/>
                  </a:ext>
                </a:extLst>
              </a:tr>
              <a:tr h="501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78812"/>
                  </a:ext>
                </a:extLst>
              </a:tr>
              <a:tr h="7415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797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9A01CD2-0517-814B-9C0A-E78E0580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457" y="162646"/>
            <a:ext cx="2079320" cy="20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Quantifiers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D47A8-9CEB-EB43-8BBC-AA32614CD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8" t="15714" r="7477" b="12857"/>
          <a:stretch/>
        </p:blipFill>
        <p:spPr>
          <a:xfrm>
            <a:off x="179614" y="1796142"/>
            <a:ext cx="7021285" cy="326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0D34D-8E6B-BC48-AF90-7B8908D65A71}"/>
              </a:ext>
            </a:extLst>
          </p:cNvPr>
          <p:cNvSpPr txBox="1"/>
          <p:nvPr/>
        </p:nvSpPr>
        <p:spPr>
          <a:xfrm>
            <a:off x="7514492" y="2269671"/>
            <a:ext cx="404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 Quantifier </a:t>
            </a:r>
            <a:r>
              <a:rPr lang="en-GB" b="1" dirty="0"/>
              <a:t>∀</a:t>
            </a:r>
            <a:r>
              <a:rPr lang="en-GB" dirty="0"/>
              <a:t>x</a:t>
            </a:r>
            <a:r>
              <a:rPr lang="en-GB" b="1" dirty="0"/>
              <a:t> - </a:t>
            </a:r>
            <a:r>
              <a:rPr lang="en-GB" dirty="0"/>
              <a:t>For All x</a:t>
            </a:r>
          </a:p>
          <a:p>
            <a:endParaRPr lang="en-GB" dirty="0"/>
          </a:p>
          <a:p>
            <a:r>
              <a:rPr lang="en-GB" dirty="0"/>
              <a:t>Existential Quantifier ∃x - There is an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5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Proving Statements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69"/>
            <a:ext cx="10515600" cy="4351338"/>
          </a:xfrm>
        </p:spPr>
        <p:txBody>
          <a:bodyPr/>
          <a:lstStyle/>
          <a:p>
            <a:r>
              <a:rPr lang="en-GB" dirty="0"/>
              <a:t>∃x ∈ Z ∃y ∈ Z (…)</a:t>
            </a:r>
          </a:p>
          <a:p>
            <a:pPr lvl="1"/>
            <a:r>
              <a:rPr lang="en-GB" dirty="0"/>
              <a:t>There is an x and y that satisfies this equation. </a:t>
            </a:r>
          </a:p>
          <a:p>
            <a:pPr lvl="1"/>
            <a:r>
              <a:rPr lang="en-GB" dirty="0"/>
              <a:t>To prove this is true, you just need to give an example proving it.</a:t>
            </a:r>
          </a:p>
          <a:p>
            <a:pPr lvl="1"/>
            <a:r>
              <a:rPr lang="en-GB" dirty="0"/>
              <a:t>To prove its false, perhaps easier to prove its negation is true.</a:t>
            </a:r>
          </a:p>
          <a:p>
            <a:r>
              <a:rPr lang="en-GB" dirty="0"/>
              <a:t>∃x ∈ Z ∃y ∈ Z (x + y =2)</a:t>
            </a:r>
          </a:p>
          <a:p>
            <a:pPr lvl="1"/>
            <a:r>
              <a:rPr lang="en-GB" dirty="0"/>
              <a:t>When x = 1, and y = 1.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0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8806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/>
              <a:t>Proving Statements with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0BC4-89EE-584F-87AE-A8CA3B0F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086" y="998808"/>
                <a:ext cx="11864925" cy="57396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∀x∈ Z ∃y ∈ Z (…)</a:t>
                </a:r>
              </a:p>
              <a:p>
                <a:pPr lvl="1"/>
                <a:r>
                  <a:rPr lang="en-GB" dirty="0"/>
                  <a:t>For all x, there exists a y that satisfies an expression. </a:t>
                </a:r>
              </a:p>
              <a:p>
                <a:pPr lvl="1"/>
                <a:r>
                  <a:rPr lang="en-GB" dirty="0"/>
                  <a:t>To prove this is true: </a:t>
                </a:r>
                <a:r>
                  <a:rPr lang="en-US" dirty="0"/>
                  <a:t>you need to try to fix the y to the x. We want to show that there is a y that satisfies the equation for each x (it can be a different y for each x).</a:t>
                </a:r>
              </a:p>
              <a:p>
                <a:pPr lvl="1"/>
                <a:r>
                  <a:rPr lang="en-US" dirty="0"/>
                  <a:t>If you are showing this is false, then you need to find an example where the equation will not work for an x (or perhaps a range of x).</a:t>
                </a:r>
                <a:endParaRPr lang="en-GB" dirty="0"/>
              </a:p>
              <a:p>
                <a:r>
                  <a:rPr lang="en-GB" dirty="0"/>
                  <a:t>∀x∈ Z ∃y ∈ Z 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Let x be any  integer.</a:t>
                </a:r>
              </a:p>
              <a:p>
                <a:pPr lvl="1"/>
                <a:r>
                  <a:rPr lang="en-US" dirty="0"/>
                  <a:t>Well, we can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 Done. </a:t>
                </a:r>
              </a:p>
              <a:p>
                <a:r>
                  <a:rPr lang="en-GB" dirty="0"/>
                  <a:t>∀x∈ Z ∃y ∈ Z (x-y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US" dirty="0"/>
                  <a:t>Let x be any integer.</a:t>
                </a:r>
              </a:p>
              <a:p>
                <a:pPr lvl="1"/>
                <a:r>
                  <a:rPr lang="en-US" dirty="0"/>
                  <a:t>Then let y = x. True</a:t>
                </a:r>
              </a:p>
              <a:p>
                <a:r>
                  <a:rPr lang="en-GB" dirty="0"/>
                  <a:t>∀x∈ N ∃y ∈ N (x-3y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US" dirty="0"/>
                  <a:t>Consider x = 1, y would have to be 1/3, which is not a natural number. The statement is False.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0BC4-89EE-584F-87AE-A8CA3B0F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86" y="998808"/>
                <a:ext cx="11864925" cy="5739618"/>
              </a:xfrm>
              <a:blipFill>
                <a:blip r:embed="rId2"/>
                <a:stretch>
                  <a:fillRect l="-855" t="-2428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8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Proving Statements with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0BC4-89EE-584F-87AE-A8CA3B0F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578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∃ x ∈ Z ∀ y ∈ Z (…)</a:t>
                </a:r>
              </a:p>
              <a:p>
                <a:pPr lvl="1"/>
                <a:r>
                  <a:rPr lang="en-GB" dirty="0"/>
                  <a:t>There is </a:t>
                </a:r>
                <a:r>
                  <a:rPr lang="en-GB" u="sng" dirty="0"/>
                  <a:t>one </a:t>
                </a:r>
                <a:r>
                  <a:rPr lang="en-GB" dirty="0"/>
                  <a:t>x that satisfies the equation </a:t>
                </a:r>
                <a:r>
                  <a:rPr lang="en-GB" u="sng" dirty="0"/>
                  <a:t>for all</a:t>
                </a:r>
                <a:r>
                  <a:rPr lang="en-GB" dirty="0"/>
                  <a:t> y. </a:t>
                </a:r>
              </a:p>
              <a:p>
                <a:pPr lvl="1"/>
                <a:r>
                  <a:rPr lang="en-GB" dirty="0"/>
                  <a:t>Proving it’s true, you need to try to find this x, and then say let x =  …. </a:t>
                </a:r>
              </a:p>
              <a:p>
                <a:pPr lvl="1"/>
                <a:r>
                  <a:rPr lang="en-GB" dirty="0"/>
                  <a:t>To prove its false, perhaps easier to prove its negation is true.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∃ x ∈ Z ∀ y ∈ Z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Read as, there is </a:t>
                </a:r>
                <a:r>
                  <a:rPr lang="en-GB" u="sng" dirty="0"/>
                  <a:t>one</a:t>
                </a:r>
                <a:r>
                  <a:rPr lang="en-GB" dirty="0"/>
                  <a:t> x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for all y. </a:t>
                </a:r>
              </a:p>
              <a:p>
                <a:pPr lvl="1"/>
                <a:r>
                  <a:rPr lang="en-GB" dirty="0"/>
                  <a:t>We can let x = -1, as a square number cannot be negative, so the statement will always hold. 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0BC4-89EE-584F-87AE-A8CA3B0F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578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48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Proving Statements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214"/>
            <a:ext cx="10515600" cy="4351338"/>
          </a:xfrm>
        </p:spPr>
        <p:txBody>
          <a:bodyPr/>
          <a:lstStyle/>
          <a:p>
            <a:r>
              <a:rPr lang="en-GB" dirty="0"/>
              <a:t>∀x∈ Z ∀ y ∈ Z (…)</a:t>
            </a:r>
          </a:p>
          <a:p>
            <a:pPr lvl="1"/>
            <a:r>
              <a:rPr lang="en-GB" dirty="0"/>
              <a:t>For any x or y, we choose, the expression is satisfied. </a:t>
            </a:r>
          </a:p>
          <a:p>
            <a:r>
              <a:rPr lang="en-GB" dirty="0"/>
              <a:t>∀x∈ Z ∀ y ∈ Z (x + y = y + x) </a:t>
            </a:r>
          </a:p>
          <a:p>
            <a:pPr lvl="1"/>
            <a:r>
              <a:rPr lang="en-GB" dirty="0"/>
              <a:t>If you wanted to disprove a statement like this, you would only need to find one example of x and y where the statement is not true.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0E-DAF1-D847-BAD5-91298C4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/>
              <a:t>Quantifiers – Helpful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BC4-89EE-584F-87AE-A8CA3B0F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214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https://math.berkeley.edu/~ehallman/summer-2015/problemSheet2-2-sols.pdf</a:t>
            </a:r>
            <a:r>
              <a:rPr lang="en-US" dirty="0"/>
              <a:t> (Just the first page.)</a:t>
            </a:r>
          </a:p>
          <a:p>
            <a:r>
              <a:rPr lang="en-GB" dirty="0">
                <a:hlinkClick r:id="rId3"/>
              </a:rPr>
              <a:t>https://www.youtube.com/watch?v=FQ2B5rzBSoM</a:t>
            </a:r>
            <a:r>
              <a:rPr lang="en-GB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5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1004</Words>
  <Application>Microsoft Macintosh PowerPoint</Application>
  <PresentationFormat>Widescreen</PresentationFormat>
  <Paragraphs>119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PAL Session 3</vt:lpstr>
      <vt:lpstr>Today’s Plan</vt:lpstr>
      <vt:lpstr>State whether a Boolean formula is a Tautology.</vt:lpstr>
      <vt:lpstr>Quantifiers</vt:lpstr>
      <vt:lpstr>Proving Statements with Quantifiers</vt:lpstr>
      <vt:lpstr>Proving Statements with Quantifiers</vt:lpstr>
      <vt:lpstr>Proving Statements with Quantifiers</vt:lpstr>
      <vt:lpstr>Proving Statements with Quantifiers</vt:lpstr>
      <vt:lpstr>Quantifiers – Helpful Sites</vt:lpstr>
      <vt:lpstr>Subtraction/Union/Intersection of Sets</vt:lpstr>
      <vt:lpstr>Set Cardinality &amp; Power Sets</vt:lpstr>
      <vt:lpstr>Problem Sheet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3</dc:title>
  <dc:creator>Koner Kalkanel</dc:creator>
  <cp:lastModifiedBy>Jake Davies</cp:lastModifiedBy>
  <cp:revision>8</cp:revision>
  <dcterms:created xsi:type="dcterms:W3CDTF">2021-10-25T21:03:52Z</dcterms:created>
  <dcterms:modified xsi:type="dcterms:W3CDTF">2022-03-21T22:02:17Z</dcterms:modified>
</cp:coreProperties>
</file>