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6" r:id="rId13"/>
    <p:sldId id="317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4660"/>
  </p:normalViewPr>
  <p:slideViewPr>
    <p:cSldViewPr snapToGrid="0">
      <p:cViewPr varScale="1">
        <p:scale>
          <a:sx n="100" d="100"/>
          <a:sy n="100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ff.cdms.westernsydney.edu.au/cgi-bin/cgiwrap/zhuhan/dmath/dm_readall.cgi?page=18&amp;part=2" TargetMode="External"/><Relationship Id="rId2" Type="http://schemas.openxmlformats.org/officeDocument/2006/relationships/hyperlink" Target="https://eli.thegreenplace.net/2018/partial-and-total-ord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7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7EB4-F3EF-214E-81A4-9353518B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7818"/>
            <a:ext cx="10515600" cy="1122363"/>
          </a:xfrm>
        </p:spPr>
        <p:txBody>
          <a:bodyPr/>
          <a:lstStyle/>
          <a:p>
            <a:pPr algn="ctr"/>
            <a:r>
              <a:rPr lang="en-US" dirty="0"/>
              <a:t>Group Activity!</a:t>
            </a:r>
          </a:p>
        </p:txBody>
      </p:sp>
    </p:spTree>
    <p:extLst>
      <p:ext uri="{BB962C8B-B14F-4D97-AF65-F5344CB8AC3E}">
        <p14:creationId xmlns:p14="http://schemas.microsoft.com/office/powerpoint/2010/main" val="252780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122-A32F-0141-AEB3-414864B8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0AC6-D913-DB43-BB97-CCF48179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https://eli.thegreenplace.net/2018/partial-and-total-orders/</a:t>
            </a:r>
            <a:endParaRPr lang="en-US" dirty="0"/>
          </a:p>
          <a:p>
            <a:r>
              <a:rPr lang="en-US" dirty="0">
                <a:hlinkClick r:id="rId3"/>
              </a:rPr>
              <a:t>https://staff.cdms.westernsydney.edu.au/cgi-bin/cgiwrap/zhuhan/dmath/dm_readall.cgi?page=18&amp;part=2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Also, we have had 6 PAL sessions now, and want to hear feedback, a survey will be posted in your chat later this week where you can post your thoughts. All submissions are anonymous and we’re grateful for any opinions. Thanks </a:t>
            </a:r>
          </a:p>
        </p:txBody>
      </p:sp>
    </p:spTree>
    <p:extLst>
      <p:ext uri="{BB962C8B-B14F-4D97-AF65-F5344CB8AC3E}">
        <p14:creationId xmlns:p14="http://schemas.microsoft.com/office/powerpoint/2010/main" val="303452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05C-2E14-D34F-8A05-16089F1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512-FBF3-ED45-9491-06BA19FD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Mathematics &amp; Databases.</a:t>
            </a:r>
          </a:p>
          <a:p>
            <a:r>
              <a:rPr lang="en-US" dirty="0"/>
              <a:t>Today’s Plan:</a:t>
            </a:r>
          </a:p>
          <a:p>
            <a:pPr lvl="1"/>
            <a:r>
              <a:rPr lang="en-US" dirty="0"/>
              <a:t>Go over content for your second problem sheet:</a:t>
            </a:r>
          </a:p>
          <a:p>
            <a:pPr lvl="2"/>
            <a:r>
              <a:rPr lang="en-US" dirty="0"/>
              <a:t>Injectivity, Bijectivity, </a:t>
            </a:r>
            <a:r>
              <a:rPr lang="en-US" dirty="0" err="1"/>
              <a:t>Surjectivity</a:t>
            </a:r>
            <a:endParaRPr lang="en-US" dirty="0"/>
          </a:p>
          <a:p>
            <a:pPr lvl="2"/>
            <a:r>
              <a:rPr lang="en-US" dirty="0"/>
              <a:t>Determining if a relation is reflexive, symmetric, or transitive</a:t>
            </a:r>
          </a:p>
          <a:p>
            <a:pPr lvl="2"/>
            <a:r>
              <a:rPr lang="en-US" dirty="0"/>
              <a:t>Partial Order, Strict Partial Order, Total Order</a:t>
            </a:r>
          </a:p>
          <a:p>
            <a:pPr lvl="1"/>
            <a:r>
              <a:rPr lang="en-US" dirty="0"/>
              <a:t>Then, Beer Pong! Sort of… With </a:t>
            </a:r>
            <a:r>
              <a:rPr lang="en-US" dirty="0" err="1"/>
              <a:t>Maths</a:t>
            </a:r>
            <a:r>
              <a:rPr lang="en-US" dirty="0"/>
              <a:t> Questions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7F2-9A75-6841-951A-463783EF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0"/>
            <a:ext cx="10515600" cy="1052513"/>
          </a:xfrm>
        </p:spPr>
        <p:txBody>
          <a:bodyPr/>
          <a:lstStyle/>
          <a:p>
            <a:r>
              <a:rPr lang="en-US" dirty="0"/>
              <a:t>Injectivity, </a:t>
            </a:r>
            <a:r>
              <a:rPr lang="en-US" dirty="0" err="1"/>
              <a:t>Surjectivity</a:t>
            </a:r>
            <a:r>
              <a:rPr lang="en-US" dirty="0"/>
              <a:t> &amp; Bijectivity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662EE-CA38-AE42-83DC-F1C6A9D01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56329"/>
            <a:ext cx="10763229" cy="312794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4FCEC2-85D4-AD44-B535-FCB903254667}"/>
              </a:ext>
            </a:extLst>
          </p:cNvPr>
          <p:cNvSpPr txBox="1">
            <a:spLocks/>
          </p:cNvSpPr>
          <p:nvPr/>
        </p:nvSpPr>
        <p:spPr>
          <a:xfrm>
            <a:off x="838199" y="5201671"/>
            <a:ext cx="10515600" cy="118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13539-36E1-334E-A9F8-CC1DFA90A6B5}"/>
              </a:ext>
            </a:extLst>
          </p:cNvPr>
          <p:cNvSpPr txBox="1"/>
          <p:nvPr/>
        </p:nvSpPr>
        <p:spPr>
          <a:xfrm>
            <a:off x="506186" y="5068662"/>
            <a:ext cx="1023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Injections, surjections and bijections are simply classes of functions/map.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8984-FD06-9747-B851-EC96CCAC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1042988"/>
          </a:xfrm>
        </p:spPr>
        <p:txBody>
          <a:bodyPr>
            <a:normAutofit fontScale="90000"/>
          </a:bodyPr>
          <a:lstStyle/>
          <a:p>
            <a:r>
              <a:rPr lang="en-US" dirty="0"/>
              <a:t>Is a Relation Reflexive, Transitive or Symmetric?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B8AC-C288-7E4E-A7C0-B8A56488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on set A.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is reflexive if for all x</a:t>
            </a:r>
            <a:r>
              <a:rPr lang="en-GB" dirty="0"/>
              <a:t>∈</a:t>
            </a:r>
            <a:r>
              <a:rPr lang="en-US" dirty="0"/>
              <a:t>A, </a:t>
            </a:r>
            <a:r>
              <a:rPr lang="en-GB" dirty="0" err="1"/>
              <a:t>xRx</a:t>
            </a:r>
            <a:r>
              <a:rPr lang="en-GB" i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is symmetric if for all x, y </a:t>
            </a:r>
            <a:r>
              <a:rPr lang="en-GB" dirty="0"/>
              <a:t>∈ </a:t>
            </a:r>
            <a:r>
              <a:rPr lang="en-US" dirty="0"/>
              <a:t>A, if </a:t>
            </a:r>
            <a:r>
              <a:rPr lang="en-GB" dirty="0" err="1"/>
              <a:t>xRy</a:t>
            </a:r>
            <a:r>
              <a:rPr lang="en-GB" i="1" dirty="0"/>
              <a:t> </a:t>
            </a:r>
            <a:r>
              <a:rPr lang="en-GB" dirty="0"/>
              <a:t>then</a:t>
            </a:r>
            <a:r>
              <a:rPr lang="en-GB" i="1" dirty="0"/>
              <a:t> </a:t>
            </a:r>
            <a:r>
              <a:rPr lang="en-GB" dirty="0" err="1"/>
              <a:t>yRx</a:t>
            </a:r>
            <a:r>
              <a:rPr lang="en-GB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 is transitive if for all x, y, z ∈ </a:t>
            </a:r>
            <a:r>
              <a:rPr lang="en-US" dirty="0"/>
              <a:t>A, if </a:t>
            </a:r>
            <a:r>
              <a:rPr lang="en-GB" dirty="0" err="1"/>
              <a:t>xRy</a:t>
            </a:r>
            <a:r>
              <a:rPr lang="en-GB" dirty="0"/>
              <a:t> and </a:t>
            </a:r>
            <a:r>
              <a:rPr lang="en-GB" dirty="0" err="1"/>
              <a:t>yRz</a:t>
            </a:r>
            <a:r>
              <a:rPr lang="en-GB" dirty="0"/>
              <a:t> then </a:t>
            </a:r>
            <a:r>
              <a:rPr lang="en-GB" dirty="0" err="1"/>
              <a:t>xRz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Note that R is an </a:t>
            </a:r>
            <a:r>
              <a:rPr lang="en-GB" b="1" dirty="0"/>
              <a:t>equivalence relation </a:t>
            </a:r>
            <a:r>
              <a:rPr lang="en-GB" dirty="0"/>
              <a:t>if A is non-empty and R satisfies all of the above.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2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D51-ED4D-0249-B426-1C9809CE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4A15-B788-F544-A72A-D21A4284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 </a:t>
            </a:r>
            <a:r>
              <a:rPr lang="en-GB" i="1" dirty="0"/>
              <a:t>A={ 0,1,2,3}</a:t>
            </a:r>
            <a:r>
              <a:rPr lang="en-GB" dirty="0"/>
              <a:t> and a relation </a:t>
            </a:r>
            <a:r>
              <a:rPr lang="en-GB" i="1" dirty="0"/>
              <a:t>R</a:t>
            </a:r>
            <a:r>
              <a:rPr lang="en-GB" dirty="0"/>
              <a:t> on </a:t>
            </a:r>
            <a:r>
              <a:rPr lang="en-GB" i="1" dirty="0"/>
              <a:t>A</a:t>
            </a:r>
            <a:r>
              <a:rPr lang="en-GB" dirty="0"/>
              <a:t> be given by:</a:t>
            </a:r>
          </a:p>
          <a:p>
            <a:pPr marL="0" indent="0">
              <a:buNone/>
            </a:pPr>
            <a:endParaRPr lang="en-GB" sz="600" dirty="0"/>
          </a:p>
          <a:p>
            <a:pPr marL="914400" lvl="2" indent="0" algn="ctr">
              <a:buNone/>
            </a:pPr>
            <a:r>
              <a:rPr lang="en-GB" sz="2400" i="1" dirty="0"/>
              <a:t>R={ (0,0), (0,1), (0,3), (1,0), (1,1), (2,2), (3,0), (3,3) } .</a:t>
            </a:r>
          </a:p>
          <a:p>
            <a:pPr lvl="1"/>
            <a:endParaRPr lang="en-GB" sz="1200" i="1" dirty="0"/>
          </a:p>
          <a:p>
            <a:pPr lvl="1"/>
            <a:r>
              <a:rPr lang="en-GB" i="1" dirty="0"/>
              <a:t>Relation Reminder – </a:t>
            </a:r>
            <a:r>
              <a:rPr lang="en-GB" dirty="0"/>
              <a:t>(A relation is a set of numbers organized into pairs. A function is a special kind of relation that has only one ​y​ value for a given ​x​ value.)</a:t>
            </a:r>
          </a:p>
          <a:p>
            <a:pPr lvl="1"/>
            <a:endParaRPr lang="en-GB" i="1" dirty="0"/>
          </a:p>
          <a:p>
            <a:r>
              <a:rPr lang="en-GB" dirty="0"/>
              <a:t>Is this reflexive? </a:t>
            </a:r>
          </a:p>
          <a:p>
            <a:r>
              <a:rPr lang="en-GB" dirty="0"/>
              <a:t>Is this symmetric? </a:t>
            </a:r>
          </a:p>
          <a:p>
            <a:r>
              <a:rPr lang="en-US" dirty="0"/>
              <a:t>Is this transitive? Hint: What does (1,0) and and (0,3) imply? </a:t>
            </a:r>
          </a:p>
        </p:txBody>
      </p:sp>
    </p:spTree>
    <p:extLst>
      <p:ext uri="{BB962C8B-B14F-4D97-AF65-F5344CB8AC3E}">
        <p14:creationId xmlns:p14="http://schemas.microsoft.com/office/powerpoint/2010/main" val="153679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79B1-6BA4-5B41-8BCE-C3D9EF63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EFFE-2A6D-A04B-A191-38FCF0F5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 your problem sheet, you have to prove this more using logic.</a:t>
            </a:r>
          </a:p>
          <a:p>
            <a:r>
              <a:rPr lang="en-US" dirty="0"/>
              <a:t>Is the following relation an equivalence relation?  </a:t>
            </a:r>
          </a:p>
          <a:p>
            <a:endParaRPr lang="en-US" sz="200" dirty="0"/>
          </a:p>
          <a:p>
            <a:pPr lvl="1"/>
            <a:r>
              <a:rPr lang="en-GB" dirty="0"/>
              <a:t>The relation is 𝑅={(𝑥,𝑦)∈Z∣𝑥𝑦 is even}</a:t>
            </a:r>
            <a:br>
              <a:rPr lang="en-GB" dirty="0"/>
            </a:br>
            <a:r>
              <a:rPr lang="en-GB" dirty="0"/>
              <a:t> </a:t>
            </a:r>
          </a:p>
          <a:p>
            <a:pPr lvl="1"/>
            <a:r>
              <a:rPr lang="en-US" dirty="0"/>
              <a:t>Is this reflexive – is (</a:t>
            </a:r>
            <a:r>
              <a:rPr lang="en-US" dirty="0" err="1"/>
              <a:t>x,x</a:t>
            </a:r>
            <a:r>
              <a:rPr lang="en-US" dirty="0"/>
              <a:t>) a part of this relation? No, what if x was odd, then the square of an odd number is odd. Therefore, the relation is not reflexive.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Proving this is transitive, we would want to try and prove something like: if </a:t>
            </a:r>
            <a:r>
              <a:rPr lang="en-US" dirty="0" err="1"/>
              <a:t>xy</a:t>
            </a:r>
            <a:r>
              <a:rPr lang="en-US" dirty="0"/>
              <a:t> is even and </a:t>
            </a:r>
            <a:r>
              <a:rPr lang="en-US" dirty="0" err="1"/>
              <a:t>yz</a:t>
            </a:r>
            <a:r>
              <a:rPr lang="en-US" dirty="0"/>
              <a:t> are even then </a:t>
            </a:r>
            <a:r>
              <a:rPr lang="en-US" dirty="0" err="1"/>
              <a:t>xz</a:t>
            </a:r>
            <a:r>
              <a:rPr lang="en-US" dirty="0"/>
              <a:t> is even. </a:t>
            </a:r>
          </a:p>
          <a:p>
            <a:pPr lvl="1"/>
            <a:endParaRPr lang="en-US" dirty="0"/>
          </a:p>
          <a:p>
            <a:r>
              <a:rPr lang="en-US" dirty="0"/>
              <a:t>Great Resource: Math </a:t>
            </a:r>
            <a:r>
              <a:rPr lang="en-US" dirty="0" err="1"/>
              <a:t>Stackexchange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651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20AA-F12C-E549-A150-C78D3AB7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8105"/>
            <a:ext cx="10985500" cy="1185863"/>
          </a:xfrm>
        </p:spPr>
        <p:txBody>
          <a:bodyPr>
            <a:normAutofit/>
          </a:bodyPr>
          <a:lstStyle/>
          <a:p>
            <a:r>
              <a:rPr lang="en-US" dirty="0"/>
              <a:t>Total Order, Partial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03E4-31A0-DB4F-A561-B90F5D01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443606"/>
            <a:ext cx="11665857" cy="5326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" dirty="0"/>
          </a:p>
          <a:p>
            <a:r>
              <a:rPr lang="en-US" dirty="0"/>
              <a:t>Partial Order and Total Order are types of relations.</a:t>
            </a:r>
          </a:p>
          <a:p>
            <a:r>
              <a:rPr lang="en-US" dirty="0"/>
              <a:t>Let R be a relation on a set A. </a:t>
            </a:r>
          </a:p>
          <a:p>
            <a:endParaRPr lang="en-US" sz="400" dirty="0"/>
          </a:p>
          <a:p>
            <a:r>
              <a:rPr lang="en-US" dirty="0"/>
              <a:t> Then R is in partial order </a:t>
            </a:r>
            <a:r>
              <a:rPr lang="en-US" dirty="0" err="1"/>
              <a:t>iff</a:t>
            </a:r>
            <a:r>
              <a:rPr lang="en-US" dirty="0"/>
              <a:t> R is </a:t>
            </a:r>
          </a:p>
          <a:p>
            <a:pPr lvl="1"/>
            <a:r>
              <a:rPr lang="en-US" dirty="0"/>
              <a:t>Reflexive</a:t>
            </a:r>
          </a:p>
          <a:p>
            <a:pPr lvl="1"/>
            <a:r>
              <a:rPr lang="en-US" dirty="0"/>
              <a:t>Anti-Symmetric - (Note that this means that if </a:t>
            </a:r>
            <a:r>
              <a:rPr lang="en-GB" dirty="0"/>
              <a:t>(x, y) ∈ R and (y, x) ∈ R implies x = y, for all x, y ∈ A.)</a:t>
            </a:r>
            <a:endParaRPr lang="en-US" dirty="0"/>
          </a:p>
          <a:p>
            <a:pPr lvl="1"/>
            <a:r>
              <a:rPr lang="en-US" dirty="0"/>
              <a:t>Transitive</a:t>
            </a:r>
          </a:p>
          <a:p>
            <a:r>
              <a:rPr lang="en-US" dirty="0"/>
              <a:t>A partial order R on A is called total order if we satisfy one extra condition:  for any </a:t>
            </a:r>
            <a:r>
              <a:rPr lang="en-US" dirty="0" err="1"/>
              <a:t>a,b</a:t>
            </a:r>
            <a:r>
              <a:rPr lang="en-US" dirty="0"/>
              <a:t> in A, either (</a:t>
            </a:r>
            <a:r>
              <a:rPr lang="en-US" dirty="0" err="1"/>
              <a:t>a,b</a:t>
            </a:r>
            <a:r>
              <a:rPr lang="en-US" dirty="0"/>
              <a:t>) is in R or (</a:t>
            </a:r>
            <a:r>
              <a:rPr lang="en-US" dirty="0" err="1"/>
              <a:t>b,a</a:t>
            </a:r>
            <a:r>
              <a:rPr lang="en-US" dirty="0"/>
              <a:t>) is in R.</a:t>
            </a:r>
          </a:p>
          <a:p>
            <a:pPr marL="0" indent="0">
              <a:buNone/>
            </a:pPr>
            <a:endParaRPr lang="en-US" sz="200" dirty="0"/>
          </a:p>
          <a:p>
            <a:r>
              <a:rPr lang="en-US" dirty="0"/>
              <a:t>So, a total order is always a partial order, but this is not always true the other way around.</a:t>
            </a:r>
          </a:p>
          <a:p>
            <a:endParaRPr lang="en-US" dirty="0"/>
          </a:p>
          <a:p>
            <a:endParaRPr lang="en-US" dirty="0"/>
          </a:p>
          <a:p>
            <a:endParaRPr lang="en-US" sz="200" dirty="0"/>
          </a:p>
          <a:p>
            <a:endParaRPr lang="en-US" sz="200" dirty="0"/>
          </a:p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42462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A1F2-0C6D-3F45-B5F0-644EF45B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223963"/>
          </a:xfrm>
        </p:spPr>
        <p:txBody>
          <a:bodyPr/>
          <a:lstStyle/>
          <a:p>
            <a:r>
              <a:rPr lang="en-US" dirty="0"/>
              <a:t>Strict Partial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B2D0-CFA6-D14F-B8D6-B4B572E4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R on A is called a strict partial order on A if it is:</a:t>
            </a:r>
          </a:p>
          <a:p>
            <a:pPr lvl="1"/>
            <a:r>
              <a:rPr lang="en-US" dirty="0"/>
              <a:t>Asymmetric: this means that if either (x, y) is not in R or (y, x) is not in R for all pairs </a:t>
            </a:r>
            <a:r>
              <a:rPr lang="en-US" dirty="0" err="1"/>
              <a:t>x,y</a:t>
            </a:r>
            <a:r>
              <a:rPr lang="en-US" dirty="0"/>
              <a:t> in A. </a:t>
            </a:r>
          </a:p>
          <a:p>
            <a:pPr lvl="1"/>
            <a:r>
              <a:rPr lang="en-US" dirty="0"/>
              <a:t>Transitive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good example is &lt; on Z.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9A29-6CFD-D043-AEC5-3E68B5E0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B0DB-FC1F-AC45-913F-EECEF340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/>
              <a:t>In your problem sheet, you could list every element that is a part of the relation and see if it is reflexive, transitive etc. </a:t>
            </a:r>
          </a:p>
          <a:p>
            <a:endParaRPr lang="en-US" sz="1400" dirty="0"/>
          </a:p>
          <a:p>
            <a:r>
              <a:rPr lang="en-US" dirty="0"/>
              <a:t>So, consider the subset relation </a:t>
            </a:r>
            <a:r>
              <a:rPr lang="en-GB" dirty="0"/>
              <a:t>⊂ on the set A = {{a}, {c}, {c, b}}</a:t>
            </a:r>
          </a:p>
          <a:p>
            <a:r>
              <a:rPr lang="en-GB" dirty="0"/>
              <a:t>What are all the subsets of A?</a:t>
            </a:r>
          </a:p>
          <a:p>
            <a:pPr lvl="1"/>
            <a:r>
              <a:rPr lang="en-GB" dirty="0"/>
              <a:t>{} , {{a}},  {{c}}, {{a}, {c}}, {{</a:t>
            </a:r>
            <a:r>
              <a:rPr lang="en-GB" dirty="0" err="1"/>
              <a:t>c,b</a:t>
            </a:r>
            <a:r>
              <a:rPr lang="en-GB" dirty="0"/>
              <a:t>}},  {{a}, {c}, {</a:t>
            </a:r>
            <a:r>
              <a:rPr lang="en-GB" dirty="0" err="1"/>
              <a:t>c,b</a:t>
            </a:r>
            <a:r>
              <a:rPr lang="en-GB" dirty="0"/>
              <a:t>} }  etc</a:t>
            </a:r>
          </a:p>
          <a:p>
            <a:pPr lvl="1"/>
            <a:r>
              <a:rPr lang="en-GB" dirty="0"/>
              <a:t>Is this transitive? </a:t>
            </a:r>
          </a:p>
          <a:p>
            <a:pPr lvl="2"/>
            <a:r>
              <a:rPr lang="en-GB" dirty="0"/>
              <a:t>Well, if {{a}} ⊂ {{a}, {c}},  and {{a}, {c}} ⊂ {{a}, {c}, {</a:t>
            </a:r>
            <a:r>
              <a:rPr lang="en-GB" dirty="0" err="1"/>
              <a:t>c,b</a:t>
            </a:r>
            <a:r>
              <a:rPr lang="en-GB" dirty="0"/>
              <a:t>}} , then {{a}} ⊂ {{a}, {c}, {</a:t>
            </a:r>
            <a:r>
              <a:rPr lang="en-GB" dirty="0" err="1"/>
              <a:t>c,b</a:t>
            </a:r>
            <a:r>
              <a:rPr lang="en-GB" dirty="0"/>
              <a:t>}} </a:t>
            </a:r>
          </a:p>
          <a:p>
            <a:pPr lvl="2"/>
            <a:r>
              <a:rPr lang="en-GB" dirty="0"/>
              <a:t>This is true, but is only one case. </a:t>
            </a:r>
          </a:p>
          <a:p>
            <a:pPr lvl="2"/>
            <a:r>
              <a:rPr lang="en-GB" dirty="0"/>
              <a:t>To show it is transitive, we could list every single possibility and if everyone holds then it must be transitive. </a:t>
            </a:r>
          </a:p>
        </p:txBody>
      </p:sp>
    </p:spTree>
    <p:extLst>
      <p:ext uri="{BB962C8B-B14F-4D97-AF65-F5344CB8AC3E}">
        <p14:creationId xmlns:p14="http://schemas.microsoft.com/office/powerpoint/2010/main" val="43513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0A0CBC-D078-4FD3-829A-AF5901A4A4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Gisha</vt:lpstr>
      <vt:lpstr>Office Theme</vt:lpstr>
      <vt:lpstr>Week 7</vt:lpstr>
      <vt:lpstr>Today’s Session</vt:lpstr>
      <vt:lpstr>Injectivity, Surjectivity &amp; Bijectivity</vt:lpstr>
      <vt:lpstr>Is a Relation Reflexive, Transitive or Symmetric?</vt:lpstr>
      <vt:lpstr>Example</vt:lpstr>
      <vt:lpstr>Example 2</vt:lpstr>
      <vt:lpstr>Total Order, Partial Order</vt:lpstr>
      <vt:lpstr>Strict Partial Order</vt:lpstr>
      <vt:lpstr>Quick Example </vt:lpstr>
      <vt:lpstr>Group Activity!</vt:lpstr>
      <vt:lpstr>Ending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Jake Davies</cp:lastModifiedBy>
  <cp:revision>5</cp:revision>
  <dcterms:created xsi:type="dcterms:W3CDTF">2020-09-21T06:45:57Z</dcterms:created>
  <dcterms:modified xsi:type="dcterms:W3CDTF">2022-03-21T22:04:15Z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