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ija Nuneska" initials="EN" lastIdx="2" clrIdx="0">
    <p:extLst>
      <p:ext uri="{19B8F6BF-5375-455C-9EA6-DF929625EA0E}">
        <p15:presenceInfo xmlns:p15="http://schemas.microsoft.com/office/powerpoint/2012/main" userId="S::en410@bath.ac.uk::236fbc28-079c-4347-b053-65a31611fcdf" providerId="AD"/>
      </p:ext>
    </p:extLst>
  </p:cmAuthor>
  <p:cmAuthor id="2" name="Sergios Gavriilidis" initials="SG" lastIdx="3" clrIdx="1">
    <p:extLst>
      <p:ext uri="{19B8F6BF-5375-455C-9EA6-DF929625EA0E}">
        <p15:presenceInfo xmlns:p15="http://schemas.microsoft.com/office/powerpoint/2012/main" userId="S::sg2295@bath.ac.uk::1bd312a7-2dbe-4c5a-9c95-313b003edf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AF5"/>
    <a:srgbClr val="110829"/>
    <a:srgbClr val="579B9D"/>
    <a:srgbClr val="50A496"/>
    <a:srgbClr val="42B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12"/>
    <p:restoredTop sz="94694"/>
  </p:normalViewPr>
  <p:slideViewPr>
    <p:cSldViewPr snapToGrid="0">
      <p:cViewPr varScale="1">
        <p:scale>
          <a:sx n="91" d="100"/>
          <a:sy n="91" d="100"/>
        </p:scale>
        <p:origin x="216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50EF-BFA6-434E-9D23-78C9CC248B3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AD6F-A7BC-46B6-A78C-E6B4363C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581D5-F839-4E6A-A0C4-AD24A49B8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BF84-F099-44BE-877D-6E0E689C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6750" y="6492874"/>
            <a:ext cx="2743200" cy="365125"/>
          </a:xfrm>
        </p:spPr>
        <p:txBody>
          <a:bodyPr/>
          <a:lstStyle/>
          <a:p>
            <a:fld id="{0FD560B5-8C92-4E2A-83F0-9B2D0C12F9C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BEE6-83AA-4072-8DC4-EFC437BE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4350" cy="365125"/>
          </a:xfrm>
        </p:spPr>
        <p:txBody>
          <a:bodyPr/>
          <a:lstStyle/>
          <a:p>
            <a:r>
              <a:rPr lang="en-GB"/>
              <a:t>PAL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48A1-F339-4CBA-8984-E336D82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2" y="6492873"/>
            <a:ext cx="2743200" cy="365125"/>
          </a:xfrm>
        </p:spPr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966CE-2531-4180-8D14-9C72F4E46EE3}"/>
              </a:ext>
            </a:extLst>
          </p:cNvPr>
          <p:cNvSpPr/>
          <p:nvPr userDrawn="1"/>
        </p:nvSpPr>
        <p:spPr>
          <a:xfrm>
            <a:off x="0" y="0"/>
            <a:ext cx="12192000" cy="3602039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A247D-E7D3-4321-9531-FDC68C91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3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EE8-3B2A-46F4-B112-AFEDEEA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2546C-329E-4BE3-A26D-6B0E890F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7598-F0C0-4471-8CCF-CED431A1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BDF2-C6C2-4EE6-83EC-4FED7DA0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70DB-5299-42DC-AEA6-E085A25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4761F-42F3-4D6E-B8B7-B4D918CA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F96B-F843-4F7F-95BB-BD2DE780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E5BA-5B6D-4B64-ADBF-6EAF839F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6196-2EF8-4CB9-8B38-B6867AB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6A6C-6C36-464E-9AD3-7D2AED5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55E2-FAC9-45BA-977C-578C101F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88EA-4BDE-4430-BB05-A8193EE9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FB9D-F890-4317-9431-82719EA6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5227-7781-4A99-9746-02B76F1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2BB-481D-410B-8E55-48B00BC1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A6A-DD15-4AD0-95BD-57ABFB6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E8D57-C6F9-4CD4-8DEE-98D1580D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38AC-5324-4B1E-82F4-29A9BCB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1E15-547C-4519-8756-37718B70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B7F7-B6A1-493A-B116-BD1F4E8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C7C5-3BE1-4879-83ED-EB8C4501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29E1-3E4D-4EDF-A482-C24EC7AED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029C6-CCA7-4E5C-9765-BB88C959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76EF-1998-4098-9D28-CB61E5AE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147C9-13AF-4458-AC01-6327EAF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7043-EEE1-4D35-860D-A105BE1A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D664-1A30-45CE-B381-EA89365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9A6C7-9D2F-4896-B43B-AF653B86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8492F-7E80-4211-9AB3-87AE714F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3B79-BA47-48AC-9522-95906F5F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936A2-7478-4F4C-AB04-2A9C4AA95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30A19-DB4C-4653-94FF-D8DDF17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E5F8-A9EF-41CA-AFF5-79BDE6F3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B53C5-641E-4FFE-A585-77EFCED7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9C05-7344-49A1-872F-8950C66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8C502-FA13-45E2-A471-F8FDA411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A043E-D5F3-4A9D-BD15-542FEC37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83D06-149D-4CAA-AAFC-A6554AD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259AB-8E02-4808-84BD-9BE9E10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2B937-14BE-474D-B0D6-D175532D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DA1E6-7977-48A0-A33A-B1FC599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C817-F1D2-4C08-9EDB-343F2D06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1B51-0613-41C9-9130-5160A20A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A5FD-9D75-4F0A-99D9-BAA186F7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C383-9BFE-4C25-AC8F-0D9094A4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CFC82-885F-4A49-B32C-F2F3B1DF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857D-3D65-41F7-9161-753421FE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EBE-E969-4E58-9330-C2CC7642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F5960-287D-4999-99AE-48090E141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0F7F-8A91-4458-8105-AA554BEE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FDEB-74E0-4F1B-98D9-DF827A29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14DB-83FC-4E18-BD9C-D182347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C08F-8DBB-4721-9527-32F6C5CC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586F8E-3842-4ADA-A095-37A2543484AC}"/>
              </a:ext>
            </a:extLst>
          </p:cNvPr>
          <p:cNvSpPr/>
          <p:nvPr userDrawn="1"/>
        </p:nvSpPr>
        <p:spPr>
          <a:xfrm>
            <a:off x="0" y="-1587"/>
            <a:ext cx="12192000" cy="1339850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59289-9069-4A65-8216-C4577FC9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DCE6-1A0D-4CCD-B6A9-71E4D022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2A28-E60A-4EA7-A217-01001BCE4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60B5-8C92-4E2A-83F0-9B2D0C12F9C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3B65-AED8-45FF-8C76-5EB350F68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D6DF-E572-4F8D-AC69-527E8DE1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0AA2F-53F1-400E-8C76-5212775A26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05" y="5180012"/>
            <a:ext cx="1344195" cy="167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03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shistory.st-andrews.ac.uk/HistTopics/Matrices_and_determinants/#:~:text=The%20term%20'determinant'%20was%20first,properties%20of%20the%20quadratic%20form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6A86-298C-48EC-A9B5-7E3C60F09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isha"/>
                <a:cs typeface="Gisha"/>
              </a:rPr>
              <a:t>Week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C8FD4-8EC1-4B65-A39F-91CEFB45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Peer Assisted Learning</a:t>
            </a:r>
          </a:p>
        </p:txBody>
      </p:sp>
    </p:spTree>
    <p:extLst>
      <p:ext uri="{BB962C8B-B14F-4D97-AF65-F5344CB8AC3E}">
        <p14:creationId xmlns:p14="http://schemas.microsoft.com/office/powerpoint/2010/main" val="31957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6FCB-23B4-9846-B9B9-661CC64C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Cramer’s Rule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75AF-A1B2-7941-96AE-719BD0FA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this idea to any square matrix 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45EAEF4F-06C6-984E-B306-93E87784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66" y="2679379"/>
            <a:ext cx="10352868" cy="14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9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D397-68EF-4A42-8808-AA231810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Cramer’s Rule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D860D-59B3-4E49-B13B-FB3F7F29A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always, this rule is perhaps best shown with an example:</a:t>
                </a:r>
              </a:p>
              <a:p>
                <a:r>
                  <a:rPr lang="en-US" dirty="0"/>
                  <a:t>Consider: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Using Cramer’s Rule, what is 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D860D-59B3-4E49-B13B-FB3F7F29A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D9AA0-3C4D-504F-9AE8-A11BFC37E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550" y="2382837"/>
            <a:ext cx="1701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6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C0F6-6961-3F42-82CC-DA26982D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Cramer’s Rule Example: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752C352C-A1A5-0F4C-94BB-5B88327C7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677194"/>
            <a:ext cx="5402580" cy="1536028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4944A5D-FA8C-3B4A-B1C6-CAE959615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240049"/>
            <a:ext cx="6656121" cy="1536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7870B-6848-9942-84BE-1797F839ADDE}"/>
              </a:ext>
            </a:extLst>
          </p:cNvPr>
          <p:cNvSpPr txBox="1"/>
          <p:nvPr/>
        </p:nvSpPr>
        <p:spPr>
          <a:xfrm>
            <a:off x="541020" y="5006340"/>
            <a:ext cx="712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 is therefore -6/3 = -2.</a:t>
            </a:r>
          </a:p>
        </p:txBody>
      </p:sp>
    </p:spTree>
    <p:extLst>
      <p:ext uri="{BB962C8B-B14F-4D97-AF65-F5344CB8AC3E}">
        <p14:creationId xmlns:p14="http://schemas.microsoft.com/office/powerpoint/2010/main" val="342822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A4B3E6F-3C09-414D-9C27-6913F51D6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8" y="1788570"/>
            <a:ext cx="10167995" cy="16529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6EC61-CA82-B945-9F85-766920A702FB}"/>
              </a:ext>
            </a:extLst>
          </p:cNvPr>
          <p:cNvSpPr txBox="1"/>
          <p:nvPr/>
        </p:nvSpPr>
        <p:spPr>
          <a:xfrm>
            <a:off x="387363" y="382772"/>
            <a:ext cx="11202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PRACTICE – Find the Determinants: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6912F-118D-9845-9E33-1A21D99008AC}"/>
              </a:ext>
            </a:extLst>
          </p:cNvPr>
          <p:cNvSpPr txBox="1"/>
          <p:nvPr/>
        </p:nvSpPr>
        <p:spPr>
          <a:xfrm>
            <a:off x="140678" y="3441564"/>
            <a:ext cx="11449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Solve the following systems of linear equations using Cramer’s Rule: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x + 4 y + 3z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2x − 6 y + 6z = −3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5x − 2 y + 3z = −5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r>
              <a:rPr lang="en-US" sz="2400" dirty="0"/>
              <a:t>3. Solve the following system of linear equations using Cramer’s Rule: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3x + y + 2z = 3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2x – 3y –z = -3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x +2y +z =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E88D2-E88A-4047-96F4-9CC63EA5CF5D}"/>
              </a:ext>
            </a:extLst>
          </p:cNvPr>
          <p:cNvSpPr txBox="1"/>
          <p:nvPr/>
        </p:nvSpPr>
        <p:spPr>
          <a:xfrm>
            <a:off x="140678" y="1296127"/>
            <a:ext cx="7128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1. Find the determinants for the following matrices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389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972D-D4F0-AE43-8B99-E35F86BA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3" y="28135"/>
            <a:ext cx="10515600" cy="1325563"/>
          </a:xfrm>
        </p:spPr>
        <p:txBody>
          <a:bodyPr/>
          <a:lstStyle/>
          <a:p>
            <a:r>
              <a:rPr lang="en-US" dirty="0"/>
              <a:t>Question 1: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DE90F0-9039-734D-BDB4-474F2D8A4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3" y="1978153"/>
            <a:ext cx="11776794" cy="786311"/>
          </a:xfrm>
        </p:spPr>
      </p:pic>
    </p:spTree>
    <p:extLst>
      <p:ext uri="{BB962C8B-B14F-4D97-AF65-F5344CB8AC3E}">
        <p14:creationId xmlns:p14="http://schemas.microsoft.com/office/powerpoint/2010/main" val="278345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44EF-E5B1-DE46-ACDC-BBC877CA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</a:t>
            </a:r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FCEA0F4-07B4-B045-8676-AE1CBB46C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53"/>
          <a:stretch/>
        </p:blipFill>
        <p:spPr>
          <a:xfrm>
            <a:off x="243862" y="1471663"/>
            <a:ext cx="4755842" cy="4307742"/>
          </a:xfrm>
        </p:spPr>
      </p:pic>
      <p:pic>
        <p:nvPicPr>
          <p:cNvPr id="7" name="Picture 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CDC48F6C-2EB0-224F-89C3-49B9CD03D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/>
          <a:stretch/>
        </p:blipFill>
        <p:spPr>
          <a:xfrm>
            <a:off x="5161452" y="221226"/>
            <a:ext cx="3613838" cy="6485704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89020C8-9793-7042-98BE-80439B269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456" y="2485896"/>
            <a:ext cx="3241219" cy="20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7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3AD5-57B4-4148-909C-CDE1B0E7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8B791-26C9-CC47-BA0E-86C73A9B7D01}"/>
              </a:ext>
            </a:extLst>
          </p:cNvPr>
          <p:cNvSpPr txBox="1"/>
          <p:nvPr/>
        </p:nvSpPr>
        <p:spPr>
          <a:xfrm>
            <a:off x="242081" y="1498098"/>
            <a:ext cx="11426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Solved the exam same way as question 2!</a:t>
            </a:r>
          </a:p>
          <a:p>
            <a:r>
              <a:rPr lang="en-US" sz="2800" dirty="0"/>
              <a:t>X = 1, y = 2, z = -1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6241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A05C-2E14-D34F-8A05-16089F14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1512-FBF3-ED45-9491-06BA19FD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500"/>
            <a:ext cx="10515600" cy="4911161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The focus is on: </a:t>
            </a:r>
          </a:p>
          <a:p>
            <a:pPr lvl="1"/>
            <a:r>
              <a:rPr lang="en-US" dirty="0">
                <a:sym typeface="Wingdings" pitchFamily="2" charset="2"/>
              </a:rPr>
              <a:t>Determinants</a:t>
            </a:r>
          </a:p>
          <a:p>
            <a:pPr lvl="1"/>
            <a:r>
              <a:rPr lang="en-US" dirty="0">
                <a:sym typeface="Wingdings" pitchFamily="2" charset="2"/>
              </a:rPr>
              <a:t>Cramer’s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DE91-AA01-7443-9B65-8346CCA9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2700"/>
            <a:ext cx="11155017" cy="1325563"/>
          </a:xfrm>
        </p:spPr>
        <p:txBody>
          <a:bodyPr/>
          <a:lstStyle/>
          <a:p>
            <a:r>
              <a:rPr lang="en-US" dirty="0"/>
              <a:t>What is the Determinant?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CB17-91D0-F14F-94CA-11399AA2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547329"/>
            <a:ext cx="11155017" cy="4351338"/>
          </a:xfrm>
        </p:spPr>
        <p:txBody>
          <a:bodyPr>
            <a:normAutofit/>
          </a:bodyPr>
          <a:lstStyle/>
          <a:p>
            <a:r>
              <a:rPr lang="en-US" dirty="0"/>
              <a:t>The determinant is just a number that we can calculate from a </a:t>
            </a:r>
            <a:r>
              <a:rPr lang="en-US" b="1" dirty="0"/>
              <a:t>square matrix</a:t>
            </a:r>
            <a:r>
              <a:rPr lang="en-US" dirty="0"/>
              <a:t> (matrix with same number of rows and columns).</a:t>
            </a:r>
          </a:p>
          <a:p>
            <a:endParaRPr lang="en-US" dirty="0"/>
          </a:p>
          <a:p>
            <a:r>
              <a:rPr lang="en-US" dirty="0"/>
              <a:t>If you would like to know more about the history behind it: </a:t>
            </a:r>
            <a:r>
              <a:rPr lang="en-US" dirty="0">
                <a:hlinkClick r:id="rId2"/>
              </a:rPr>
              <a:t>History of Matrices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do we care about it? They are quite useful in helping us solve a system of linear equations or finding the inverse of a matrix (among other things).</a:t>
            </a:r>
          </a:p>
        </p:txBody>
      </p:sp>
    </p:spTree>
    <p:extLst>
      <p:ext uri="{BB962C8B-B14F-4D97-AF65-F5344CB8AC3E}">
        <p14:creationId xmlns:p14="http://schemas.microsoft.com/office/powerpoint/2010/main" val="326007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2EC9-2F96-6647-89AB-7C81DBE1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Determinant of a 2x2 Matrix?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D2FC953B-238C-0E4A-92BE-F0EEA0EC6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49" y="1533921"/>
            <a:ext cx="3905320" cy="2247666"/>
          </a:xfrm>
          <a:ln>
            <a:solidFill>
              <a:schemeClr val="tx1"/>
            </a:solidFill>
          </a:ln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10D681B-7241-694B-8C5B-2A59AB324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03" y="4149659"/>
            <a:ext cx="8716398" cy="1174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585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BE88-26E4-1644-8FF5-D19B8341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949"/>
            <a:ext cx="10515600" cy="113417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about the determinant of an </a:t>
            </a:r>
            <a:r>
              <a:rPr lang="en-US" dirty="0" err="1"/>
              <a:t>nxn</a:t>
            </a:r>
            <a:r>
              <a:rPr lang="en-US" dirty="0"/>
              <a:t>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588B-4452-3240-9BE7-B90E5C4F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60" y="1501102"/>
            <a:ext cx="10515600" cy="4351338"/>
          </a:xfrm>
        </p:spPr>
        <p:txBody>
          <a:bodyPr/>
          <a:lstStyle/>
          <a:p>
            <a:r>
              <a:rPr lang="en-US" dirty="0"/>
              <a:t>We can start by looking at a 3x3 matrix: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8B63BB28-0CBB-8A42-9914-CE537ADC7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7" y="2151024"/>
            <a:ext cx="3088361" cy="2058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text, device, thermometer, gauge&#10;&#10;Description automatically generated">
            <a:extLst>
              <a:ext uri="{FF2B5EF4-FFF2-40B4-BE49-F238E27FC236}">
                <a16:creationId xmlns:a16="http://schemas.microsoft.com/office/drawing/2014/main" id="{C5C5A810-4ED8-C74D-B131-EFA0C7C14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61" y="2077407"/>
            <a:ext cx="7784579" cy="2132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8D112-C743-CD4C-9D6D-ECF3FD9087E0}"/>
              </a:ext>
            </a:extLst>
          </p:cNvPr>
          <p:cNvSpPr txBox="1"/>
          <p:nvPr/>
        </p:nvSpPr>
        <p:spPr>
          <a:xfrm>
            <a:off x="480860" y="4174857"/>
            <a:ext cx="114374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this saying?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Multiply a by the determinant of the 2x2 matrix that is found by ‘removing’ a’s row and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the same for b and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Sum them up, but put a negative in front of the b. </a:t>
            </a:r>
          </a:p>
          <a:p>
            <a:r>
              <a:rPr lang="en-US" sz="2800" dirty="0"/>
              <a:t>(We chose the top row, does it make a difference?)</a:t>
            </a:r>
          </a:p>
        </p:txBody>
      </p:sp>
    </p:spTree>
    <p:extLst>
      <p:ext uri="{BB962C8B-B14F-4D97-AF65-F5344CB8AC3E}">
        <p14:creationId xmlns:p14="http://schemas.microsoft.com/office/powerpoint/2010/main" val="344335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FFB1-4F49-6346-8468-42D6D18E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533016"/>
            <a:ext cx="11652504" cy="499579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1308B-F99E-1C46-AAF4-72DB42AC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13709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about the determinant of an </a:t>
            </a:r>
            <a:r>
              <a:rPr lang="en-US" dirty="0" err="1"/>
              <a:t>nxn</a:t>
            </a:r>
            <a:r>
              <a:rPr lang="en-US" dirty="0"/>
              <a:t> matrix?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034AC476-97C8-6C42-88C9-246F9C148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7216"/>
            <a:ext cx="10790277" cy="31069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E1DF6D-A31F-2B4D-87B8-5A314366E185}"/>
              </a:ext>
            </a:extLst>
          </p:cNvPr>
          <p:cNvSpPr txBox="1">
            <a:spLocks/>
          </p:cNvSpPr>
          <p:nvPr/>
        </p:nvSpPr>
        <p:spPr>
          <a:xfrm>
            <a:off x="249936" y="1533016"/>
            <a:ext cx="11942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look at the fancy definition, but this is just a formal way of describing what we just did for the 3x3 matrix.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0BC3AC-2A41-4E4D-AF6C-D0FE5CF39CE2}"/>
              </a:ext>
            </a:extLst>
          </p:cNvPr>
          <p:cNvSpPr/>
          <p:nvPr/>
        </p:nvSpPr>
        <p:spPr>
          <a:xfrm>
            <a:off x="838200" y="3229338"/>
            <a:ext cx="10515600" cy="2407534"/>
          </a:xfrm>
          <a:prstGeom prst="rect">
            <a:avLst/>
          </a:prstGeom>
          <a:noFill/>
          <a:ln w="19050">
            <a:solidFill>
              <a:srgbClr val="E09A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110829"/>
                </a:solidFill>
              </a:ln>
              <a:solidFill>
                <a:srgbClr val="E09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2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389-0668-9444-A2E8-F335DF4C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Example: A 4x4 Matrix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05FD0-57C8-1043-88BF-EE28FB31FFF2}"/>
              </a:ext>
            </a:extLst>
          </p:cNvPr>
          <p:cNvSpPr/>
          <p:nvPr/>
        </p:nvSpPr>
        <p:spPr>
          <a:xfrm>
            <a:off x="1476372" y="4043363"/>
            <a:ext cx="97155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table&#10;&#10;Description automatically generated">
            <a:extLst>
              <a:ext uri="{FF2B5EF4-FFF2-40B4-BE49-F238E27FC236}">
                <a16:creationId xmlns:a16="http://schemas.microsoft.com/office/drawing/2014/main" id="{E5AFE678-9A40-4340-8D11-0FF670D28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612107"/>
            <a:ext cx="9146454" cy="4645818"/>
          </a:xfrm>
        </p:spPr>
      </p:pic>
    </p:spTree>
    <p:extLst>
      <p:ext uri="{BB962C8B-B14F-4D97-AF65-F5344CB8AC3E}">
        <p14:creationId xmlns:p14="http://schemas.microsoft.com/office/powerpoint/2010/main" val="360510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060E-1BEF-2842-817B-FC4AFD26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Cramer’s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0151-694E-AC4F-9CD7-CF825807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95461"/>
          </a:xfrm>
        </p:spPr>
        <p:txBody>
          <a:bodyPr/>
          <a:lstStyle/>
          <a:p>
            <a:r>
              <a:rPr lang="en-US" dirty="0"/>
              <a:t>Given a system of linear equations, Cramer’s Rule is a way to solve for just one variable without having to solve for the whole system.</a:t>
            </a:r>
          </a:p>
          <a:p>
            <a:r>
              <a:rPr lang="en-US" dirty="0"/>
              <a:t>(Of course, for your exams you most likely will be solving for the whole system anyway).</a:t>
            </a:r>
          </a:p>
        </p:txBody>
      </p:sp>
    </p:spTree>
    <p:extLst>
      <p:ext uri="{BB962C8B-B14F-4D97-AF65-F5344CB8AC3E}">
        <p14:creationId xmlns:p14="http://schemas.microsoft.com/office/powerpoint/2010/main" val="415771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EC62-7BC7-F64F-AFA4-98D65C53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3" y="12700"/>
            <a:ext cx="11944027" cy="1325563"/>
          </a:xfrm>
        </p:spPr>
        <p:txBody>
          <a:bodyPr/>
          <a:lstStyle/>
          <a:p>
            <a:r>
              <a:rPr lang="en-US" dirty="0"/>
              <a:t>Cramer’s Rule for a 2x2 Matrix (Lecture Notes)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C5688EB7-AE99-0F4C-B257-00C01C6DC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68122"/>
            <a:ext cx="2841171" cy="133099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DA423-C475-A246-BC41-B71ADDC3A45A}"/>
              </a:ext>
            </a:extLst>
          </p:cNvPr>
          <p:cNvSpPr txBox="1">
            <a:spLocks/>
          </p:cNvSpPr>
          <p:nvPr/>
        </p:nvSpPr>
        <p:spPr>
          <a:xfrm>
            <a:off x="3679370" y="1699500"/>
            <a:ext cx="7674430" cy="129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81F04-630F-D143-854A-7827D64D76C2}"/>
              </a:ext>
            </a:extLst>
          </p:cNvPr>
          <p:cNvSpPr txBox="1"/>
          <p:nvPr/>
        </p:nvSpPr>
        <p:spPr>
          <a:xfrm>
            <a:off x="3679370" y="1699500"/>
            <a:ext cx="80218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We have a system of linear equations, in this case two. We’re solving for variables X and Y, and the rest are some numbers. We can write three matrices, corresponding to this system:</a:t>
            </a: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FD993294-E86E-F14D-BB72-142BB39A9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5" y="3392271"/>
            <a:ext cx="2810191" cy="1325562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2700CE9B-E767-194C-BB5A-198CC1A10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81" y="3359565"/>
            <a:ext cx="7107607" cy="1404992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5D18A170-DF24-104B-9C49-32664ED00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82" y="5053129"/>
            <a:ext cx="9651701" cy="1532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068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615FC77E3E4E4B845108F4053F5C61" ma:contentTypeVersion="8" ma:contentTypeDescription="Create a new document." ma:contentTypeScope="" ma:versionID="ec256b96330c4010f4cc0e4c8d5629a1">
  <xsd:schema xmlns:xsd="http://www.w3.org/2001/XMLSchema" xmlns:xs="http://www.w3.org/2001/XMLSchema" xmlns:p="http://schemas.microsoft.com/office/2006/metadata/properties" xmlns:ns2="4da0829e-ea70-40cb-b0b8-09cb8e845656" targetNamespace="http://schemas.microsoft.com/office/2006/metadata/properties" ma:root="true" ma:fieldsID="3fd6c8cba1eda053de62b14c62fbf377" ns2:_="">
    <xsd:import namespace="4da0829e-ea70-40cb-b0b8-09cb8e845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0829e-ea70-40cb-b0b8-09cb8e845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825209-7CEF-46A0-B4EF-3E1943978C75}">
  <ds:schemaRefs>
    <ds:schemaRef ds:uri="4da0829e-ea70-40cb-b0b8-09cb8e845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30A0CBC-D078-4FD3-829A-AF5901A4A468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4da0829e-ea70-40cb-b0b8-09cb8e845656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F0A1C1-3646-4789-9606-41F3013B3A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512</Words>
  <Application>Microsoft Macintosh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Gisha</vt:lpstr>
      <vt:lpstr>Office Theme</vt:lpstr>
      <vt:lpstr>Week 2</vt:lpstr>
      <vt:lpstr>Today’s Session</vt:lpstr>
      <vt:lpstr>What is the Determinant?</vt:lpstr>
      <vt:lpstr>The Determinant of a 2x2 Matrix?</vt:lpstr>
      <vt:lpstr>What about the determinant of an nxn matrix?</vt:lpstr>
      <vt:lpstr>What about the determinant of an nxn matrix?</vt:lpstr>
      <vt:lpstr>Extra Example: A 4x4 Matrix</vt:lpstr>
      <vt:lpstr>Cramer’s Rule</vt:lpstr>
      <vt:lpstr>Cramer’s Rule for a 2x2 Matrix (Lecture Notes)</vt:lpstr>
      <vt:lpstr>Cramer’s Rule :</vt:lpstr>
      <vt:lpstr>Cramer’s Rule Example:</vt:lpstr>
      <vt:lpstr>Cramer’s Rule Example:</vt:lpstr>
      <vt:lpstr>PowerPoint Presentation</vt:lpstr>
      <vt:lpstr>Question 1:</vt:lpstr>
      <vt:lpstr>Question 2:</vt:lpstr>
      <vt:lpstr>Question 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Sergios Gavriilidis</dc:creator>
  <cp:lastModifiedBy>Koner Kalkanel</cp:lastModifiedBy>
  <cp:revision>14</cp:revision>
  <dcterms:created xsi:type="dcterms:W3CDTF">2020-09-21T06:45:57Z</dcterms:created>
  <dcterms:modified xsi:type="dcterms:W3CDTF">2022-02-13T22:38:51Z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0x0101007D615FC77E3E4E4B845108F4053F5C61</vt:lpwstr>
  </property>
</Properties>
</file>