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308" r:id="rId6"/>
    <p:sldId id="310" r:id="rId7"/>
    <p:sldId id="311" r:id="rId8"/>
    <p:sldId id="312" r:id="rId9"/>
    <p:sldId id="316" r:id="rId10"/>
    <p:sldId id="313" r:id="rId11"/>
    <p:sldId id="314" r:id="rId12"/>
    <p:sldId id="315" r:id="rId13"/>
    <p:sldId id="317" r:id="rId14"/>
    <p:sldId id="31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29"/>
    <a:srgbClr val="E09AF5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25F1E-C0C8-AB4D-AB1F-E54E9DC032AB}" v="72" dt="2022-02-27T14:56:42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0"/>
    <p:restoredTop sz="94694"/>
  </p:normalViewPr>
  <p:slideViewPr>
    <p:cSldViewPr snapToGrid="0">
      <p:cViewPr varScale="1">
        <p:scale>
          <a:sx n="115" d="100"/>
          <a:sy n="115" d="100"/>
        </p:scale>
        <p:origin x="21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uegQmMdy8M" TargetMode="External"/><Relationship Id="rId2" Type="http://schemas.openxmlformats.org/officeDocument/2006/relationships/hyperlink" Target="https://www.tutorialspoint.com/cprogramming/c_pointer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840501/how-do-function-pointers-in-c-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581585/whats-the-difference-between-a-null-pointer-and-a-void-po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A989-8883-0F43-B140-5E940B96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12700"/>
            <a:ext cx="11887200" cy="1325563"/>
          </a:xfrm>
        </p:spPr>
        <p:txBody>
          <a:bodyPr/>
          <a:lstStyle/>
          <a:p>
            <a:r>
              <a:rPr lang="en-US" dirty="0"/>
              <a:t>Function Pointers – (Stack Overflow) Example</a:t>
            </a: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03263232-5747-5F46-A640-A795D038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86" y="1411345"/>
            <a:ext cx="5448300" cy="1460500"/>
          </a:xfrm>
          <a:ln>
            <a:solidFill>
              <a:schemeClr val="tx1"/>
            </a:solidFill>
          </a:ln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89502B7-3CCB-DA4D-B1EA-FCD291F91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36" y="2944927"/>
            <a:ext cx="8051800" cy="1066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95695B2-2172-8448-B8BF-3611DEAA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4252912"/>
            <a:ext cx="5279136" cy="2558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DD885DAC-ED65-C24C-9D8E-FB6395280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45" y="4772038"/>
            <a:ext cx="6065530" cy="1692706"/>
          </a:xfrm>
          <a:prstGeom prst="rect">
            <a:avLst/>
          </a:prstGeom>
          <a:ln>
            <a:solidFill>
              <a:srgbClr val="110829"/>
            </a:solidFill>
          </a:ln>
        </p:spPr>
      </p:pic>
    </p:spTree>
    <p:extLst>
      <p:ext uri="{BB962C8B-B14F-4D97-AF65-F5344CB8AC3E}">
        <p14:creationId xmlns:p14="http://schemas.microsoft.com/office/powerpoint/2010/main" val="64006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54B3-7446-2740-BDD0-A2A9D3CF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Coursework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C66F-589D-F34C-A175-69B5D9A2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17" y="1680660"/>
            <a:ext cx="11272024" cy="4351338"/>
          </a:xfrm>
        </p:spPr>
        <p:txBody>
          <a:bodyPr/>
          <a:lstStyle/>
          <a:p>
            <a:r>
              <a:rPr lang="en-US" dirty="0"/>
              <a:t>Rest of the time on coursework.</a:t>
            </a:r>
          </a:p>
          <a:p>
            <a:r>
              <a:rPr lang="en-US" dirty="0"/>
              <a:t>Feel free to ask questions about your code and we can try to look but it has been quite a while since we have done C, but always happy to try to help and listen anyway.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72A5-2D45-3E4A-ACD2-7E993583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AD90-0D47-F94A-879B-F10048A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5" y="1765737"/>
            <a:ext cx="10515600" cy="35493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Overview on Pointers: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https://www.tutorialspoint.com/cprogramming/c_pointers.htm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Academy 4 Hour Course on Pointers:</a:t>
            </a:r>
          </a:p>
          <a:p>
            <a:pPr lvl="1"/>
            <a:r>
              <a:rPr lang="en-US" dirty="0">
                <a:hlinkClick r:id="rId3"/>
              </a:rPr>
              <a:t>https://www.youtube.com/watch?v=zuegQmMdy8M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Popular Stack Overflow Discussion on Function Pointers:</a:t>
            </a:r>
          </a:p>
          <a:p>
            <a:pPr lvl="1"/>
            <a:r>
              <a:rPr lang="en-US" dirty="0">
                <a:hlinkClick r:id="rId4"/>
              </a:rPr>
              <a:t>https://stackoverflow.com/questions/840501/how-do-function-pointers-in-c-work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0"/>
            <a:ext cx="10515600" cy="4911161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C!</a:t>
            </a:r>
          </a:p>
          <a:p>
            <a:r>
              <a:rPr lang="en-US" dirty="0">
                <a:sym typeface="Wingdings" pitchFamily="2" charset="2"/>
              </a:rPr>
              <a:t>So, today in PAL is an opportunity to just do your C coursework and talk about questions you have with us and we can attempt to help as best as we can  </a:t>
            </a:r>
          </a:p>
          <a:p>
            <a:r>
              <a:rPr lang="en-US" dirty="0">
                <a:sym typeface="Wingdings" pitchFamily="2" charset="2"/>
              </a:rPr>
              <a:t>First, we’ll go a bit through pointers.</a:t>
            </a:r>
          </a:p>
          <a:p>
            <a:r>
              <a:rPr lang="en-US" dirty="0">
                <a:sym typeface="Wingdings" pitchFamily="2" charset="2"/>
              </a:rPr>
              <a:t>We can’t walk through specific questions, but we can highlight some resources before you start working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88A-BCFD-D945-81C8-0EBFA6ED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7" y="194872"/>
            <a:ext cx="11120034" cy="1083430"/>
          </a:xfrm>
        </p:spPr>
        <p:txBody>
          <a:bodyPr>
            <a:normAutofit fontScale="90000"/>
          </a:bodyPr>
          <a:lstStyle/>
          <a:p>
            <a:r>
              <a:rPr lang="en-US" dirty="0"/>
              <a:t>C &amp; Pointers (aka programmer’s biggest enemy)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B807-68A5-784E-9025-67C3163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84662"/>
            <a:ext cx="11761922" cy="5360637"/>
          </a:xfrm>
        </p:spPr>
        <p:txBody>
          <a:bodyPr/>
          <a:lstStyle/>
          <a:p>
            <a:r>
              <a:rPr lang="en-US" dirty="0"/>
              <a:t>A pointer is just a variable.</a:t>
            </a:r>
          </a:p>
          <a:p>
            <a:r>
              <a:rPr lang="en-US" dirty="0"/>
              <a:t>Its value is the address of another variable (the memory address of where that value is stored).</a:t>
            </a:r>
          </a:p>
          <a:p>
            <a:r>
              <a:rPr lang="en-US" dirty="0"/>
              <a:t>The general form in C for a pointer variable is:</a:t>
            </a:r>
          </a:p>
          <a:p>
            <a:pPr marL="0" indent="0" algn="ctr">
              <a:buNone/>
            </a:pPr>
            <a:r>
              <a:rPr lang="en-US" b="1" dirty="0"/>
              <a:t>type *</a:t>
            </a:r>
            <a:r>
              <a:rPr lang="en-US" b="1" dirty="0" err="1"/>
              <a:t>variableName</a:t>
            </a:r>
            <a:r>
              <a:rPr lang="en-US" b="1" dirty="0"/>
              <a:t>;</a:t>
            </a:r>
          </a:p>
          <a:p>
            <a:pPr marL="0" indent="0" algn="ctr">
              <a:buNone/>
            </a:pPr>
            <a:r>
              <a:rPr lang="en-US" dirty="0"/>
              <a:t>int *number;</a:t>
            </a:r>
          </a:p>
          <a:p>
            <a:pPr marL="0" indent="0" algn="ctr">
              <a:buNone/>
            </a:pPr>
            <a:r>
              <a:rPr lang="en-US" dirty="0"/>
              <a:t>char *letter; 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(Note that </a:t>
            </a:r>
            <a:r>
              <a:rPr lang="en-US" b="1" dirty="0"/>
              <a:t>type* </a:t>
            </a:r>
            <a:r>
              <a:rPr lang="en-US" b="1" dirty="0" err="1"/>
              <a:t>variableName</a:t>
            </a:r>
            <a:r>
              <a:rPr lang="en-US" dirty="0"/>
              <a:t> is also valid, and it may be more clear to write it like this - do whatever makes more sense for you)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881-3D0D-F741-A140-4FB61CB9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9E85-1509-4349-BFFC-56CFCDDD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71" y="1670642"/>
            <a:ext cx="11544946" cy="4823148"/>
          </a:xfrm>
        </p:spPr>
        <p:txBody>
          <a:bodyPr/>
          <a:lstStyle/>
          <a:p>
            <a:r>
              <a:rPr lang="en-US" dirty="0"/>
              <a:t>Few Key Operations:</a:t>
            </a:r>
          </a:p>
          <a:p>
            <a:pPr marL="914400" lvl="1" indent="-457200">
              <a:buAutoNum type="arabicParenR"/>
            </a:pPr>
            <a:r>
              <a:rPr lang="en-US" dirty="0"/>
              <a:t>Defining the pointer variable (shown on the page previously).</a:t>
            </a:r>
          </a:p>
          <a:p>
            <a:pPr marL="914400" lvl="1" indent="-457200">
              <a:buAutoNum type="arabicParenR"/>
            </a:pPr>
            <a:r>
              <a:rPr lang="en-US" dirty="0"/>
              <a:t>Assigning the address of a variable to a pointer.</a:t>
            </a:r>
          </a:p>
          <a:p>
            <a:pPr marL="914400" lvl="1" indent="-457200">
              <a:buAutoNum type="arabicParenR"/>
            </a:pPr>
            <a:r>
              <a:rPr lang="en-US" dirty="0"/>
              <a:t>Accessing the value at the address available in the pointer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E57A5B-A70D-9445-A512-18628CA3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8" r="15696" b="2629"/>
          <a:stretch/>
        </p:blipFill>
        <p:spPr>
          <a:xfrm>
            <a:off x="196312" y="1388473"/>
            <a:ext cx="7467976" cy="499774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765B58-4951-7348-A42A-DF5CDE80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91" y="30997"/>
            <a:ext cx="10515600" cy="1325563"/>
          </a:xfrm>
        </p:spPr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77855F0-2010-EB49-BD25-B2811B51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85" y="5633333"/>
            <a:ext cx="4200803" cy="793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963BC-DAA1-0C4B-83F3-DFA19CBC4E18}"/>
              </a:ext>
            </a:extLst>
          </p:cNvPr>
          <p:cNvSpPr txBox="1"/>
          <p:nvPr/>
        </p:nvSpPr>
        <p:spPr>
          <a:xfrm>
            <a:off x="7794885" y="1388473"/>
            <a:ext cx="42008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declare an integer variable, and then an integer pointer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get the address of the integer variable through the &amp; 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‘&amp;’ Gives the address of the variable it is used next 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’*’ will get the value of whatever the pointer is pointing 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54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FCB-524F-5749-8C8A-EE7702FC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CDD1-4006-8F4F-A08E-DB3FEAF8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 pointer is a pointer that does not point to any memory location.</a:t>
            </a:r>
          </a:p>
          <a:p>
            <a:r>
              <a:rPr lang="en-US" dirty="0"/>
              <a:t>It’s just a pointer that is assigned NULL.</a:t>
            </a:r>
          </a:p>
          <a:p>
            <a:endParaRPr lang="en-US" dirty="0"/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Used to perform error handling with pointers before dereferencing them. E.g., they can represent conditions like the end of a list of unknown length.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1220-9540-C245-AED7-98E075B7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with Pointers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FF4B5D4-E5D5-924B-9B7D-01E33AF3D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26" y="1608319"/>
            <a:ext cx="5167547" cy="4716014"/>
          </a:xfrm>
        </p:spPr>
      </p:pic>
    </p:spTree>
    <p:extLst>
      <p:ext uri="{BB962C8B-B14F-4D97-AF65-F5344CB8AC3E}">
        <p14:creationId xmlns:p14="http://schemas.microsoft.com/office/powerpoint/2010/main" val="43258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EE93-2969-E747-8FC9-A144FF2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2701"/>
            <a:ext cx="10515600" cy="1325563"/>
          </a:xfrm>
        </p:spPr>
        <p:txBody>
          <a:bodyPr/>
          <a:lstStyle/>
          <a:p>
            <a:r>
              <a:rPr lang="en-US" dirty="0"/>
              <a:t>Pointers &amp;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CFD5-5919-164C-85D0-F1B2DB5A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" y="1500504"/>
            <a:ext cx="11739880" cy="5344795"/>
          </a:xfrm>
        </p:spPr>
        <p:txBody>
          <a:bodyPr/>
          <a:lstStyle/>
          <a:p>
            <a:r>
              <a:rPr lang="en-US" dirty="0"/>
              <a:t>We can also have pointers to functions. Similarly, we are just storing the address of a function. </a:t>
            </a:r>
          </a:p>
          <a:p>
            <a:endParaRPr lang="en-US" dirty="0"/>
          </a:p>
          <a:p>
            <a:r>
              <a:rPr lang="en-US" dirty="0"/>
              <a:t>Function Pointer Syntax:</a:t>
            </a:r>
          </a:p>
          <a:p>
            <a:pPr marL="0" indent="0" algn="ctr">
              <a:buNone/>
            </a:pPr>
            <a:r>
              <a:rPr lang="en-US" dirty="0"/>
              <a:t>void (*foo) (int);</a:t>
            </a:r>
          </a:p>
          <a:p>
            <a:r>
              <a:rPr lang="en-US" dirty="0"/>
              <a:t>Foo is a pointer to a function. This function takes one argument, an integer, and returns void. </a:t>
            </a:r>
          </a:p>
          <a:p>
            <a:r>
              <a:rPr lang="en-US" dirty="0"/>
              <a:t>Things get more confusing when we start to put stars everywhere:</a:t>
            </a:r>
          </a:p>
          <a:p>
            <a:pPr marL="0" indent="0" algn="ctr">
              <a:buNone/>
            </a:pPr>
            <a:r>
              <a:rPr lang="en-US" dirty="0"/>
              <a:t>void *(*foo) (int *);</a:t>
            </a:r>
          </a:p>
          <a:p>
            <a:r>
              <a:rPr lang="en-US" dirty="0"/>
              <a:t>How do we read this? Perhaps best to read inside-out.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42FC-9915-3B4E-BE91-522E81D4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19D-BE54-6A4D-935F-1EE381AD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void *(*foo) (int *);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foo is a pointer to a function that returns a void * (that is, a void pointer) and takes in an integer pointer as a parameter.</a:t>
            </a:r>
          </a:p>
          <a:p>
            <a:r>
              <a:rPr lang="en-US" dirty="0"/>
              <a:t>So foo is just a pointer to a function that:</a:t>
            </a:r>
          </a:p>
          <a:p>
            <a:pPr lvl="1"/>
            <a:r>
              <a:rPr lang="en-US" dirty="0"/>
              <a:t>Returns a void pointer.</a:t>
            </a:r>
          </a:p>
          <a:p>
            <a:pPr lvl="1"/>
            <a:r>
              <a:rPr lang="en-US" dirty="0"/>
              <a:t>Takes in an integer pointer.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Note</a:t>
            </a:r>
            <a:r>
              <a:rPr lang="en-US" dirty="0"/>
              <a:t>: A void pointer is not the same as a null pointer. Null is a ‘value’ that the pointer is pointing to, while void is a pointer type – the pointer points to a value that does not have a specific type.)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A0CBC-D078-4FD3-829A-AF5901A4A468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da0829e-ea70-40cb-b0b8-09cb8e845656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634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Gisha</vt:lpstr>
      <vt:lpstr>Office Theme</vt:lpstr>
      <vt:lpstr>Week 4</vt:lpstr>
      <vt:lpstr>Today’s Session</vt:lpstr>
      <vt:lpstr>C &amp; Pointers (aka programmer’s biggest enemy)</vt:lpstr>
      <vt:lpstr>How do we use them?</vt:lpstr>
      <vt:lpstr>Code Example</vt:lpstr>
      <vt:lpstr>Null Pointers</vt:lpstr>
      <vt:lpstr>Common Mistakes with Pointers</vt:lpstr>
      <vt:lpstr>Pointers &amp; Functions </vt:lpstr>
      <vt:lpstr>Function Pointers</vt:lpstr>
      <vt:lpstr>Function Pointers – (Stack Overflow) Example</vt:lpstr>
      <vt:lpstr>Coursework </vt:lpstr>
      <vt:lpstr>Recourses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Koner Kalkanel</cp:lastModifiedBy>
  <cp:revision>19</cp:revision>
  <dcterms:created xsi:type="dcterms:W3CDTF">2020-09-21T06:45:57Z</dcterms:created>
  <dcterms:modified xsi:type="dcterms:W3CDTF">2022-02-28T10:52:30Z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