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327" r:id="rId6"/>
    <p:sldId id="278" r:id="rId7"/>
    <p:sldId id="272" r:id="rId8"/>
    <p:sldId id="260" r:id="rId9"/>
    <p:sldId id="322" r:id="rId10"/>
    <p:sldId id="309" r:id="rId11"/>
    <p:sldId id="310" r:id="rId12"/>
    <p:sldId id="311" r:id="rId13"/>
    <p:sldId id="313" r:id="rId14"/>
    <p:sldId id="312" r:id="rId15"/>
    <p:sldId id="318" r:id="rId16"/>
    <p:sldId id="319" r:id="rId17"/>
    <p:sldId id="324" r:id="rId18"/>
    <p:sldId id="325" r:id="rId19"/>
    <p:sldId id="314" r:id="rId20"/>
    <p:sldId id="315" r:id="rId21"/>
    <p:sldId id="316" r:id="rId22"/>
    <p:sldId id="320" r:id="rId23"/>
    <p:sldId id="317" r:id="rId24"/>
    <p:sldId id="321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ija Nuneska" initials="EN" lastIdx="2" clrIdx="0">
    <p:extLst>
      <p:ext uri="{19B8F6BF-5375-455C-9EA6-DF929625EA0E}">
        <p15:presenceInfo xmlns:p15="http://schemas.microsoft.com/office/powerpoint/2012/main" userId="S::en410@bath.ac.uk::236fbc28-079c-4347-b053-65a31611fcdf" providerId="AD"/>
      </p:ext>
    </p:extLst>
  </p:cmAuthor>
  <p:cmAuthor id="2" name="Sergios Gavriilidis" initials="SG" lastIdx="3" clrIdx="1">
    <p:extLst>
      <p:ext uri="{19B8F6BF-5375-455C-9EA6-DF929625EA0E}">
        <p15:presenceInfo xmlns:p15="http://schemas.microsoft.com/office/powerpoint/2012/main" userId="S::sg2295@bath.ac.uk::1bd312a7-2dbe-4c5a-9c95-313b003edf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829"/>
    <a:srgbClr val="E09AF5"/>
    <a:srgbClr val="579B9D"/>
    <a:srgbClr val="50A496"/>
    <a:srgbClr val="42B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50EF-BFA6-434E-9D23-78C9CC248B3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AD6F-A7BC-46B6-A78C-E6B4363C9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8581D5-F839-4E6A-A0C4-AD24A49B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BF84-F099-44BE-877D-6E0E689C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6750" y="6492874"/>
            <a:ext cx="2743200" cy="365125"/>
          </a:xfrm>
        </p:spPr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BEE6-83AA-4072-8DC4-EFC437BE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4350" cy="365125"/>
          </a:xfrm>
        </p:spPr>
        <p:txBody>
          <a:bodyPr/>
          <a:lstStyle/>
          <a:p>
            <a:r>
              <a:rPr lang="en-GB"/>
              <a:t>PAL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8A1-F339-4CBA-8984-E336D82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2" y="6492873"/>
            <a:ext cx="2743200" cy="365125"/>
          </a:xfrm>
        </p:spPr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966CE-2531-4180-8D14-9C72F4E46EE3}"/>
              </a:ext>
            </a:extLst>
          </p:cNvPr>
          <p:cNvSpPr/>
          <p:nvPr userDrawn="1"/>
        </p:nvSpPr>
        <p:spPr>
          <a:xfrm>
            <a:off x="0" y="0"/>
            <a:ext cx="12192000" cy="3602039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A247D-E7D3-4321-9531-FDC68C91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3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EE8-3B2A-46F4-B112-AFEDEEA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2546C-329E-4BE3-A26D-6B0E890F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7598-F0C0-4471-8CCF-CED431A1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BDF2-C6C2-4EE6-83EC-4FED7DA0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0DB-5299-42DC-AEA6-E085A25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761F-42F3-4D6E-B8B7-B4D918CA4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F96B-F843-4F7F-95BB-BD2DE78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E5BA-5B6D-4B64-ADBF-6EAF839F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6196-2EF8-4CB9-8B38-B6867AB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6A6C-6C36-464E-9AD3-7D2AED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55E2-FAC9-45BA-977C-578C101F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88EA-4BDE-4430-BB05-A8193EE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FB9D-F890-4317-9431-82719EA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5227-7781-4A99-9746-02B76F1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2BB-481D-410B-8E55-48B00BC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A6A-DD15-4AD0-95BD-57ABFB6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E8D57-C6F9-4CD4-8DEE-98D1580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38AC-5324-4B1E-82F4-29A9BCB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1E15-547C-4519-8756-37718B7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B7F7-B6A1-493A-B116-BD1F4E8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C7C5-3BE1-4879-83ED-EB8C4501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E1-3E4D-4EDF-A482-C24EC7AE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29C6-CCA7-4E5C-9765-BB88C959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76EF-1998-4098-9D28-CB61E5A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47C9-13AF-4458-AC01-6327EAF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7043-EEE1-4D35-860D-A105BE1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664-1A30-45CE-B381-EA89365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9A6C7-9D2F-4896-B43B-AF653B86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8492F-7E80-4211-9AB3-87AE714FA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3B79-BA47-48AC-9522-95906F5F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36A2-7478-4F4C-AB04-2A9C4AA9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30A19-DB4C-4653-94FF-D8DDF1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E5F8-A9EF-41CA-AFF5-79BDE6F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B53C5-641E-4FFE-A585-77EFCED7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9C05-7344-49A1-872F-8950C66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8C502-FA13-45E2-A471-F8FDA41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A043E-D5F3-4A9D-BD15-542FEC37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3D06-149D-4CAA-AAFC-A6554AD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59AB-8E02-4808-84BD-9BE9E10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2B937-14BE-474D-B0D6-D175532D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DA1E6-7977-48A0-A33A-B1FC599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817-F1D2-4C08-9EDB-343F2D06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1B51-0613-41C9-9130-5160A20A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A5FD-9D75-4F0A-99D9-BAA186F7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AC383-9BFE-4C25-AC8F-0D9094A4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FC82-885F-4A49-B32C-F2F3B1DF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57D-3D65-41F7-9161-753421FE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EBE-E969-4E58-9330-C2CC764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F5960-287D-4999-99AE-48090E141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0F7F-8A91-4458-8105-AA554BEE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FDEB-74E0-4F1B-98D9-DF827A29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14DB-83FC-4E18-BD9C-D182347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C08F-8DBB-4721-9527-32F6C5CC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586F8E-3842-4ADA-A095-37A2543484AC}"/>
              </a:ext>
            </a:extLst>
          </p:cNvPr>
          <p:cNvSpPr/>
          <p:nvPr userDrawn="1"/>
        </p:nvSpPr>
        <p:spPr>
          <a:xfrm>
            <a:off x="0" y="-1587"/>
            <a:ext cx="12192000" cy="1339850"/>
          </a:xfrm>
          <a:prstGeom prst="rect">
            <a:avLst/>
          </a:prstGeom>
          <a:solidFill>
            <a:srgbClr val="42B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9289-9069-4A65-8216-C4577FC9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DCE6-1A0D-4CCD-B6A9-71E4D022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2A28-E60A-4EA7-A217-01001BCE4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60B5-8C92-4E2A-83F0-9B2D0C12F9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3B65-AED8-45FF-8C76-5EB350F68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6DF-E572-4F8D-AC69-527E8DE1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7327-71F1-4341-BC01-CA732F072A0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0AA2F-53F1-400E-8C76-5212775A2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5" y="5180012"/>
            <a:ext cx="1344195" cy="167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0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sha" panose="020B0502040204020203" pitchFamily="34" charset="-79"/>
          <a:ea typeface="+mj-ea"/>
          <a:cs typeface="Gisha" panose="020B05020402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sha" panose="020B0502040204020203" pitchFamily="34" charset="-79"/>
          <a:ea typeface="+mn-ea"/>
          <a:cs typeface="Gisha" panose="020B05020402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eeksforgeeks.org/dynamic-memory-allocation-in-c-using-malloc-calloc-free-and-reall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ticleworld.com/10-interview-question-on-dynamic-memory-allocation/" TargetMode="External"/><Relationship Id="rId2" Type="http://schemas.openxmlformats.org/officeDocument/2006/relationships/hyperlink" Target="https://www.programiz.com/c-programming/c-dynamic-memory-alloc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ubath.com/peer-support/pal/becomeapallead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dynamic-memory-allocation-in-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6A86-298C-48EC-A9B5-7E3C60F09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sha"/>
                <a:cs typeface="Gisha"/>
              </a:rPr>
              <a:t>Week 5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C8FD4-8EC1-4B65-A39F-91CEFB45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Peer Assisted Learning</a:t>
            </a:r>
          </a:p>
        </p:txBody>
      </p:sp>
    </p:spTree>
    <p:extLst>
      <p:ext uri="{BB962C8B-B14F-4D97-AF65-F5344CB8AC3E}">
        <p14:creationId xmlns:p14="http://schemas.microsoft.com/office/powerpoint/2010/main" val="3195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8456-46B3-4A8D-9B39-8C6BF85D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AEC9-EC1B-4463-A6CA-1B8CB19B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Realloc() – Reallocates memory occupied by a malloc()/calloc() 		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Free() – Frees the dynamically allocated memory.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18BE8-5869-4670-9F2A-31A0A5B0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07" y="3133770"/>
            <a:ext cx="5911984" cy="590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577CA-CC71-458C-BE71-C0871EB3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435" y="5284088"/>
            <a:ext cx="1713128" cy="59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4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6091-A29D-4B40-9B48-4D0B222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4587-BC29-4EC9-9DB8-4D653E6C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A3A32-CD4A-4BF5-BAA8-BB1EF13B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4" y="1338264"/>
            <a:ext cx="5308296" cy="55197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A20D4D-6796-5046-8EA5-C331A56C2AA5}"/>
              </a:ext>
            </a:extLst>
          </p:cNvPr>
          <p:cNvSpPr txBox="1">
            <a:spLocks/>
          </p:cNvSpPr>
          <p:nvPr/>
        </p:nvSpPr>
        <p:spPr>
          <a:xfrm>
            <a:off x="6593983" y="1465014"/>
            <a:ext cx="5598017" cy="505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Allocating memory to an integer pointer (</a:t>
            </a:r>
            <a:r>
              <a:rPr lang="en-GB" sz="2400" dirty="0" err="1"/>
              <a:t>ptr</a:t>
            </a:r>
            <a:r>
              <a:rPr lang="en-GB" sz="2400" dirty="0"/>
              <a:t>), which will be able to store n integers.</a:t>
            </a:r>
          </a:p>
          <a:p>
            <a:r>
              <a:rPr lang="en-GB" sz="2400" dirty="0"/>
              <a:t>The user enters elements, </a:t>
            </a:r>
            <a:r>
              <a:rPr lang="en-GB" sz="2400" dirty="0" err="1"/>
              <a:t>scanf</a:t>
            </a:r>
            <a:r>
              <a:rPr lang="en-GB" sz="2400" dirty="0"/>
              <a:t> takes in the input which is stored accordingly in the memory </a:t>
            </a:r>
            <a:r>
              <a:rPr lang="en-GB" sz="2400" dirty="0" err="1"/>
              <a:t>ptr</a:t>
            </a:r>
            <a:r>
              <a:rPr lang="en-GB" sz="2400" dirty="0"/>
              <a:t> has (</a:t>
            </a:r>
            <a:r>
              <a:rPr lang="en-GB" sz="2400" dirty="0" err="1"/>
              <a:t>ptr+i</a:t>
            </a:r>
            <a:r>
              <a:rPr lang="en-GB" sz="2400" dirty="0"/>
              <a:t> is the same as </a:t>
            </a:r>
            <a:r>
              <a:rPr lang="en-GB" sz="2400" dirty="0" err="1"/>
              <a:t>ptr</a:t>
            </a:r>
            <a:r>
              <a:rPr lang="en-GB" sz="2400" dirty="0"/>
              <a:t>[i], it goes to the next memory address in the sequence )</a:t>
            </a:r>
          </a:p>
          <a:p>
            <a:r>
              <a:rPr lang="en-GB" sz="2400" dirty="0"/>
              <a:t>We then are summing these values and return it.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23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B049-30D6-C744-A4C4-62139B48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Single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7F20A-4169-CA4C-86C2-4D4EEB50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5" y="1955519"/>
            <a:ext cx="10180430" cy="108134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AABCB9-28A4-4B46-B3EC-30330785A40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67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Malloc() – Remember that malloc allocates a requested size of bytes and returns a pointer to the first byte of that allocated space.</a:t>
            </a:r>
          </a:p>
          <a:p>
            <a:r>
              <a:rPr lang="en-GB" dirty="0"/>
              <a:t>Above we are cast typing the malloc call to a float pointer after specifying how much memory we want to reserve.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2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0E7-5F91-F94F-841C-FC632746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65" y="0"/>
            <a:ext cx="10515600" cy="1325563"/>
          </a:xfrm>
        </p:spPr>
        <p:txBody>
          <a:bodyPr/>
          <a:lstStyle/>
          <a:p>
            <a:r>
              <a:rPr lang="en-US" dirty="0"/>
              <a:t>Malloc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C1C51-6BC6-274C-8089-409408C6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" y="1465014"/>
            <a:ext cx="5852671" cy="505028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BC914-D098-004D-B6D8-74464643A73A}"/>
              </a:ext>
            </a:extLst>
          </p:cNvPr>
          <p:cNvSpPr txBox="1">
            <a:spLocks/>
          </p:cNvSpPr>
          <p:nvPr/>
        </p:nvSpPr>
        <p:spPr>
          <a:xfrm>
            <a:off x="6409386" y="1465014"/>
            <a:ext cx="5782614" cy="5050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First, we’re declaring a character pointer: str.</a:t>
            </a:r>
          </a:p>
          <a:p>
            <a:r>
              <a:rPr lang="en-GB" sz="2400" dirty="0"/>
              <a:t>We’re allocating memory to this pointer using malloc (we’ve hardcoded in that we want space 15 characters).</a:t>
            </a:r>
          </a:p>
          <a:p>
            <a:r>
              <a:rPr lang="en-GB" sz="2400" dirty="0"/>
              <a:t>We then provide the characters to be held in memory through. </a:t>
            </a:r>
            <a:r>
              <a:rPr lang="en-GB" sz="2400" dirty="0" err="1"/>
              <a:t>Strcpy</a:t>
            </a:r>
            <a:r>
              <a:rPr lang="en-GB" sz="2400" dirty="0"/>
              <a:t>. </a:t>
            </a:r>
          </a:p>
          <a:p>
            <a:r>
              <a:rPr lang="en-GB" sz="2400" dirty="0"/>
              <a:t>We can </a:t>
            </a:r>
            <a:r>
              <a:rPr lang="en-GB" sz="2400" dirty="0" err="1"/>
              <a:t>realloc</a:t>
            </a:r>
            <a:r>
              <a:rPr lang="en-GB" sz="2400" dirty="0"/>
              <a:t> the memory if we want more characters</a:t>
            </a:r>
          </a:p>
          <a:p>
            <a:r>
              <a:rPr lang="en-GB" sz="2400" dirty="0"/>
              <a:t>(Note that we have not checked if the character pointer here is actually NULL!!!)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2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A7B5-E62A-954B-8666-6E613B8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A891-AA65-044F-A883-55612DC7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 number of bytes, and returns a void pointer to them</a:t>
            </a:r>
          </a:p>
          <a:p>
            <a:r>
              <a:rPr lang="en-US" dirty="0"/>
              <a:t>This means we should cast to our expected type</a:t>
            </a:r>
          </a:p>
          <a:p>
            <a:r>
              <a:rPr lang="en-US" dirty="0"/>
              <a:t>Malloc doesn’t change the values that were here in memory before (calloc() initialises to zero)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would we allocate memory to store “Hello world!”?</a:t>
            </a:r>
          </a:p>
        </p:txBody>
      </p:sp>
    </p:spTree>
    <p:extLst>
      <p:ext uri="{BB962C8B-B14F-4D97-AF65-F5344CB8AC3E}">
        <p14:creationId xmlns:p14="http://schemas.microsoft.com/office/powerpoint/2010/main" val="291686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468-BE20-C14F-BCB2-1803C73F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9445-63F3-2C42-9ED7-38BF10F1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would say: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 *string = (</a:t>
            </a:r>
            <a:r>
              <a:rPr lang="en-GB" sz="2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*) malloc(</a:t>
            </a:r>
            <a:r>
              <a:rPr lang="en-GB" sz="24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sz="2400" dirty="0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do we use sizeof()?</a:t>
            </a:r>
          </a:p>
          <a:p>
            <a:r>
              <a:rPr lang="en-US" dirty="0"/>
              <a:t>Why do we allocate 13 characters for this string?</a:t>
            </a:r>
          </a:p>
          <a:p>
            <a:r>
              <a:rPr lang="en-US" dirty="0"/>
              <a:t>What happens if we do: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string = 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*) malloc(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0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1749-7864-FB4F-9EA5-15BB941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2F7F-79A7-7F4E-BF26-374A5665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What is the difference between malloc() and </a:t>
            </a:r>
            <a:r>
              <a:rPr lang="en-US" dirty="0" err="1"/>
              <a:t>calloc</a:t>
            </a:r>
            <a:r>
              <a:rPr lang="en-US" dirty="0"/>
              <a:t>()?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2. Following on from this, give a reason as to why would you use </a:t>
            </a:r>
            <a:r>
              <a:rPr lang="en-US" dirty="0" err="1"/>
              <a:t>calloc</a:t>
            </a:r>
            <a:r>
              <a:rPr lang="en-US" dirty="0"/>
              <a:t>() over malloc()?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3. How can allocate memory for an array of 15 integers on the heap (using malloc)?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Create a simple program that allocates memory for an integer array to store numbers [1,2,3,…., n], where n is set by the user. </a:t>
            </a:r>
          </a:p>
        </p:txBody>
      </p:sp>
    </p:spTree>
    <p:extLst>
      <p:ext uri="{BB962C8B-B14F-4D97-AF65-F5344CB8AC3E}">
        <p14:creationId xmlns:p14="http://schemas.microsoft.com/office/powerpoint/2010/main" val="57510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8D01-71A6-A140-B0E6-93895025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004D-988C-7C45-93C0-634309F5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  <a:p>
            <a:r>
              <a:rPr lang="en-GB" dirty="0"/>
              <a:t>malloc() allocates a memory block of given size (in bytes) and returns a pointer to the beginning of the block. malloc() doesn’t initialize the allocated memory.  </a:t>
            </a:r>
          </a:p>
          <a:p>
            <a:r>
              <a:rPr lang="en-GB" dirty="0" err="1"/>
              <a:t>calloc</a:t>
            </a:r>
            <a:r>
              <a:rPr lang="en-GB" dirty="0"/>
              <a:t>() allocates the memory and also initializes every byte in the allocated memory to 0. If you try to read the value of the allocated memory without initializing it, you’ll get 0 as it has already been initialized to 0 by </a:t>
            </a:r>
            <a:r>
              <a:rPr lang="en-GB" dirty="0" err="1"/>
              <a:t>calloc</a:t>
            </a:r>
            <a:r>
              <a:rPr lang="en-GB" dirty="0"/>
              <a:t>().</a:t>
            </a:r>
          </a:p>
          <a:p>
            <a:r>
              <a:rPr lang="en-GB" dirty="0" err="1"/>
              <a:t>Calloc</a:t>
            </a:r>
            <a:r>
              <a:rPr lang="en-GB" dirty="0"/>
              <a:t> takes in two arguments – the number of blocks to be allocated as well as the size of each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2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A1E7-16BF-314B-881E-7144FED5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A77F-188B-AD4B-A8A3-75214C61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</a:t>
            </a:r>
            <a:r>
              <a:rPr lang="en-GB" dirty="0"/>
              <a:t> Use malloc() if you are going to set everything that you use in the allocated space. Use </a:t>
            </a:r>
            <a:r>
              <a:rPr lang="en-GB" dirty="0" err="1"/>
              <a:t>calloc</a:t>
            </a:r>
            <a:r>
              <a:rPr lang="en-GB" dirty="0"/>
              <a:t>() if you're going to leave parts of the data uninitialized - and it would be beneficial to have the unset parts zeroed.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3.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D97CF-06F4-124F-B09E-78E5805E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3905573"/>
            <a:ext cx="9309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DBC0-0060-5E42-92D9-194AB5D9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4 (Code from Geeks4Geeks)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CC4548-9C33-504A-AD9F-87305ABE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how to code can be found through this link (which is also a good resource for general understanding of memory allocation in C.</a:t>
            </a:r>
          </a:p>
          <a:p>
            <a:r>
              <a:rPr lang="en-US" dirty="0">
                <a:hlinkClick r:id="rId2"/>
              </a:rPr>
              <a:t>https://www.geeksforgeeks.org/dynamic-memory-allocation-in-c-using-malloc-calloc-free-and-realloc/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8A81B3E-648A-E549-8796-9033A4593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5" y="3751357"/>
            <a:ext cx="1700012" cy="29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359-53B1-4374-98D4-92C2820D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692536-3384-466E-811E-EEBC0E90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4" t="1196" r="1439" b="1823"/>
          <a:stretch/>
        </p:blipFill>
        <p:spPr>
          <a:xfrm>
            <a:off x="-53787" y="-17598"/>
            <a:ext cx="12296722" cy="6926942"/>
          </a:xfrm>
        </p:spPr>
      </p:pic>
    </p:spTree>
    <p:extLst>
      <p:ext uri="{BB962C8B-B14F-4D97-AF65-F5344CB8AC3E}">
        <p14:creationId xmlns:p14="http://schemas.microsoft.com/office/powerpoint/2010/main" val="389967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2FB8-1609-474E-B522-DF196277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41B5-AB0E-A540-9893-093E4DB1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https://www.programiz.com/c-programming/c-dynamic-memory-allocation</a:t>
            </a:r>
            <a:endParaRPr lang="en-US" dirty="0"/>
          </a:p>
          <a:p>
            <a:r>
              <a:rPr lang="en-US" dirty="0">
                <a:hlinkClick r:id="rId3"/>
              </a:rPr>
              <a:t>https://aticleworld.com/10-interview-question-on-dynamic-memory-allocation/</a:t>
            </a:r>
            <a:r>
              <a:rPr lang="en-US" dirty="0"/>
              <a:t> (Where the last questions come from)</a:t>
            </a:r>
          </a:p>
        </p:txBody>
      </p:sp>
    </p:spTree>
    <p:extLst>
      <p:ext uri="{BB962C8B-B14F-4D97-AF65-F5344CB8AC3E}">
        <p14:creationId xmlns:p14="http://schemas.microsoft.com/office/powerpoint/2010/main" val="275083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D19E8C-982D-E341-85B4-CDCC9C381F60}"/>
              </a:ext>
            </a:extLst>
          </p:cNvPr>
          <p:cNvSpPr txBox="1">
            <a:spLocks/>
          </p:cNvSpPr>
          <p:nvPr/>
        </p:nvSpPr>
        <p:spPr>
          <a:xfrm>
            <a:off x="990600" y="165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Kahoot	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313007-38C9-1143-B92E-0A011A2C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759-EF9A-4C2D-AB91-340672A4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6D61-4C8D-486E-B12E-D96458B32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8294"/>
          </a:xfrm>
        </p:spPr>
      </p:pic>
    </p:spTree>
    <p:extLst>
      <p:ext uri="{BB962C8B-B14F-4D97-AF65-F5344CB8AC3E}">
        <p14:creationId xmlns:p14="http://schemas.microsoft.com/office/powerpoint/2010/main" val="14491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2253-B38B-4456-9CE1-43631E8B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CFA7-08F7-4A3E-8378-0CF84112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Helps attendees to improve their academic confidence in a supportive environment.</a:t>
            </a:r>
          </a:p>
          <a:p>
            <a:r>
              <a:rPr lang="en-GB" dirty="0"/>
              <a:t>Helps build a sense of community in departments.</a:t>
            </a:r>
          </a:p>
          <a:p>
            <a:r>
              <a:rPr lang="en-GB" dirty="0"/>
              <a:t>Can particularly help WP students. </a:t>
            </a:r>
          </a:p>
          <a:p>
            <a:r>
              <a:rPr lang="en-GB" dirty="0"/>
              <a:t>Gives PAL Leaders valuable developmental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9F1F1-86E2-4E1E-9FE2-7E1C240C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95" y="-52101"/>
            <a:ext cx="12242489" cy="69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A314-140E-4A9B-BCF5-0E3E2142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a PAL Leader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67F0-0B02-48FE-96DD-382B6134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Facilitate regular PAL sessions. </a:t>
            </a:r>
          </a:p>
          <a:p>
            <a:r>
              <a:rPr lang="en-GB" sz="2800" dirty="0"/>
              <a:t>Take attendance lists and return to Peer Support.</a:t>
            </a:r>
          </a:p>
          <a:p>
            <a:r>
              <a:rPr lang="en-GB" sz="2800" dirty="0"/>
              <a:t>Work collaboratively with other PAL Leaders to plan and run sessions.</a:t>
            </a:r>
          </a:p>
          <a:p>
            <a:r>
              <a:rPr lang="en-GB" sz="2800" dirty="0"/>
              <a:t>Meet with Senior PAL Leaders to review and develop sessions at weekly debriefs.</a:t>
            </a:r>
          </a:p>
          <a:p>
            <a:r>
              <a:rPr lang="en-GB" sz="2800" dirty="0"/>
              <a:t>Promote PAL and encourage attendance, including new taster sessions where possible. 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73C34-55C8-4512-B646-DCF56E90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9" y="-34379"/>
            <a:ext cx="12299138" cy="69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1741C084-42FD-47FE-8BB3-53F97E61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FEC0B-2337-4AA1-ACC3-A43A3B12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You could be a PAL Leader next year!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B5CD0-900C-4448-BFB5-AAA498FA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470"/>
            <a:ext cx="6164262" cy="432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Lead sessions, help others, and develop valuable skills –</a:t>
            </a:r>
          </a:p>
          <a:p>
            <a:pPr lvl="1"/>
            <a:r>
              <a:rPr lang="en-GB" sz="2400" dirty="0"/>
              <a:t>Communication skills.</a:t>
            </a:r>
          </a:p>
          <a:p>
            <a:pPr lvl="1"/>
            <a:r>
              <a:rPr lang="en-GB" sz="2400" dirty="0"/>
              <a:t>Public speaking and presentation skills.</a:t>
            </a:r>
          </a:p>
          <a:p>
            <a:pPr lvl="1"/>
            <a:r>
              <a:rPr lang="en-GB" sz="2400" dirty="0"/>
              <a:t>Teamwork and organisation.</a:t>
            </a:r>
          </a:p>
          <a:p>
            <a:r>
              <a:rPr lang="en-GB" sz="2800" dirty="0"/>
              <a:t>Scan the QR code to find out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D9F74-1499-425B-8042-DB678929E06E}"/>
              </a:ext>
            </a:extLst>
          </p:cNvPr>
          <p:cNvSpPr txBox="1"/>
          <p:nvPr/>
        </p:nvSpPr>
        <p:spPr>
          <a:xfrm>
            <a:off x="5608180" y="6176963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thesubath.com/peer-support/pal/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becomeapalleader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34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F847-1095-584E-9026-7755DC59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479"/>
            <a:ext cx="10515600" cy="1325563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C627-D89B-094A-9E5C-CACFBC36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in C - Malloc Examples</a:t>
            </a:r>
          </a:p>
          <a:p>
            <a:r>
              <a:rPr lang="en-US" dirty="0"/>
              <a:t>General questions on C at the end to attempt, or if you would prefer you can do your coursework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Hopefully time for a </a:t>
            </a:r>
            <a:r>
              <a:rPr lang="en-US" dirty="0" err="1">
                <a:sym typeface="Wingdings" pitchFamily="2" charset="2"/>
              </a:rPr>
              <a:t>kahoot</a:t>
            </a:r>
            <a:r>
              <a:rPr lang="en-US" dirty="0">
                <a:sym typeface="Wingdings" pitchFamily="2" charset="2"/>
              </a:rPr>
              <a:t> at the end.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E91-AA01-7443-9B65-8346CCA9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2700"/>
            <a:ext cx="11155017" cy="1325563"/>
          </a:xfrm>
        </p:spPr>
        <p:txBody>
          <a:bodyPr/>
          <a:lstStyle/>
          <a:p>
            <a:r>
              <a:rPr lang="en-US" dirty="0"/>
              <a:t>Memory Management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CB17-91D0-F14F-94CA-11399AA2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53679"/>
            <a:ext cx="1115501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 has two forms of memory allocation. Static allocation and dynamic allocation.</a:t>
            </a:r>
          </a:p>
          <a:p>
            <a:endParaRPr lang="en-US" dirty="0"/>
          </a:p>
          <a:p>
            <a:r>
              <a:rPr lang="en-US" dirty="0"/>
              <a:t>Static allocation happens when you declare a static or global variable. These define one block of space, of a fixed size.</a:t>
            </a:r>
          </a:p>
          <a:p>
            <a:endParaRPr lang="en-US" dirty="0"/>
          </a:p>
          <a:p>
            <a:r>
              <a:rPr lang="en-US" dirty="0"/>
              <a:t>Dynamic allocation is used when the amount of memory you need for a variable is not known before a program runs. </a:t>
            </a:r>
          </a:p>
          <a:p>
            <a:endParaRPr lang="en-US" dirty="0"/>
          </a:p>
          <a:p>
            <a:r>
              <a:rPr lang="en-US" dirty="0"/>
              <a:t>When you use dynamic allocation, you allocate and free memory while the code is running.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5340-82A3-4C2D-B6F4-2E3DEFD7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C63651-1E79-4C1B-91E3-B753BF534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281" y="0"/>
            <a:ext cx="6527613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EB1C2-B891-47E6-B115-EC72DD998657}"/>
              </a:ext>
            </a:extLst>
          </p:cNvPr>
          <p:cNvSpPr txBox="1"/>
          <p:nvPr/>
        </p:nvSpPr>
        <p:spPr>
          <a:xfrm>
            <a:off x="9698181" y="1579417"/>
            <a:ext cx="236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Reference:</a:t>
            </a:r>
          </a:p>
          <a:p>
            <a:r>
              <a:rPr lang="en-GB" dirty="0">
                <a:hlinkClick r:id="rId3"/>
              </a:rPr>
              <a:t>https://www.javatpoint.com/dynamic-memory-allocation-in-c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54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F3CA-090C-4008-8D9E-F366AEC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31AA-BA37-48F8-AA59-0CF45299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5099026"/>
          </a:xfrm>
        </p:spPr>
        <p:txBody>
          <a:bodyPr/>
          <a:lstStyle/>
          <a:p>
            <a:r>
              <a:rPr lang="en-GB" dirty="0"/>
              <a:t>Malloc() – Allocates single block of requested memory.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Calloc() – Allocates multiple blocks of requested memory, initialising all blocks to zero.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71840-84F3-4C78-B7F6-33DD06F6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56" y="5663563"/>
            <a:ext cx="6482088" cy="645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DF8D1B-AAC7-4B8C-853A-34DDA74C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17" y="3160164"/>
            <a:ext cx="6464566" cy="537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D027C-2E22-F14F-B226-900F247BA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1" r="2468" b="-1953"/>
          <a:stretch/>
        </p:blipFill>
        <p:spPr>
          <a:xfrm>
            <a:off x="2863717" y="2105599"/>
            <a:ext cx="6464566" cy="645602"/>
          </a:xfrm>
          <a:prstGeom prst="rect">
            <a:avLst/>
          </a:prstGeom>
          <a:ln>
            <a:solidFill>
              <a:srgbClr val="110829"/>
            </a:solidFill>
          </a:ln>
        </p:spPr>
      </p:pic>
    </p:spTree>
    <p:extLst>
      <p:ext uri="{BB962C8B-B14F-4D97-AF65-F5344CB8AC3E}">
        <p14:creationId xmlns:p14="http://schemas.microsoft.com/office/powerpoint/2010/main" val="16176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15FC77E3E4E4B845108F4053F5C61" ma:contentTypeVersion="8" ma:contentTypeDescription="Create a new document." ma:contentTypeScope="" ma:versionID="ec256b96330c4010f4cc0e4c8d5629a1">
  <xsd:schema xmlns:xsd="http://www.w3.org/2001/XMLSchema" xmlns:xs="http://www.w3.org/2001/XMLSchema" xmlns:p="http://schemas.microsoft.com/office/2006/metadata/properties" xmlns:ns2="4da0829e-ea70-40cb-b0b8-09cb8e845656" targetNamespace="http://schemas.microsoft.com/office/2006/metadata/properties" ma:root="true" ma:fieldsID="3fd6c8cba1eda053de62b14c62fbf377" ns2:_="">
    <xsd:import namespace="4da0829e-ea70-40cb-b0b8-09cb8e845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0829e-ea70-40cb-b0b8-09cb8e845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0A0CBC-D078-4FD3-829A-AF5901A4A4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4da0829e-ea70-40cb-b0b8-09cb8e845656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F0A1C1-3646-4789-9606-41F3013B3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825209-7CEF-46A0-B4EF-3E1943978C75}">
  <ds:schemaRefs>
    <ds:schemaRef ds:uri="4da0829e-ea70-40cb-b0b8-09cb8e845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956</Words>
  <Application>Microsoft Macintosh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Gisha</vt:lpstr>
      <vt:lpstr>Menlo</vt:lpstr>
      <vt:lpstr>Poppins</vt:lpstr>
      <vt:lpstr>Poppins SemiBold</vt:lpstr>
      <vt:lpstr>Office Theme</vt:lpstr>
      <vt:lpstr>Week 5</vt:lpstr>
      <vt:lpstr>PowerPoint Presentation</vt:lpstr>
      <vt:lpstr>Benefits of PAL</vt:lpstr>
      <vt:lpstr>Role of a PAL Leader </vt:lpstr>
      <vt:lpstr>You could be a PAL Leader next year!</vt:lpstr>
      <vt:lpstr>Today</vt:lpstr>
      <vt:lpstr>Memory Management in C</vt:lpstr>
      <vt:lpstr>PowerPoint Presentation</vt:lpstr>
      <vt:lpstr>Methods for Dynamic Allocation</vt:lpstr>
      <vt:lpstr>Methods for Dynamic Allocation</vt:lpstr>
      <vt:lpstr>Methods for Dynamic Allocation</vt:lpstr>
      <vt:lpstr>Malloc Single Example </vt:lpstr>
      <vt:lpstr>Malloc Example</vt:lpstr>
      <vt:lpstr>Malloc</vt:lpstr>
      <vt:lpstr>“Hello World!”</vt:lpstr>
      <vt:lpstr>C Questions </vt:lpstr>
      <vt:lpstr>Answers</vt:lpstr>
      <vt:lpstr>Answers</vt:lpstr>
      <vt:lpstr>Answer 4 (Code from Geeks4Geeks)</vt:lpstr>
      <vt:lpstr>Good 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Sergios Gavriilidis</dc:creator>
  <cp:lastModifiedBy>Jake Davies</cp:lastModifiedBy>
  <cp:revision>27</cp:revision>
  <dcterms:created xsi:type="dcterms:W3CDTF">2020-09-21T06:45:57Z</dcterms:created>
  <dcterms:modified xsi:type="dcterms:W3CDTF">2022-03-21T21:52:20Z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0x0101007D615FC77E3E4E4B845108F4053F5C61</vt:lpwstr>
  </property>
</Properties>
</file>