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198"/>
    <a:srgbClr val="1C1C1C"/>
    <a:srgbClr val="422C16"/>
    <a:srgbClr val="0C788E"/>
    <a:srgbClr val="000099"/>
    <a:srgbClr val="3366FF"/>
    <a:srgbClr val="004C00"/>
    <a:srgbClr val="3E3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1" autoAdjust="0"/>
    <p:restoredTop sz="94652" autoAdjust="0"/>
  </p:normalViewPr>
  <p:slideViewPr>
    <p:cSldViewPr>
      <p:cViewPr>
        <p:scale>
          <a:sx n="127" d="100"/>
          <a:sy n="127" d="100"/>
        </p:scale>
        <p:origin x="-15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B177A-C396-41B3-9CD5-C210A0DBE36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578C9-52A2-4636-B4F8-943958C6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3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69D30-2FDC-4F03-A075-44923ABC8F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3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1A742-FFC1-4C7F-8EA5-0E84E7B1666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7226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EE6383-4B13-40F6-B341-5ACD693DCD4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0373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ADF158-7A7B-47D0-B1D8-9970107819D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4041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AD1BDA-582A-4C1D-B21D-999E2BF3C90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3788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0FBD8-C387-48D5-A22A-2664321109A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7589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0C0CE9-420C-4F4C-B623-A4C80D267DC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0430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A2F93-21E1-4F78-AF56-F4F0A453C73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838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B106-6075-43CD-AAD4-AB9A45D900F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8735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132A2-4BB4-4A49-A1B3-ABE5EBB4CE6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3560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C8784-3B93-408C-84F9-A16A3FE58EA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2237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AADEE3-EBEC-41D2-B3E5-5C54295ADBD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3342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DF0473D-79F4-4EBE-B8C9-7A234FCDE284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fake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fake" TargetMode="External"/><Relationship Id="rId7" Type="http://schemas.openxmlformats.org/officeDocument/2006/relationships/image" Target="../media/image14.png"/><Relationship Id="rId2" Type="http://schemas.openxmlformats.org/officeDocument/2006/relationships/hyperlink" Target="FAK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1476375" y="4797425"/>
            <a:ext cx="7343775" cy="544513"/>
          </a:xfrm>
          <a:noFill/>
          <a:ln/>
        </p:spPr>
        <p:txBody>
          <a:bodyPr/>
          <a:lstStyle/>
          <a:p>
            <a:pPr algn="r"/>
            <a:r>
              <a:rPr lang="en-US" sz="5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DividenConquer</a:t>
            </a:r>
            <a:endParaRPr lang="es-ES" altLang="en-US" sz="5000" dirty="0">
              <a:solidFill>
                <a:schemeClr val="accent2"/>
              </a:solidFill>
            </a:endParaRPr>
          </a:p>
        </p:txBody>
      </p:sp>
      <p:sp>
        <p:nvSpPr>
          <p:cNvPr id="2159" name="Rectangle 111"/>
          <p:cNvSpPr>
            <a:spLocks noGrp="1" noChangeArrowheads="1"/>
          </p:cNvSpPr>
          <p:nvPr>
            <p:ph type="subTitle" idx="1"/>
          </p:nvPr>
        </p:nvSpPr>
        <p:spPr>
          <a:xfrm>
            <a:off x="2700338" y="5589588"/>
            <a:ext cx="6048375" cy="649287"/>
          </a:xfrm>
          <a:noFill/>
          <a:ln/>
        </p:spPr>
        <p:txBody>
          <a:bodyPr/>
          <a:lstStyle/>
          <a:p>
            <a:pPr algn="r"/>
            <a:r>
              <a:rPr lang="es-ES" altLang="en-US" sz="25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team</a:t>
            </a:r>
            <a:r>
              <a:rPr lang="es-ES" altLang="en-US" sz="25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s-ES" altLang="en-US" sz="25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project</a:t>
            </a:r>
            <a:r>
              <a:rPr lang="es-ES" altLang="en-US" sz="25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s-ES" altLang="en-US" sz="25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management</a:t>
            </a:r>
            <a:endParaRPr lang="es-ES" altLang="en-US" sz="25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es-ES" altLang="en-US" sz="25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w</a:t>
            </a:r>
            <a:r>
              <a:rPr lang="es-ES" altLang="en-US" sz="25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ith</a:t>
            </a:r>
            <a:r>
              <a:rPr lang="es-ES" altLang="en-US" sz="25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s-ES" altLang="en-US" sz="2500" dirty="0" err="1" smtClean="0">
                <a:solidFill>
                  <a:srgbClr val="00B050"/>
                </a:solidFill>
              </a:rPr>
              <a:t>GitHub</a:t>
            </a:r>
            <a:r>
              <a:rPr lang="es-ES" altLang="en-US" sz="2500" dirty="0" smtClean="0">
                <a:solidFill>
                  <a:srgbClr val="00B050"/>
                </a:solidFill>
              </a:rPr>
              <a:t> </a:t>
            </a:r>
            <a:r>
              <a:rPr lang="es-ES" altLang="en-US" sz="25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integration</a:t>
            </a:r>
            <a:endParaRPr lang="es-ES" altLang="en-US" sz="25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tx1"/>
                </a:solidFill>
              </a:rPr>
              <a:t>Overview</a:t>
            </a:r>
            <a:endParaRPr lang="en-US" altLang="en-US" b="1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Web-Based Team Project Management</a:t>
            </a:r>
          </a:p>
          <a:p>
            <a:r>
              <a:rPr lang="en-US" altLang="en-US" dirty="0" smtClean="0"/>
              <a:t>Create and Assign Tasks</a:t>
            </a:r>
          </a:p>
          <a:p>
            <a:r>
              <a:rPr lang="en-US" altLang="en-US" dirty="0" smtClean="0"/>
              <a:t>Direct Messages and Announcements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655162" y="3561649"/>
            <a:ext cx="1548797" cy="3662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hlinkClick r:id="rId3" action="ppaction://hlinkfile"/>
              </a:rPr>
              <a:t>Fix Client GUI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002880" y="3619167"/>
            <a:ext cx="1535732" cy="4032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hlinkClick r:id="rId3" action="ppaction://hlinkfile"/>
              </a:rPr>
              <a:t>Implement Authentication</a:t>
            </a:r>
            <a:endParaRPr lang="en-US" sz="1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393999"/>
              </p:ext>
            </p:extLst>
          </p:nvPr>
        </p:nvGraphicFramePr>
        <p:xfrm>
          <a:off x="6314391" y="1485758"/>
          <a:ext cx="2746640" cy="2716356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373320"/>
                <a:gridCol w="1373320"/>
              </a:tblGrid>
              <a:tr h="410099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Queue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 smtClean="0">
                          <a:solidFill>
                            <a:schemeClr val="tx1"/>
                          </a:solidFill>
                        </a:rPr>
                        <a:t>Finished</a:t>
                      </a:r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120">
                <a:tc gridSpan="2"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Implement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Authentication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120">
                <a:tc gridSpan="2"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Fix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Client GUI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120">
                <a:tc gridSpan="2"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Implement Web socket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1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hlinkClick r:id="rId3" action="ppaction://hlinkfile"/>
                        </a:rPr>
                        <a:t>Implement Forgot Password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120"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hlinkClick r:id="rId3" action="ppaction://hlinkfile"/>
                        </a:rPr>
                        <a:t>Reformat Price</a:t>
                      </a:r>
                      <a:r>
                        <a:rPr lang="en-US" sz="1400" baseline="0" dirty="0" smtClean="0">
                          <a:hlinkClick r:id="rId3" action="ppaction://hlinkfile"/>
                        </a:rPr>
                        <a:t> Display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657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+ Add</a:t>
                      </a:r>
                      <a:r>
                        <a:rPr lang="en-US" sz="1400" baseline="0" dirty="0" smtClean="0"/>
                        <a:t> Task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668735"/>
              </p:ext>
            </p:extLst>
          </p:nvPr>
        </p:nvGraphicFramePr>
        <p:xfrm>
          <a:off x="311335" y="1965895"/>
          <a:ext cx="2219074" cy="1637138"/>
        </p:xfrm>
        <a:graphic>
          <a:graphicData uri="http://schemas.openxmlformats.org/drawingml/2006/table">
            <a:tbl>
              <a:tblPr/>
              <a:tblGrid>
                <a:gridCol w="1114188"/>
                <a:gridCol w="1104886"/>
              </a:tblGrid>
              <a:tr h="641487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1" dirty="0" smtClean="0"/>
                        <a:t>Jake</a:t>
                      </a:r>
                      <a:endParaRPr lang="en-US" sz="4400" b="1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751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2:35:00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u="none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LEFT</a:t>
                      </a:r>
                      <a:endParaRPr lang="en-US" sz="1100" u="none" dirty="0" smtClean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98" y="3729745"/>
            <a:ext cx="264414" cy="26441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7542"/>
              </p:ext>
            </p:extLst>
          </p:nvPr>
        </p:nvGraphicFramePr>
        <p:xfrm>
          <a:off x="3000375" y="1929303"/>
          <a:ext cx="2209800" cy="1625329"/>
        </p:xfrm>
        <a:graphic>
          <a:graphicData uri="http://schemas.openxmlformats.org/drawingml/2006/table">
            <a:tbl>
              <a:tblPr/>
              <a:tblGrid>
                <a:gridCol w="1109531"/>
                <a:gridCol w="1100269"/>
              </a:tblGrid>
              <a:tr h="660671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1" dirty="0" smtClean="0"/>
                        <a:t>Luke</a:t>
                      </a:r>
                      <a:endParaRPr lang="en-US" sz="4400" b="1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63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18:45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u="none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LEFT</a:t>
                      </a:r>
                      <a:endParaRPr lang="en-US" sz="1100" u="none" dirty="0" smtClean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none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pic>
        <p:nvPicPr>
          <p:cNvPr id="1032" name="Picture 8" descr="Create, design, edit, modify, new, pen, pencil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336" y="3507022"/>
            <a:ext cx="226313" cy="226313"/>
          </a:xfrm>
          <a:prstGeom prst="rect">
            <a:avLst/>
          </a:prstGeom>
          <a:solidFill>
            <a:srgbClr val="00B0F0"/>
          </a:solidFill>
          <a:extLst/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625" y="3648545"/>
            <a:ext cx="279334" cy="279334"/>
          </a:xfrm>
          <a:prstGeom prst="rect">
            <a:avLst/>
          </a:prstGeom>
        </p:spPr>
      </p:pic>
      <p:pic>
        <p:nvPicPr>
          <p:cNvPr id="20" name="Picture 8" descr="Create, design, edit, modify, new, pen, pencil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336" y="3087567"/>
            <a:ext cx="245192" cy="245192"/>
          </a:xfrm>
          <a:prstGeom prst="rect">
            <a:avLst/>
          </a:prstGeom>
          <a:solidFill>
            <a:srgbClr val="00B0F0"/>
          </a:solidFill>
          <a:ex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r="25174"/>
          <a:stretch/>
        </p:blipFill>
        <p:spPr bwMode="auto">
          <a:xfrm>
            <a:off x="8438281" y="365760"/>
            <a:ext cx="600635" cy="634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401649" y="908461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stable</a:t>
            </a:r>
            <a:endParaRPr lang="en-US" sz="1400" b="1" dirty="0"/>
          </a:p>
        </p:txBody>
      </p:sp>
      <p:pic>
        <p:nvPicPr>
          <p:cNvPr id="1038" name="Picture 14" descr="https://cdn2.iconfinder.com/data/icons/round-interface-1/223/6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499" y="3126720"/>
            <a:ext cx="255740" cy="26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4" descr="https://cdn2.iconfinder.com/data/icons/round-interface-1/223/6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138" y="3501615"/>
            <a:ext cx="255740" cy="26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https://cdn2.iconfinder.com/data/icons/metro-uinvert-dock/256/Recycle_Bin_Full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05279" y="3087567"/>
            <a:ext cx="242523" cy="24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cdn2.iconfinder.com/data/icons/metro-uinvert-dock/256/Recycle_Bin_Full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97623" y="3497334"/>
            <a:ext cx="251425" cy="25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9" descr="How to send Facebook messages without the Messenger app - CNET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6" t="8194" r="6316" b="8102"/>
          <a:stretch/>
        </p:blipFill>
        <p:spPr bwMode="auto">
          <a:xfrm>
            <a:off x="4338322" y="2837374"/>
            <a:ext cx="567037" cy="57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685042" y="6022562"/>
            <a:ext cx="1808601" cy="4032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hlinkClick r:id="rId3" action="ppaction://hlinkfile"/>
              </a:rPr>
              <a:t>Implement Web Socket</a:t>
            </a:r>
            <a:endParaRPr lang="en-US" sz="1400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5053"/>
              </p:ext>
            </p:extLst>
          </p:nvPr>
        </p:nvGraphicFramePr>
        <p:xfrm>
          <a:off x="283772" y="4368261"/>
          <a:ext cx="2219074" cy="1637138"/>
        </p:xfrm>
        <a:graphic>
          <a:graphicData uri="http://schemas.openxmlformats.org/drawingml/2006/table">
            <a:tbl>
              <a:tblPr/>
              <a:tblGrid>
                <a:gridCol w="1114188"/>
                <a:gridCol w="1104886"/>
              </a:tblGrid>
              <a:tr h="641487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1" dirty="0" smtClean="0"/>
                        <a:t>Zach</a:t>
                      </a:r>
                      <a:endParaRPr lang="en-US" sz="4400" b="1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751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5:00:00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u="none" dirty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LEFT</a:t>
                      </a:r>
                      <a:endParaRPr lang="en-US" sz="1100" u="none" dirty="0" smtClean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u="none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pic>
        <p:nvPicPr>
          <p:cNvPr id="70" name="Picture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561" y="6091977"/>
            <a:ext cx="264414" cy="264414"/>
          </a:xfrm>
          <a:prstGeom prst="rect">
            <a:avLst/>
          </a:prstGeom>
        </p:spPr>
      </p:pic>
      <p:pic>
        <p:nvPicPr>
          <p:cNvPr id="78" name="Picture 29" descr="How to send Facebook messages without the Messenger app - CNET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6" t="8194" r="6316" b="8102"/>
          <a:stretch/>
        </p:blipFill>
        <p:spPr bwMode="auto">
          <a:xfrm>
            <a:off x="1675881" y="2882832"/>
            <a:ext cx="567037" cy="57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9" descr="How to send Facebook messages without the Messenger app - CNET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6" t="8194" r="6316" b="8102"/>
          <a:stretch/>
        </p:blipFill>
        <p:spPr bwMode="auto">
          <a:xfrm>
            <a:off x="1642714" y="5280690"/>
            <a:ext cx="567037" cy="57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49735" y="42148"/>
            <a:ext cx="1906291" cy="36933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DividenConquer</a:t>
            </a:r>
            <a:endParaRPr lang="en-US" dirty="0"/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35163"/>
            <a:ext cx="8229600" cy="981075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tx1"/>
                </a:solidFill>
              </a:rPr>
              <a:t>Team Page</a:t>
            </a:r>
            <a:endParaRPr lang="en-US" altLang="en-US" b="1" dirty="0">
              <a:solidFill>
                <a:schemeClr val="tx1"/>
              </a:solidFill>
            </a:endParaRPr>
          </a:p>
        </p:txBody>
      </p:sp>
      <p:pic>
        <p:nvPicPr>
          <p:cNvPr id="141314" name="Picture 2" descr="https://www.shareicon.net/data/2015/10/07/113741_time_512x512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9061"/>
            <a:ext cx="391334" cy="39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www.shareicon.net/data/2015/10/07/113741_time_512x512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443" y="3061992"/>
            <a:ext cx="391334" cy="39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s://www.shareicon.net/data/2015/10/07/113741_time_512x512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10281"/>
            <a:ext cx="391334" cy="39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7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Task</a:t>
            </a:r>
            <a:r>
              <a:rPr lang="en-US" dirty="0" smtClean="0"/>
              <a:t> (Properties)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Deadline (-&gt; Countdown)</a:t>
            </a:r>
          </a:p>
          <a:p>
            <a:r>
              <a:rPr lang="en-US" dirty="0" smtClean="0"/>
              <a:t>GitHub Branch</a:t>
            </a:r>
          </a:p>
          <a:p>
            <a:r>
              <a:rPr lang="en-US" dirty="0" smtClean="0"/>
              <a:t>Developer</a:t>
            </a:r>
          </a:p>
          <a:p>
            <a:r>
              <a:rPr lang="en-US" dirty="0" smtClean="0"/>
              <a:t>Priority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elongs_to</a:t>
            </a:r>
            <a:r>
              <a:rPr lang="en-US" i="1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:user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Queue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586022"/>
              </p:ext>
            </p:extLst>
          </p:nvPr>
        </p:nvGraphicFramePr>
        <p:xfrm>
          <a:off x="3843464" y="4293096"/>
          <a:ext cx="2586290" cy="248775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293145"/>
                <a:gridCol w="1293145"/>
              </a:tblGrid>
              <a:tr h="375586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Queue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 smtClean="0">
                          <a:solidFill>
                            <a:schemeClr val="tx1"/>
                          </a:solidFill>
                        </a:rPr>
                        <a:t>Finished</a:t>
                      </a:r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9046">
                <a:tc gridSpan="2"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Implement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Authentication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046">
                <a:tc gridSpan="2"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Fix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Client GUI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046">
                <a:tc gridSpan="2"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Implement Web socket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04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hlinkClick r:id="rId2" action="ppaction://hlinkfile"/>
                        </a:rPr>
                        <a:t>Implement CAPTCHA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046"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hlinkClick r:id="rId3" action="ppaction://hlinkfile"/>
                        </a:rPr>
                        <a:t>Reformat Price</a:t>
                      </a:r>
                      <a:r>
                        <a:rPr lang="en-US" sz="1400" baseline="0" dirty="0" smtClean="0">
                          <a:hlinkClick r:id="rId3" action="ppaction://hlinkfile"/>
                        </a:rPr>
                        <a:t> Display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939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+ Add</a:t>
                      </a:r>
                      <a:r>
                        <a:rPr lang="en-US" sz="1400" baseline="0" dirty="0" smtClean="0"/>
                        <a:t> Task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8" descr="Create, design, edit, modify, new, pen, pencil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290" y="6212720"/>
            <a:ext cx="213101" cy="213101"/>
          </a:xfrm>
          <a:prstGeom prst="rect">
            <a:avLst/>
          </a:prstGeom>
          <a:solidFill>
            <a:srgbClr val="00B0F0"/>
          </a:solidFill>
          <a:extLst/>
        </p:spPr>
      </p:pic>
      <p:pic>
        <p:nvPicPr>
          <p:cNvPr id="6" name="Picture 8" descr="Create, design, edit, modify, new, pen, pencil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92" y="5862320"/>
            <a:ext cx="230877" cy="230877"/>
          </a:xfrm>
          <a:prstGeom prst="rect">
            <a:avLst/>
          </a:prstGeom>
          <a:solidFill>
            <a:srgbClr val="00B0F0"/>
          </a:solidFill>
          <a:extLst/>
        </p:spPr>
      </p:pic>
      <p:pic>
        <p:nvPicPr>
          <p:cNvPr id="7" name="Picture 14" descr="https://cdn2.iconfinder.com/data/icons/round-interface-1/223/6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692" y="6122630"/>
            <a:ext cx="255740" cy="26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https://cdn2.iconfinder.com/data/icons/round-interface-1/223/6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351" y="5745845"/>
            <a:ext cx="255740" cy="26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cdn2.iconfinder.com/data/icons/metro-uinvert-dock/256/Recycle_Bin_Ful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95918" y="5842383"/>
            <a:ext cx="228364" cy="22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cdn2.iconfinder.com/data/icons/metro-uinvert-dock/256/Recycle_Bin_Ful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7535" y="6193794"/>
            <a:ext cx="236747" cy="23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282416"/>
            <a:ext cx="8229600" cy="4525963"/>
          </a:xfrm>
        </p:spPr>
        <p:txBody>
          <a:bodyPr/>
          <a:lstStyle/>
          <a:p>
            <a:r>
              <a:rPr lang="en-US" dirty="0" smtClean="0"/>
              <a:t>Priority Queue of Incomplete Tasks</a:t>
            </a:r>
          </a:p>
          <a:p>
            <a:r>
              <a:rPr lang="en-US" dirty="0" smtClean="0"/>
              <a:t>Can Enable Auto-Assignment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err="1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as_many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:tasks</a:t>
            </a:r>
          </a:p>
          <a:p>
            <a:endParaRPr 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295070"/>
              </p:ext>
            </p:extLst>
          </p:nvPr>
        </p:nvGraphicFramePr>
        <p:xfrm>
          <a:off x="6516216" y="4315910"/>
          <a:ext cx="2586290" cy="2120816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293145"/>
                <a:gridCol w="1293145"/>
              </a:tblGrid>
              <a:tr h="375586"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 smtClean="0">
                          <a:solidFill>
                            <a:schemeClr val="tx1"/>
                          </a:solidFill>
                        </a:rPr>
                        <a:t>Queue</a:t>
                      </a:r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Finished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49046">
                <a:tc gridSpan="2">
                  <a:txBody>
                    <a:bodyPr/>
                    <a:lstStyle/>
                    <a:p>
                      <a:r>
                        <a:rPr lang="en-US" sz="1400" b="1" smtClean="0">
                          <a:solidFill>
                            <a:schemeClr val="tx1"/>
                          </a:solidFill>
                          <a:hlinkClick r:id="rId3" action="ppaction://hlinkfile"/>
                        </a:rPr>
                        <a:t>Upload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hlinkClick r:id="rId3" action="ppaction://hlinkfile"/>
                        </a:rPr>
                        <a:t>Documentation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046">
                <a:tc gridSpan="2"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hlinkClick r:id="rId3" action="ppaction://hlinkfile"/>
                        </a:rPr>
                        <a:t>Create README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046">
                <a:tc gridSpan="2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04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046"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5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</a:t>
            </a:r>
            <a:r>
              <a:rPr lang="en-US" dirty="0" smtClean="0"/>
              <a:t>(Attributes)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smtClean="0"/>
              <a:t>Password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err="1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as_one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:inbox</a:t>
            </a:r>
          </a:p>
          <a:p>
            <a:pPr marL="0" indent="0">
              <a:buNone/>
            </a:pPr>
            <a:r>
              <a:rPr lang="en-US" i="1" dirty="0" err="1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</a:rPr>
              <a:t>elongs_to_many</a:t>
            </a:r>
            <a:r>
              <a:rPr lang="en-US" i="1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:teams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9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Management</a:t>
            </a:r>
          </a:p>
          <a:p>
            <a:r>
              <a:rPr lang="en-US" dirty="0" smtClean="0"/>
              <a:t>Auto-Assignment</a:t>
            </a:r>
          </a:p>
          <a:p>
            <a:r>
              <a:rPr lang="en-US" dirty="0" smtClean="0"/>
              <a:t>Direct/Group Communication</a:t>
            </a:r>
          </a:p>
          <a:p>
            <a:r>
              <a:rPr lang="en-US" dirty="0" smtClean="0"/>
              <a:t>Email Invitations</a:t>
            </a:r>
          </a:p>
        </p:txBody>
      </p:sp>
    </p:spTree>
    <p:extLst>
      <p:ext uri="{BB962C8B-B14F-4D97-AF65-F5344CB8AC3E}">
        <p14:creationId xmlns:p14="http://schemas.microsoft.com/office/powerpoint/2010/main" val="971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Development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Test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Production</a:t>
            </a:r>
            <a:endParaRPr lang="en-US" dirty="0"/>
          </a:p>
        </p:txBody>
      </p:sp>
      <p:pic>
        <p:nvPicPr>
          <p:cNvPr id="4" name="Picture 2" descr="https://pbs.twimg.com/profile_images/691206086955790336/CDMbA57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44824"/>
            <a:ext cx="1142999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Spec for test automation scripts – Asif Ahmed Sarj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12976"/>
            <a:ext cx="1312182" cy="90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upload.wikimedia.org/wikipedia/commons/thumb/9/93/Amazon_Web_Services_Logo.svg/1200px-Amazon_Web_Services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437112"/>
            <a:ext cx="1705628" cy="102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41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Timeline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78" b="14632"/>
          <a:stretch/>
        </p:blipFill>
        <p:spPr>
          <a:xfrm>
            <a:off x="611560" y="2492896"/>
            <a:ext cx="8046156" cy="2420912"/>
          </a:xfrm>
        </p:spPr>
      </p:pic>
    </p:spTree>
    <p:extLst>
      <p:ext uri="{BB962C8B-B14F-4D97-AF65-F5344CB8AC3E}">
        <p14:creationId xmlns:p14="http://schemas.microsoft.com/office/powerpoint/2010/main" val="81186004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3675</TotalTime>
  <Words>138</Words>
  <Application>Microsoft Office PowerPoint</Application>
  <PresentationFormat>On-screen Show (4:3)</PresentationFormat>
  <Paragraphs>75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Diseño predeterminado</vt:lpstr>
      <vt:lpstr>DividenConquer</vt:lpstr>
      <vt:lpstr>Overview</vt:lpstr>
      <vt:lpstr>Team Page</vt:lpstr>
      <vt:lpstr>Task (Properties)</vt:lpstr>
      <vt:lpstr>Queue</vt:lpstr>
      <vt:lpstr>User (Attributes)</vt:lpstr>
      <vt:lpstr>Features</vt:lpstr>
      <vt:lpstr>Implementation</vt:lpstr>
      <vt:lpstr>Timeline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Jake Willson</cp:lastModifiedBy>
  <cp:revision>575</cp:revision>
  <dcterms:created xsi:type="dcterms:W3CDTF">2010-05-23T14:28:12Z</dcterms:created>
  <dcterms:modified xsi:type="dcterms:W3CDTF">2019-09-30T19:28:03Z</dcterms:modified>
</cp:coreProperties>
</file>