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4"/>
  </p:sldMasterIdLst>
  <p:notesMasterIdLst>
    <p:notesMasterId r:id="rId13"/>
  </p:notesMasterIdLst>
  <p:handoutMasterIdLst>
    <p:handoutMasterId r:id="rId14"/>
  </p:handoutMasterIdLst>
  <p:sldIdLst>
    <p:sldId id="256" r:id="rId5"/>
    <p:sldId id="263" r:id="rId6"/>
    <p:sldId id="264" r:id="rId7"/>
    <p:sldId id="265" r:id="rId8"/>
    <p:sldId id="266" r:id="rId9"/>
    <p:sldId id="267" r:id="rId10"/>
    <p:sldId id="268" r:id="rId11"/>
    <p:sldId id="269" r:id="rId12"/>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6" roundtripDataSignature="AMtx7mhm9BQygXBgTJ2GTFksXcKVEpy+p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ke Ehlers" initials="JE" lastIdx="2" clrIdx="0">
    <p:extLst>
      <p:ext uri="{19B8F6BF-5375-455C-9EA6-DF929625EA0E}">
        <p15:presenceInfo xmlns:p15="http://schemas.microsoft.com/office/powerpoint/2012/main" userId="Jake Ehler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0BEDC6-3AA9-49B6-B9EB-66DC5123C683}" v="1448" dt="2020-04-16T07:40:43.0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23" autoAdjust="0"/>
  </p:normalViewPr>
  <p:slideViewPr>
    <p:cSldViewPr snapToGrid="0">
      <p:cViewPr varScale="1">
        <p:scale>
          <a:sx n="82" d="100"/>
          <a:sy n="82" d="100"/>
        </p:scale>
        <p:origin x="2424" y="96"/>
      </p:cViewPr>
      <p:guideLst>
        <p:guide orient="horz" pos="293"/>
        <p:guide pos="5535"/>
        <p:guide pos="119"/>
        <p:guide pos="36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customschemas.google.com/relationships/presentationmetadata" Target="metadata"/><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ke Ehlers" userId="S::jake.ehlers@springboarddac.onmicrosoft.com::fa155660-cb41-4733-bb30-b6ae2bb95220" providerId="AD" clId="Web-{03C15A6A-1765-6136-10CE-72C79BF5DB57}"/>
    <pc:docChg chg="modSld">
      <pc:chgData name="Jake Ehlers" userId="S::jake.ehlers@springboarddac.onmicrosoft.com::fa155660-cb41-4733-bb30-b6ae2bb95220" providerId="AD" clId="Web-{03C15A6A-1765-6136-10CE-72C79BF5DB57}" dt="2020-04-03T21:44:17.794" v="17" actId="20577"/>
      <pc:docMkLst>
        <pc:docMk/>
      </pc:docMkLst>
      <pc:sldChg chg="modSp">
        <pc:chgData name="Jake Ehlers" userId="S::jake.ehlers@springboarddac.onmicrosoft.com::fa155660-cb41-4733-bb30-b6ae2bb95220" providerId="AD" clId="Web-{03C15A6A-1765-6136-10CE-72C79BF5DB57}" dt="2020-04-03T21:44:17.794" v="16" actId="20577"/>
        <pc:sldMkLst>
          <pc:docMk/>
          <pc:sldMk cId="0" sldId="256"/>
        </pc:sldMkLst>
        <pc:spChg chg="mod">
          <ac:chgData name="Jake Ehlers" userId="S::jake.ehlers@springboarddac.onmicrosoft.com::fa155660-cb41-4733-bb30-b6ae2bb95220" providerId="AD" clId="Web-{03C15A6A-1765-6136-10CE-72C79BF5DB57}" dt="2020-04-03T21:44:17.794" v="16" actId="20577"/>
          <ac:spMkLst>
            <pc:docMk/>
            <pc:sldMk cId="0" sldId="256"/>
            <ac:spMk id="42" creationId="{00000000-0000-0000-0000-000000000000}"/>
          </ac:spMkLst>
        </pc:spChg>
      </pc:sldChg>
      <pc:sldChg chg="modSp">
        <pc:chgData name="Jake Ehlers" userId="S::jake.ehlers@springboarddac.onmicrosoft.com::fa155660-cb41-4733-bb30-b6ae2bb95220" providerId="AD" clId="Web-{03C15A6A-1765-6136-10CE-72C79BF5DB57}" dt="2020-04-03T21:41:50.593" v="1" actId="1076"/>
        <pc:sldMkLst>
          <pc:docMk/>
          <pc:sldMk cId="0" sldId="258"/>
        </pc:sldMkLst>
        <pc:spChg chg="mod">
          <ac:chgData name="Jake Ehlers" userId="S::jake.ehlers@springboarddac.onmicrosoft.com::fa155660-cb41-4733-bb30-b6ae2bb95220" providerId="AD" clId="Web-{03C15A6A-1765-6136-10CE-72C79BF5DB57}" dt="2020-04-03T21:41:50.593" v="1" actId="1076"/>
          <ac:spMkLst>
            <pc:docMk/>
            <pc:sldMk cId="0" sldId="258"/>
            <ac:spMk id="81" creationId="{00000000-0000-0000-0000-000000000000}"/>
          </ac:spMkLst>
        </pc:spChg>
      </pc:sldChg>
    </pc:docChg>
  </pc:docChgLst>
  <pc:docChgLst>
    <pc:chgData name="Jake Ehlers" userId="fa155660-cb41-4733-bb30-b6ae2bb95220" providerId="ADAL" clId="{490BEDC6-3AA9-49B6-B9EB-66DC5123C683}"/>
    <pc:docChg chg="undo custSel addSld delSld modSld sldOrd delMainMaster modMainMaster">
      <pc:chgData name="Jake Ehlers" userId="fa155660-cb41-4733-bb30-b6ae2bb95220" providerId="ADAL" clId="{490BEDC6-3AA9-49B6-B9EB-66DC5123C683}" dt="2020-04-16T07:48:56.717" v="24982" actId="20577"/>
      <pc:docMkLst>
        <pc:docMk/>
      </pc:docMkLst>
      <pc:sldChg chg="modSp modNotesTx">
        <pc:chgData name="Jake Ehlers" userId="fa155660-cb41-4733-bb30-b6ae2bb95220" providerId="ADAL" clId="{490BEDC6-3AA9-49B6-B9EB-66DC5123C683}" dt="2020-04-16T07:48:56.717" v="24982" actId="20577"/>
        <pc:sldMkLst>
          <pc:docMk/>
          <pc:sldMk cId="0" sldId="256"/>
        </pc:sldMkLst>
        <pc:spChg chg="mod">
          <ac:chgData name="Jake Ehlers" userId="fa155660-cb41-4733-bb30-b6ae2bb95220" providerId="ADAL" clId="{490BEDC6-3AA9-49B6-B9EB-66DC5123C683}" dt="2020-04-16T07:48:56.717" v="24982" actId="20577"/>
          <ac:spMkLst>
            <pc:docMk/>
            <pc:sldMk cId="0" sldId="256"/>
            <ac:spMk id="42" creationId="{00000000-0000-0000-0000-000000000000}"/>
          </ac:spMkLst>
        </pc:spChg>
        <pc:spChg chg="mod">
          <ac:chgData name="Jake Ehlers" userId="fa155660-cb41-4733-bb30-b6ae2bb95220" providerId="ADAL" clId="{490BEDC6-3AA9-49B6-B9EB-66DC5123C683}" dt="2020-04-03T21:44:49.521" v="21" actId="20577"/>
          <ac:spMkLst>
            <pc:docMk/>
            <pc:sldMk cId="0" sldId="256"/>
            <ac:spMk id="43" creationId="{00000000-0000-0000-0000-000000000000}"/>
          </ac:spMkLst>
        </pc:spChg>
      </pc:sldChg>
      <pc:sldChg chg="del">
        <pc:chgData name="Jake Ehlers" userId="fa155660-cb41-4733-bb30-b6ae2bb95220" providerId="ADAL" clId="{490BEDC6-3AA9-49B6-B9EB-66DC5123C683}" dt="2020-04-03T21:45:50.412" v="22" actId="2696"/>
        <pc:sldMkLst>
          <pc:docMk/>
          <pc:sldMk cId="0" sldId="257"/>
        </pc:sldMkLst>
      </pc:sldChg>
      <pc:sldChg chg="add del">
        <pc:chgData name="Jake Ehlers" userId="fa155660-cb41-4733-bb30-b6ae2bb95220" providerId="ADAL" clId="{490BEDC6-3AA9-49B6-B9EB-66DC5123C683}" dt="2020-04-03T21:46:25.474" v="39"/>
        <pc:sldMkLst>
          <pc:docMk/>
          <pc:sldMk cId="1073004411" sldId="257"/>
        </pc:sldMkLst>
      </pc:sldChg>
      <pc:sldChg chg="add del">
        <pc:chgData name="Jake Ehlers" userId="fa155660-cb41-4733-bb30-b6ae2bb95220" providerId="ADAL" clId="{490BEDC6-3AA9-49B6-B9EB-66DC5123C683}" dt="2020-04-03T21:46:24.529" v="37"/>
        <pc:sldMkLst>
          <pc:docMk/>
          <pc:sldMk cId="3244561019" sldId="257"/>
        </pc:sldMkLst>
      </pc:sldChg>
      <pc:sldChg chg="del">
        <pc:chgData name="Jake Ehlers" userId="fa155660-cb41-4733-bb30-b6ae2bb95220" providerId="ADAL" clId="{490BEDC6-3AA9-49B6-B9EB-66DC5123C683}" dt="2020-04-03T21:45:51.405" v="23" actId="2696"/>
        <pc:sldMkLst>
          <pc:docMk/>
          <pc:sldMk cId="0" sldId="258"/>
        </pc:sldMkLst>
      </pc:sldChg>
      <pc:sldChg chg="del">
        <pc:chgData name="Jake Ehlers" userId="fa155660-cb41-4733-bb30-b6ae2bb95220" providerId="ADAL" clId="{490BEDC6-3AA9-49B6-B9EB-66DC5123C683}" dt="2020-04-03T21:45:51.897" v="24" actId="2696"/>
        <pc:sldMkLst>
          <pc:docMk/>
          <pc:sldMk cId="0" sldId="259"/>
        </pc:sldMkLst>
      </pc:sldChg>
      <pc:sldChg chg="del">
        <pc:chgData name="Jake Ehlers" userId="fa155660-cb41-4733-bb30-b6ae2bb95220" providerId="ADAL" clId="{490BEDC6-3AA9-49B6-B9EB-66DC5123C683}" dt="2020-04-03T21:45:52.333" v="25" actId="2696"/>
        <pc:sldMkLst>
          <pc:docMk/>
          <pc:sldMk cId="0" sldId="260"/>
        </pc:sldMkLst>
      </pc:sldChg>
      <pc:sldChg chg="del">
        <pc:chgData name="Jake Ehlers" userId="fa155660-cb41-4733-bb30-b6ae2bb95220" providerId="ADAL" clId="{490BEDC6-3AA9-49B6-B9EB-66DC5123C683}" dt="2020-04-03T21:45:52.918" v="26" actId="2696"/>
        <pc:sldMkLst>
          <pc:docMk/>
          <pc:sldMk cId="0" sldId="261"/>
        </pc:sldMkLst>
      </pc:sldChg>
      <pc:sldChg chg="del">
        <pc:chgData name="Jake Ehlers" userId="fa155660-cb41-4733-bb30-b6ae2bb95220" providerId="ADAL" clId="{490BEDC6-3AA9-49B6-B9EB-66DC5123C683}" dt="2020-04-03T21:45:53.460" v="27" actId="2696"/>
        <pc:sldMkLst>
          <pc:docMk/>
          <pc:sldMk cId="0" sldId="262"/>
        </pc:sldMkLst>
      </pc:sldChg>
      <pc:sldChg chg="addSp delSp modSp add del mod addCm delCm modNotesTx">
        <pc:chgData name="Jake Ehlers" userId="fa155660-cb41-4733-bb30-b6ae2bb95220" providerId="ADAL" clId="{490BEDC6-3AA9-49B6-B9EB-66DC5123C683}" dt="2020-04-16T02:59:42.420" v="24195" actId="20577"/>
        <pc:sldMkLst>
          <pc:docMk/>
          <pc:sldMk cId="0" sldId="263"/>
        </pc:sldMkLst>
        <pc:spChg chg="add del mod">
          <ac:chgData name="Jake Ehlers" userId="fa155660-cb41-4733-bb30-b6ae2bb95220" providerId="ADAL" clId="{490BEDC6-3AA9-49B6-B9EB-66DC5123C683}" dt="2020-04-14T21:22:45.818" v="22743" actId="478"/>
          <ac:spMkLst>
            <pc:docMk/>
            <pc:sldMk cId="0" sldId="263"/>
            <ac:spMk id="2" creationId="{47B1D679-E73C-4BE9-A256-CDE624B2D686}"/>
          </ac:spMkLst>
        </pc:spChg>
        <pc:spChg chg="add del">
          <ac:chgData name="Jake Ehlers" userId="fa155660-cb41-4733-bb30-b6ae2bb95220" providerId="ADAL" clId="{490BEDC6-3AA9-49B6-B9EB-66DC5123C683}" dt="2020-04-03T22:00:01.061" v="54" actId="478"/>
          <ac:spMkLst>
            <pc:docMk/>
            <pc:sldMk cId="0" sldId="263"/>
            <ac:spMk id="2" creationId="{EC3808D5-ECB1-4AE5-B874-F96509DABF75}"/>
          </ac:spMkLst>
        </pc:spChg>
        <pc:spChg chg="add del">
          <ac:chgData name="Jake Ehlers" userId="fa155660-cb41-4733-bb30-b6ae2bb95220" providerId="ADAL" clId="{490BEDC6-3AA9-49B6-B9EB-66DC5123C683}" dt="2020-04-03T22:00:07.141" v="56"/>
          <ac:spMkLst>
            <pc:docMk/>
            <pc:sldMk cId="0" sldId="263"/>
            <ac:spMk id="3" creationId="{79D57D7F-774F-46A3-853D-66B3EC046EF0}"/>
          </ac:spMkLst>
        </pc:spChg>
        <pc:spChg chg="add mod">
          <ac:chgData name="Jake Ehlers" userId="fa155660-cb41-4733-bb30-b6ae2bb95220" providerId="ADAL" clId="{490BEDC6-3AA9-49B6-B9EB-66DC5123C683}" dt="2020-04-14T22:05:52.160" v="22826" actId="113"/>
          <ac:spMkLst>
            <pc:docMk/>
            <pc:sldMk cId="0" sldId="263"/>
            <ac:spMk id="3" creationId="{FC924611-93F9-4694-B1ED-4AF0A5DD3CA7}"/>
          </ac:spMkLst>
        </pc:spChg>
        <pc:spChg chg="add mod">
          <ac:chgData name="Jake Ehlers" userId="fa155660-cb41-4733-bb30-b6ae2bb95220" providerId="ADAL" clId="{490BEDC6-3AA9-49B6-B9EB-66DC5123C683}" dt="2020-04-14T22:05:40.344" v="22823" actId="1076"/>
          <ac:spMkLst>
            <pc:docMk/>
            <pc:sldMk cId="0" sldId="263"/>
            <ac:spMk id="4" creationId="{E421CA52-8C8D-4D2A-A6BB-64F28832122B}"/>
          </ac:spMkLst>
        </pc:spChg>
        <pc:spChg chg="add mod">
          <ac:chgData name="Jake Ehlers" userId="fa155660-cb41-4733-bb30-b6ae2bb95220" providerId="ADAL" clId="{490BEDC6-3AA9-49B6-B9EB-66DC5123C683}" dt="2020-04-14T21:23:37.963" v="22785" actId="1076"/>
          <ac:spMkLst>
            <pc:docMk/>
            <pc:sldMk cId="0" sldId="263"/>
            <ac:spMk id="5" creationId="{8F97DAC9-12CA-4438-A50C-9EC49077EFB4}"/>
          </ac:spMkLst>
        </pc:spChg>
        <pc:spChg chg="add del mod">
          <ac:chgData name="Jake Ehlers" userId="fa155660-cb41-4733-bb30-b6ae2bb95220" providerId="ADAL" clId="{490BEDC6-3AA9-49B6-B9EB-66DC5123C683}" dt="2020-04-14T21:22:48.126" v="22744" actId="478"/>
          <ac:spMkLst>
            <pc:docMk/>
            <pc:sldMk cId="0" sldId="263"/>
            <ac:spMk id="6" creationId="{2263D236-CAD6-45F8-AC47-BB44A4A8BBAD}"/>
          </ac:spMkLst>
        </pc:spChg>
        <pc:spChg chg="mod">
          <ac:chgData name="Jake Ehlers" userId="fa155660-cb41-4733-bb30-b6ae2bb95220" providerId="ADAL" clId="{490BEDC6-3AA9-49B6-B9EB-66DC5123C683}" dt="2020-04-14T23:40:34.335" v="23838" actId="20577"/>
          <ac:spMkLst>
            <pc:docMk/>
            <pc:sldMk cId="0" sldId="263"/>
            <ac:spMk id="220" creationId="{00000000-0000-0000-0000-000000000000}"/>
          </ac:spMkLst>
        </pc:spChg>
        <pc:spChg chg="add del mod">
          <ac:chgData name="Jake Ehlers" userId="fa155660-cb41-4733-bb30-b6ae2bb95220" providerId="ADAL" clId="{490BEDC6-3AA9-49B6-B9EB-66DC5123C683}" dt="2020-04-03T21:47:33.830" v="51" actId="478"/>
          <ac:spMkLst>
            <pc:docMk/>
            <pc:sldMk cId="0" sldId="263"/>
            <ac:spMk id="223" creationId="{00000000-0000-0000-0000-000000000000}"/>
          </ac:spMkLst>
        </pc:spChg>
        <pc:spChg chg="del mod">
          <ac:chgData name="Jake Ehlers" userId="fa155660-cb41-4733-bb30-b6ae2bb95220" providerId="ADAL" clId="{490BEDC6-3AA9-49B6-B9EB-66DC5123C683}" dt="2020-04-03T21:46:38.137" v="45" actId="478"/>
          <ac:spMkLst>
            <pc:docMk/>
            <pc:sldMk cId="0" sldId="263"/>
            <ac:spMk id="224" creationId="{00000000-0000-0000-0000-000000000000}"/>
          </ac:spMkLst>
        </pc:spChg>
        <pc:graphicFrameChg chg="add del mod">
          <ac:chgData name="Jake Ehlers" userId="fa155660-cb41-4733-bb30-b6ae2bb95220" providerId="ADAL" clId="{490BEDC6-3AA9-49B6-B9EB-66DC5123C683}" dt="2020-04-14T22:04:52.827" v="22809" actId="478"/>
          <ac:graphicFrameMkLst>
            <pc:docMk/>
            <pc:sldMk cId="0" sldId="263"/>
            <ac:graphicFrameMk id="10" creationId="{E8685A0F-CED1-4B5E-A851-1D4C4E38DAB4}"/>
          </ac:graphicFrameMkLst>
        </pc:graphicFrameChg>
        <pc:graphicFrameChg chg="del">
          <ac:chgData name="Jake Ehlers" userId="fa155660-cb41-4733-bb30-b6ae2bb95220" providerId="ADAL" clId="{490BEDC6-3AA9-49B6-B9EB-66DC5123C683}" dt="2020-04-03T21:46:34.631" v="42" actId="478"/>
          <ac:graphicFrameMkLst>
            <pc:docMk/>
            <pc:sldMk cId="0" sldId="263"/>
            <ac:graphicFrameMk id="222" creationId="{00000000-0000-0000-0000-000000000000}"/>
          </ac:graphicFrameMkLst>
        </pc:graphicFrameChg>
        <pc:picChg chg="del">
          <ac:chgData name="Jake Ehlers" userId="fa155660-cb41-4733-bb30-b6ae2bb95220" providerId="ADAL" clId="{490BEDC6-3AA9-49B6-B9EB-66DC5123C683}" dt="2020-04-03T21:46:35.921" v="43" actId="478"/>
          <ac:picMkLst>
            <pc:docMk/>
            <pc:sldMk cId="0" sldId="263"/>
            <ac:picMk id="221" creationId="{00000000-0000-0000-0000-000000000000}"/>
          </ac:picMkLst>
        </pc:picChg>
      </pc:sldChg>
      <pc:sldChg chg="addSp delSp modSp add mod ord modNotesTx">
        <pc:chgData name="Jake Ehlers" userId="fa155660-cb41-4733-bb30-b6ae2bb95220" providerId="ADAL" clId="{490BEDC6-3AA9-49B6-B9EB-66DC5123C683}" dt="2020-04-16T03:15:26.289" v="24562" actId="20577"/>
        <pc:sldMkLst>
          <pc:docMk/>
          <pc:sldMk cId="4104654444" sldId="264"/>
        </pc:sldMkLst>
        <pc:spChg chg="mod">
          <ac:chgData name="Jake Ehlers" userId="fa155660-cb41-4733-bb30-b6ae2bb95220" providerId="ADAL" clId="{490BEDC6-3AA9-49B6-B9EB-66DC5123C683}" dt="2020-04-05T21:57:22.866" v="4469" actId="20577"/>
          <ac:spMkLst>
            <pc:docMk/>
            <pc:sldMk cId="4104654444" sldId="264"/>
            <ac:spMk id="2" creationId="{43CF56EE-C903-4B33-8039-ACFA06FFEB3F}"/>
          </ac:spMkLst>
        </pc:spChg>
        <pc:spChg chg="add del mod">
          <ac:chgData name="Jake Ehlers" userId="fa155660-cb41-4733-bb30-b6ae2bb95220" providerId="ADAL" clId="{490BEDC6-3AA9-49B6-B9EB-66DC5123C683}" dt="2020-04-04T00:24:39.080" v="846" actId="478"/>
          <ac:spMkLst>
            <pc:docMk/>
            <pc:sldMk cId="4104654444" sldId="264"/>
            <ac:spMk id="3" creationId="{F63971B8-52F9-4D8A-92AF-83BF03EFED06}"/>
          </ac:spMkLst>
        </pc:spChg>
        <pc:spChg chg="add mod">
          <ac:chgData name="Jake Ehlers" userId="fa155660-cb41-4733-bb30-b6ae2bb95220" providerId="ADAL" clId="{490BEDC6-3AA9-49B6-B9EB-66DC5123C683}" dt="2020-04-04T19:07:28.118" v="1789" actId="1076"/>
          <ac:spMkLst>
            <pc:docMk/>
            <pc:sldMk cId="4104654444" sldId="264"/>
            <ac:spMk id="5" creationId="{454F0CAD-B53A-4ED4-90B6-7ECA484D97C0}"/>
          </ac:spMkLst>
        </pc:spChg>
        <pc:graphicFrameChg chg="add mod">
          <ac:chgData name="Jake Ehlers" userId="fa155660-cb41-4733-bb30-b6ae2bb95220" providerId="ADAL" clId="{490BEDC6-3AA9-49B6-B9EB-66DC5123C683}" dt="2020-04-09T21:09:40.077" v="15122" actId="20577"/>
          <ac:graphicFrameMkLst>
            <pc:docMk/>
            <pc:sldMk cId="4104654444" sldId="264"/>
            <ac:graphicFrameMk id="4" creationId="{2EAC10C2-C20D-479A-9489-3EA0DE9B9F08}"/>
          </ac:graphicFrameMkLst>
        </pc:graphicFrameChg>
      </pc:sldChg>
      <pc:sldChg chg="addSp delSp modSp add mod ord modNotesTx">
        <pc:chgData name="Jake Ehlers" userId="fa155660-cb41-4733-bb30-b6ae2bb95220" providerId="ADAL" clId="{490BEDC6-3AA9-49B6-B9EB-66DC5123C683}" dt="2020-04-16T03:03:38.135" v="24244" actId="20577"/>
        <pc:sldMkLst>
          <pc:docMk/>
          <pc:sldMk cId="1822788711" sldId="265"/>
        </pc:sldMkLst>
        <pc:spChg chg="mod">
          <ac:chgData name="Jake Ehlers" userId="fa155660-cb41-4733-bb30-b6ae2bb95220" providerId="ADAL" clId="{490BEDC6-3AA9-49B6-B9EB-66DC5123C683}" dt="2020-04-08T22:47:05.090" v="7186" actId="255"/>
          <ac:spMkLst>
            <pc:docMk/>
            <pc:sldMk cId="1822788711" sldId="265"/>
            <ac:spMk id="2" creationId="{F4B15B55-9A47-4F46-8E1F-BDDFD10E4230}"/>
          </ac:spMkLst>
        </pc:spChg>
        <pc:spChg chg="add del mod">
          <ac:chgData name="Jake Ehlers" userId="fa155660-cb41-4733-bb30-b6ae2bb95220" providerId="ADAL" clId="{490BEDC6-3AA9-49B6-B9EB-66DC5123C683}" dt="2020-04-04T00:08:14.720" v="707" actId="478"/>
          <ac:spMkLst>
            <pc:docMk/>
            <pc:sldMk cId="1822788711" sldId="265"/>
            <ac:spMk id="7" creationId="{E5EF3D00-D4BB-4141-B244-91FE362F71CC}"/>
          </ac:spMkLst>
        </pc:spChg>
        <pc:spChg chg="add del mod">
          <ac:chgData name="Jake Ehlers" userId="fa155660-cb41-4733-bb30-b6ae2bb95220" providerId="ADAL" clId="{490BEDC6-3AA9-49B6-B9EB-66DC5123C683}" dt="2020-04-04T00:08:15.250" v="708" actId="478"/>
          <ac:spMkLst>
            <pc:docMk/>
            <pc:sldMk cId="1822788711" sldId="265"/>
            <ac:spMk id="8" creationId="{FA497F60-58A2-46D9-976A-0FDEA8174036}"/>
          </ac:spMkLst>
        </pc:spChg>
        <pc:spChg chg="add del mod">
          <ac:chgData name="Jake Ehlers" userId="fa155660-cb41-4733-bb30-b6ae2bb95220" providerId="ADAL" clId="{490BEDC6-3AA9-49B6-B9EB-66DC5123C683}" dt="2020-04-04T00:08:15.588" v="709" actId="478"/>
          <ac:spMkLst>
            <pc:docMk/>
            <pc:sldMk cId="1822788711" sldId="265"/>
            <ac:spMk id="9" creationId="{0F68FED4-CBE2-4458-8564-6C0DFF877BE7}"/>
          </ac:spMkLst>
        </pc:spChg>
        <pc:spChg chg="add mod">
          <ac:chgData name="Jake Ehlers" userId="fa155660-cb41-4733-bb30-b6ae2bb95220" providerId="ADAL" clId="{490BEDC6-3AA9-49B6-B9EB-66DC5123C683}" dt="2020-04-04T00:10:29.836" v="782" actId="14100"/>
          <ac:spMkLst>
            <pc:docMk/>
            <pc:sldMk cId="1822788711" sldId="265"/>
            <ac:spMk id="10" creationId="{7C419F08-3F0F-49CB-B1D7-157C20E7FF32}"/>
          </ac:spMkLst>
        </pc:spChg>
        <pc:spChg chg="add mod">
          <ac:chgData name="Jake Ehlers" userId="fa155660-cb41-4733-bb30-b6ae2bb95220" providerId="ADAL" clId="{490BEDC6-3AA9-49B6-B9EB-66DC5123C683}" dt="2020-04-04T00:10:32.165" v="783" actId="14100"/>
          <ac:spMkLst>
            <pc:docMk/>
            <pc:sldMk cId="1822788711" sldId="265"/>
            <ac:spMk id="11" creationId="{EE8D13B8-6DAA-4888-B3F3-BDF3F6FCD471}"/>
          </ac:spMkLst>
        </pc:spChg>
        <pc:spChg chg="add mod">
          <ac:chgData name="Jake Ehlers" userId="fa155660-cb41-4733-bb30-b6ae2bb95220" providerId="ADAL" clId="{490BEDC6-3AA9-49B6-B9EB-66DC5123C683}" dt="2020-04-04T00:10:33.917" v="784" actId="14100"/>
          <ac:spMkLst>
            <pc:docMk/>
            <pc:sldMk cId="1822788711" sldId="265"/>
            <ac:spMk id="12" creationId="{76A25BF8-9825-4C4C-AF1B-1BDE9B7CD341}"/>
          </ac:spMkLst>
        </pc:spChg>
        <pc:spChg chg="add mod">
          <ac:chgData name="Jake Ehlers" userId="fa155660-cb41-4733-bb30-b6ae2bb95220" providerId="ADAL" clId="{490BEDC6-3AA9-49B6-B9EB-66DC5123C683}" dt="2020-04-04T00:10:58.557" v="788"/>
          <ac:spMkLst>
            <pc:docMk/>
            <pc:sldMk cId="1822788711" sldId="265"/>
            <ac:spMk id="13" creationId="{FC8AE098-BFB6-43A5-8D5B-C4A15D72AA18}"/>
          </ac:spMkLst>
        </pc:spChg>
        <pc:spChg chg="add mod">
          <ac:chgData name="Jake Ehlers" userId="fa155660-cb41-4733-bb30-b6ae2bb95220" providerId="ADAL" clId="{490BEDC6-3AA9-49B6-B9EB-66DC5123C683}" dt="2020-04-04T19:10:40.441" v="1955" actId="20577"/>
          <ac:spMkLst>
            <pc:docMk/>
            <pc:sldMk cId="1822788711" sldId="265"/>
            <ac:spMk id="26" creationId="{97360DBA-4E77-41FC-BF48-0F20C746966C}"/>
          </ac:spMkLst>
        </pc:spChg>
        <pc:graphicFrameChg chg="add mod">
          <ac:chgData name="Jake Ehlers" userId="fa155660-cb41-4733-bb30-b6ae2bb95220" providerId="ADAL" clId="{490BEDC6-3AA9-49B6-B9EB-66DC5123C683}" dt="2020-04-10T00:09:00.791" v="21050" actId="14100"/>
          <ac:graphicFrameMkLst>
            <pc:docMk/>
            <pc:sldMk cId="1822788711" sldId="265"/>
            <ac:graphicFrameMk id="3" creationId="{63D534A7-CBD6-4340-8413-33A9B1A80B43}"/>
          </ac:graphicFrameMkLst>
        </pc:graphicFrameChg>
        <pc:graphicFrameChg chg="add del mod modGraphic">
          <ac:chgData name="Jake Ehlers" userId="fa155660-cb41-4733-bb30-b6ae2bb95220" providerId="ADAL" clId="{490BEDC6-3AA9-49B6-B9EB-66DC5123C683}" dt="2020-04-03T23:59:53.556" v="531" actId="478"/>
          <ac:graphicFrameMkLst>
            <pc:docMk/>
            <pc:sldMk cId="1822788711" sldId="265"/>
            <ac:graphicFrameMk id="4" creationId="{3961386D-D53F-44D1-A623-753DAF3FB9E2}"/>
          </ac:graphicFrameMkLst>
        </pc:graphicFrameChg>
        <pc:graphicFrameChg chg="add mod modGraphic">
          <ac:chgData name="Jake Ehlers" userId="fa155660-cb41-4733-bb30-b6ae2bb95220" providerId="ADAL" clId="{490BEDC6-3AA9-49B6-B9EB-66DC5123C683}" dt="2020-04-10T00:08:54.932" v="21048" actId="14100"/>
          <ac:graphicFrameMkLst>
            <pc:docMk/>
            <pc:sldMk cId="1822788711" sldId="265"/>
            <ac:graphicFrameMk id="5" creationId="{F0957E10-C7BB-4964-9F21-2685A0A9E2A6}"/>
          </ac:graphicFrameMkLst>
        </pc:graphicFrameChg>
        <pc:cxnChg chg="add mod">
          <ac:chgData name="Jake Ehlers" userId="fa155660-cb41-4733-bb30-b6ae2bb95220" providerId="ADAL" clId="{490BEDC6-3AA9-49B6-B9EB-66DC5123C683}" dt="2020-04-04T00:11:28.874" v="790" actId="14100"/>
          <ac:cxnSpMkLst>
            <pc:docMk/>
            <pc:sldMk cId="1822788711" sldId="265"/>
            <ac:cxnSpMk id="15" creationId="{B390F1E6-6795-42F9-84CC-E87F52E7EC4F}"/>
          </ac:cxnSpMkLst>
        </pc:cxnChg>
        <pc:cxnChg chg="add mod">
          <ac:chgData name="Jake Ehlers" userId="fa155660-cb41-4733-bb30-b6ae2bb95220" providerId="ADAL" clId="{490BEDC6-3AA9-49B6-B9EB-66DC5123C683}" dt="2020-04-04T00:11:35.225" v="792" actId="1076"/>
          <ac:cxnSpMkLst>
            <pc:docMk/>
            <pc:sldMk cId="1822788711" sldId="265"/>
            <ac:cxnSpMk id="17" creationId="{3E029389-8F3F-4AFA-B55D-D7BD88EC7028}"/>
          </ac:cxnSpMkLst>
        </pc:cxnChg>
        <pc:cxnChg chg="add mod">
          <ac:chgData name="Jake Ehlers" userId="fa155660-cb41-4733-bb30-b6ae2bb95220" providerId="ADAL" clId="{490BEDC6-3AA9-49B6-B9EB-66DC5123C683}" dt="2020-04-04T00:11:42.311" v="795" actId="1076"/>
          <ac:cxnSpMkLst>
            <pc:docMk/>
            <pc:sldMk cId="1822788711" sldId="265"/>
            <ac:cxnSpMk id="18" creationId="{B317DA54-5756-4F3C-83E4-E5364E58D942}"/>
          </ac:cxnSpMkLst>
        </pc:cxnChg>
        <pc:cxnChg chg="add mod">
          <ac:chgData name="Jake Ehlers" userId="fa155660-cb41-4733-bb30-b6ae2bb95220" providerId="ADAL" clId="{490BEDC6-3AA9-49B6-B9EB-66DC5123C683}" dt="2020-04-04T00:11:47.748" v="797" actId="1076"/>
          <ac:cxnSpMkLst>
            <pc:docMk/>
            <pc:sldMk cId="1822788711" sldId="265"/>
            <ac:cxnSpMk id="19" creationId="{663B8181-2885-4B89-8ED2-B9F936A1C0CE}"/>
          </ac:cxnSpMkLst>
        </pc:cxnChg>
        <pc:cxnChg chg="add mod">
          <ac:chgData name="Jake Ehlers" userId="fa155660-cb41-4733-bb30-b6ae2bb95220" providerId="ADAL" clId="{490BEDC6-3AA9-49B6-B9EB-66DC5123C683}" dt="2020-04-04T00:11:51.696" v="799" actId="1076"/>
          <ac:cxnSpMkLst>
            <pc:docMk/>
            <pc:sldMk cId="1822788711" sldId="265"/>
            <ac:cxnSpMk id="20" creationId="{1E57AC07-D483-4B7E-8131-91611B6D8110}"/>
          </ac:cxnSpMkLst>
        </pc:cxnChg>
        <pc:cxnChg chg="add mod">
          <ac:chgData name="Jake Ehlers" userId="fa155660-cb41-4733-bb30-b6ae2bb95220" providerId="ADAL" clId="{490BEDC6-3AA9-49B6-B9EB-66DC5123C683}" dt="2020-04-04T00:11:56.628" v="801" actId="1076"/>
          <ac:cxnSpMkLst>
            <pc:docMk/>
            <pc:sldMk cId="1822788711" sldId="265"/>
            <ac:cxnSpMk id="21" creationId="{A981093E-E70C-4EF4-A188-6F6192846439}"/>
          </ac:cxnSpMkLst>
        </pc:cxnChg>
        <pc:cxnChg chg="add mod">
          <ac:chgData name="Jake Ehlers" userId="fa155660-cb41-4733-bb30-b6ae2bb95220" providerId="ADAL" clId="{490BEDC6-3AA9-49B6-B9EB-66DC5123C683}" dt="2020-04-04T00:12:02.604" v="803" actId="1076"/>
          <ac:cxnSpMkLst>
            <pc:docMk/>
            <pc:sldMk cId="1822788711" sldId="265"/>
            <ac:cxnSpMk id="22" creationId="{F762692F-89C1-4C23-92C8-DBC749A0A3B9}"/>
          </ac:cxnSpMkLst>
        </pc:cxnChg>
        <pc:cxnChg chg="add mod">
          <ac:chgData name="Jake Ehlers" userId="fa155660-cb41-4733-bb30-b6ae2bb95220" providerId="ADAL" clId="{490BEDC6-3AA9-49B6-B9EB-66DC5123C683}" dt="2020-04-04T00:12:07.274" v="805" actId="1076"/>
          <ac:cxnSpMkLst>
            <pc:docMk/>
            <pc:sldMk cId="1822788711" sldId="265"/>
            <ac:cxnSpMk id="23" creationId="{B7609CDA-16C2-4640-A122-D341F7B55485}"/>
          </ac:cxnSpMkLst>
        </pc:cxnChg>
        <pc:cxnChg chg="add mod">
          <ac:chgData name="Jake Ehlers" userId="fa155660-cb41-4733-bb30-b6ae2bb95220" providerId="ADAL" clId="{490BEDC6-3AA9-49B6-B9EB-66DC5123C683}" dt="2020-04-04T00:12:12.134" v="807" actId="1076"/>
          <ac:cxnSpMkLst>
            <pc:docMk/>
            <pc:sldMk cId="1822788711" sldId="265"/>
            <ac:cxnSpMk id="24" creationId="{B2B65A11-85C1-42DB-B141-EC4CED4452A7}"/>
          </ac:cxnSpMkLst>
        </pc:cxnChg>
        <pc:cxnChg chg="add mod">
          <ac:chgData name="Jake Ehlers" userId="fa155660-cb41-4733-bb30-b6ae2bb95220" providerId="ADAL" clId="{490BEDC6-3AA9-49B6-B9EB-66DC5123C683}" dt="2020-04-04T00:12:16.914" v="809" actId="1076"/>
          <ac:cxnSpMkLst>
            <pc:docMk/>
            <pc:sldMk cId="1822788711" sldId="265"/>
            <ac:cxnSpMk id="25" creationId="{52DF6451-0D9B-4535-9B75-8DAB941AE6E1}"/>
          </ac:cxnSpMkLst>
        </pc:cxnChg>
      </pc:sldChg>
      <pc:sldChg chg="addSp modSp add mod modNotesTx">
        <pc:chgData name="Jake Ehlers" userId="fa155660-cb41-4733-bb30-b6ae2bb95220" providerId="ADAL" clId="{490BEDC6-3AA9-49B6-B9EB-66DC5123C683}" dt="2020-04-16T03:05:16.494" v="24254" actId="20577"/>
        <pc:sldMkLst>
          <pc:docMk/>
          <pc:sldMk cId="3198073544" sldId="266"/>
        </pc:sldMkLst>
        <pc:spChg chg="mod">
          <ac:chgData name="Jake Ehlers" userId="fa155660-cb41-4733-bb30-b6ae2bb95220" providerId="ADAL" clId="{490BEDC6-3AA9-49B6-B9EB-66DC5123C683}" dt="2020-04-05T21:43:35.502" v="3866" actId="20577"/>
          <ac:spMkLst>
            <pc:docMk/>
            <pc:sldMk cId="3198073544" sldId="266"/>
            <ac:spMk id="2" creationId="{FCF0B6AC-DF24-42E9-B808-49D03343A58B}"/>
          </ac:spMkLst>
        </pc:spChg>
        <pc:spChg chg="add mod">
          <ac:chgData name="Jake Ehlers" userId="fa155660-cb41-4733-bb30-b6ae2bb95220" providerId="ADAL" clId="{490BEDC6-3AA9-49B6-B9EB-66DC5123C683}" dt="2020-04-14T21:23:57.715" v="22788" actId="20577"/>
          <ac:spMkLst>
            <pc:docMk/>
            <pc:sldMk cId="3198073544" sldId="266"/>
            <ac:spMk id="4" creationId="{9C1D422E-B6CA-4C4D-BAA6-2F92669A28C2}"/>
          </ac:spMkLst>
        </pc:spChg>
        <pc:spChg chg="add mod">
          <ac:chgData name="Jake Ehlers" userId="fa155660-cb41-4733-bb30-b6ae2bb95220" providerId="ADAL" clId="{490BEDC6-3AA9-49B6-B9EB-66DC5123C683}" dt="2020-04-04T19:12:03.255" v="1958" actId="1076"/>
          <ac:spMkLst>
            <pc:docMk/>
            <pc:sldMk cId="3198073544" sldId="266"/>
            <ac:spMk id="5" creationId="{70AE0711-A3AC-4419-9210-0D1D4B848534}"/>
          </ac:spMkLst>
        </pc:spChg>
        <pc:graphicFrameChg chg="add mod">
          <ac:chgData name="Jake Ehlers" userId="fa155660-cb41-4733-bb30-b6ae2bb95220" providerId="ADAL" clId="{490BEDC6-3AA9-49B6-B9EB-66DC5123C683}" dt="2020-04-07T22:20:45.558" v="4677" actId="20577"/>
          <ac:graphicFrameMkLst>
            <pc:docMk/>
            <pc:sldMk cId="3198073544" sldId="266"/>
            <ac:graphicFrameMk id="3" creationId="{61411E93-10FC-46F0-90BB-ED0452A3D1CF}"/>
          </ac:graphicFrameMkLst>
        </pc:graphicFrameChg>
      </pc:sldChg>
      <pc:sldChg chg="addSp modSp add mod modNotesTx">
        <pc:chgData name="Jake Ehlers" userId="fa155660-cb41-4733-bb30-b6ae2bb95220" providerId="ADAL" clId="{490BEDC6-3AA9-49B6-B9EB-66DC5123C683}" dt="2020-04-16T03:09:24.263" v="24360" actId="20577"/>
        <pc:sldMkLst>
          <pc:docMk/>
          <pc:sldMk cId="51649296" sldId="267"/>
        </pc:sldMkLst>
        <pc:spChg chg="mod">
          <ac:chgData name="Jake Ehlers" userId="fa155660-cb41-4733-bb30-b6ae2bb95220" providerId="ADAL" clId="{490BEDC6-3AA9-49B6-B9EB-66DC5123C683}" dt="2020-04-05T21:44:57.447" v="4008" actId="20577"/>
          <ac:spMkLst>
            <pc:docMk/>
            <pc:sldMk cId="51649296" sldId="267"/>
            <ac:spMk id="2" creationId="{FCF0B6AC-DF24-42E9-B808-49D03343A58B}"/>
          </ac:spMkLst>
        </pc:spChg>
        <pc:spChg chg="mod">
          <ac:chgData name="Jake Ehlers" userId="fa155660-cb41-4733-bb30-b6ae2bb95220" providerId="ADAL" clId="{490BEDC6-3AA9-49B6-B9EB-66DC5123C683}" dt="2020-04-09T22:37:10.264" v="17544" actId="20577"/>
          <ac:spMkLst>
            <pc:docMk/>
            <pc:sldMk cId="51649296" sldId="267"/>
            <ac:spMk id="4" creationId="{9C1D422E-B6CA-4C4D-BAA6-2F92669A28C2}"/>
          </ac:spMkLst>
        </pc:spChg>
        <pc:spChg chg="add">
          <ac:chgData name="Jake Ehlers" userId="fa155660-cb41-4733-bb30-b6ae2bb95220" providerId="ADAL" clId="{490BEDC6-3AA9-49B6-B9EB-66DC5123C683}" dt="2020-04-04T19:12:06.731" v="1959"/>
          <ac:spMkLst>
            <pc:docMk/>
            <pc:sldMk cId="51649296" sldId="267"/>
            <ac:spMk id="5" creationId="{ADB4FB6D-1858-43D8-8417-2BAE4AB4F205}"/>
          </ac:spMkLst>
        </pc:spChg>
        <pc:graphicFrameChg chg="mod">
          <ac:chgData name="Jake Ehlers" userId="fa155660-cb41-4733-bb30-b6ae2bb95220" providerId="ADAL" clId="{490BEDC6-3AA9-49B6-B9EB-66DC5123C683}" dt="2020-04-07T23:12:12.875" v="4846" actId="20577"/>
          <ac:graphicFrameMkLst>
            <pc:docMk/>
            <pc:sldMk cId="51649296" sldId="267"/>
            <ac:graphicFrameMk id="3" creationId="{61411E93-10FC-46F0-90BB-ED0452A3D1CF}"/>
          </ac:graphicFrameMkLst>
        </pc:graphicFrameChg>
      </pc:sldChg>
      <pc:sldChg chg="add del">
        <pc:chgData name="Jake Ehlers" userId="fa155660-cb41-4733-bb30-b6ae2bb95220" providerId="ADAL" clId="{490BEDC6-3AA9-49B6-B9EB-66DC5123C683}" dt="2020-04-04T00:30:08.133" v="908" actId="2696"/>
        <pc:sldMkLst>
          <pc:docMk/>
          <pc:sldMk cId="3852434694" sldId="267"/>
        </pc:sldMkLst>
      </pc:sldChg>
      <pc:sldChg chg="add del">
        <pc:chgData name="Jake Ehlers" userId="fa155660-cb41-4733-bb30-b6ae2bb95220" providerId="ADAL" clId="{490BEDC6-3AA9-49B6-B9EB-66DC5123C683}" dt="2020-04-04T00:45:52.438" v="1094" actId="2696"/>
        <pc:sldMkLst>
          <pc:docMk/>
          <pc:sldMk cId="3697966843" sldId="268"/>
        </pc:sldMkLst>
      </pc:sldChg>
      <pc:sldChg chg="addSp modSp add mod modNotesTx">
        <pc:chgData name="Jake Ehlers" userId="fa155660-cb41-4733-bb30-b6ae2bb95220" providerId="ADAL" clId="{490BEDC6-3AA9-49B6-B9EB-66DC5123C683}" dt="2020-04-16T03:10:43.923" v="24377" actId="5793"/>
        <pc:sldMkLst>
          <pc:docMk/>
          <pc:sldMk cId="4192574610" sldId="268"/>
        </pc:sldMkLst>
        <pc:spChg chg="mod">
          <ac:chgData name="Jake Ehlers" userId="fa155660-cb41-4733-bb30-b6ae2bb95220" providerId="ADAL" clId="{490BEDC6-3AA9-49B6-B9EB-66DC5123C683}" dt="2020-04-05T21:47:37.100" v="4169" actId="20577"/>
          <ac:spMkLst>
            <pc:docMk/>
            <pc:sldMk cId="4192574610" sldId="268"/>
            <ac:spMk id="2" creationId="{FCF0B6AC-DF24-42E9-B808-49D03343A58B}"/>
          </ac:spMkLst>
        </pc:spChg>
        <pc:spChg chg="mod">
          <ac:chgData name="Jake Ehlers" userId="fa155660-cb41-4733-bb30-b6ae2bb95220" providerId="ADAL" clId="{490BEDC6-3AA9-49B6-B9EB-66DC5123C683}" dt="2020-04-08T23:33:31.577" v="9850" actId="20577"/>
          <ac:spMkLst>
            <pc:docMk/>
            <pc:sldMk cId="4192574610" sldId="268"/>
            <ac:spMk id="4" creationId="{9C1D422E-B6CA-4C4D-BAA6-2F92669A28C2}"/>
          </ac:spMkLst>
        </pc:spChg>
        <pc:spChg chg="add">
          <ac:chgData name="Jake Ehlers" userId="fa155660-cb41-4733-bb30-b6ae2bb95220" providerId="ADAL" clId="{490BEDC6-3AA9-49B6-B9EB-66DC5123C683}" dt="2020-04-04T19:12:08.859" v="1960"/>
          <ac:spMkLst>
            <pc:docMk/>
            <pc:sldMk cId="4192574610" sldId="268"/>
            <ac:spMk id="5" creationId="{9E36898F-8348-4740-A5DC-9C63F83AA2CB}"/>
          </ac:spMkLst>
        </pc:spChg>
        <pc:graphicFrameChg chg="mod">
          <ac:chgData name="Jake Ehlers" userId="fa155660-cb41-4733-bb30-b6ae2bb95220" providerId="ADAL" clId="{490BEDC6-3AA9-49B6-B9EB-66DC5123C683}" dt="2020-04-07T23:12:20.046" v="4847" actId="20577"/>
          <ac:graphicFrameMkLst>
            <pc:docMk/>
            <pc:sldMk cId="4192574610" sldId="268"/>
            <ac:graphicFrameMk id="3" creationId="{61411E93-10FC-46F0-90BB-ED0452A3D1CF}"/>
          </ac:graphicFrameMkLst>
        </pc:graphicFrameChg>
      </pc:sldChg>
      <pc:sldChg chg="addSp delSp modSp add mod modNotesTx">
        <pc:chgData name="Jake Ehlers" userId="fa155660-cb41-4733-bb30-b6ae2bb95220" providerId="ADAL" clId="{490BEDC6-3AA9-49B6-B9EB-66DC5123C683}" dt="2020-04-16T07:40:43.072" v="24979"/>
        <pc:sldMkLst>
          <pc:docMk/>
          <pc:sldMk cId="2751654608" sldId="269"/>
        </pc:sldMkLst>
        <pc:spChg chg="mod">
          <ac:chgData name="Jake Ehlers" userId="fa155660-cb41-4733-bb30-b6ae2bb95220" providerId="ADAL" clId="{490BEDC6-3AA9-49B6-B9EB-66DC5123C683}" dt="2020-04-05T21:51:55.789" v="4312" actId="20577"/>
          <ac:spMkLst>
            <pc:docMk/>
            <pc:sldMk cId="2751654608" sldId="269"/>
            <ac:spMk id="2" creationId="{4E0830B7-1F4B-4676-AE78-CFEDF506E364}"/>
          </ac:spMkLst>
        </pc:spChg>
        <pc:spChg chg="add">
          <ac:chgData name="Jake Ehlers" userId="fa155660-cb41-4733-bb30-b6ae2bb95220" providerId="ADAL" clId="{490BEDC6-3AA9-49B6-B9EB-66DC5123C683}" dt="2020-04-04T20:00:28.466" v="2040"/>
          <ac:spMkLst>
            <pc:docMk/>
            <pc:sldMk cId="2751654608" sldId="269"/>
            <ac:spMk id="4" creationId="{32E83928-43B1-425E-B8A6-BF09EAFEFE22}"/>
          </ac:spMkLst>
        </pc:spChg>
        <pc:graphicFrameChg chg="add del mod">
          <ac:chgData name="Jake Ehlers" userId="fa155660-cb41-4733-bb30-b6ae2bb95220" providerId="ADAL" clId="{490BEDC6-3AA9-49B6-B9EB-66DC5123C683}" dt="2020-04-04T20:00:19.453" v="2039" actId="478"/>
          <ac:graphicFrameMkLst>
            <pc:docMk/>
            <pc:sldMk cId="2751654608" sldId="269"/>
            <ac:graphicFrameMk id="3" creationId="{B0363580-801D-4FE6-A837-9F379D2945FB}"/>
          </ac:graphicFrameMkLst>
        </pc:graphicFrameChg>
        <pc:graphicFrameChg chg="add mod topLvl modGraphic">
          <ac:chgData name="Jake Ehlers" userId="fa155660-cb41-4733-bb30-b6ae2bb95220" providerId="ADAL" clId="{490BEDC6-3AA9-49B6-B9EB-66DC5123C683}" dt="2020-04-16T07:40:43.072" v="24979"/>
          <ac:graphicFrameMkLst>
            <pc:docMk/>
            <pc:sldMk cId="2751654608" sldId="269"/>
            <ac:graphicFrameMk id="7" creationId="{C1C2DD74-AE52-4B76-B001-EA1482693DDB}"/>
          </ac:graphicFrameMkLst>
        </pc:graphicFrameChg>
      </pc:sldChg>
      <pc:sldChg chg="addSp delSp modSp add del mod ord">
        <pc:chgData name="Jake Ehlers" userId="fa155660-cb41-4733-bb30-b6ae2bb95220" providerId="ADAL" clId="{490BEDC6-3AA9-49B6-B9EB-66DC5123C683}" dt="2020-04-08T23:28:31.017" v="9501" actId="2696"/>
        <pc:sldMkLst>
          <pc:docMk/>
          <pc:sldMk cId="4130010192" sldId="270"/>
        </pc:sldMkLst>
        <pc:spChg chg="mod">
          <ac:chgData name="Jake Ehlers" userId="fa155660-cb41-4733-bb30-b6ae2bb95220" providerId="ADAL" clId="{490BEDC6-3AA9-49B6-B9EB-66DC5123C683}" dt="2020-04-05T21:09:59.921" v="3159" actId="20577"/>
          <ac:spMkLst>
            <pc:docMk/>
            <pc:sldMk cId="4130010192" sldId="270"/>
            <ac:spMk id="2" creationId="{2100549F-8162-4698-8B07-B2D2EFFEC940}"/>
          </ac:spMkLst>
        </pc:spChg>
        <pc:spChg chg="add">
          <ac:chgData name="Jake Ehlers" userId="fa155660-cb41-4733-bb30-b6ae2bb95220" providerId="ADAL" clId="{490BEDC6-3AA9-49B6-B9EB-66DC5123C683}" dt="2020-04-04T20:05:28.084" v="2068"/>
          <ac:spMkLst>
            <pc:docMk/>
            <pc:sldMk cId="4130010192" sldId="270"/>
            <ac:spMk id="4" creationId="{35B73AE2-B0F4-4F15-A296-AE0C8C938414}"/>
          </ac:spMkLst>
        </pc:spChg>
        <pc:graphicFrameChg chg="add del mod">
          <ac:chgData name="Jake Ehlers" userId="fa155660-cb41-4733-bb30-b6ae2bb95220" providerId="ADAL" clId="{490BEDC6-3AA9-49B6-B9EB-66DC5123C683}" dt="2020-04-04T20:08:20.632" v="2076" actId="478"/>
          <ac:graphicFrameMkLst>
            <pc:docMk/>
            <pc:sldMk cId="4130010192" sldId="270"/>
            <ac:graphicFrameMk id="3" creationId="{7E1B3264-93E9-4EA5-AC59-215E245C6B7F}"/>
          </ac:graphicFrameMkLst>
        </pc:graphicFrameChg>
        <pc:graphicFrameChg chg="add mod">
          <ac:chgData name="Jake Ehlers" userId="fa155660-cb41-4733-bb30-b6ae2bb95220" providerId="ADAL" clId="{490BEDC6-3AA9-49B6-B9EB-66DC5123C683}" dt="2020-04-05T21:04:06.620" v="3075" actId="20577"/>
          <ac:graphicFrameMkLst>
            <pc:docMk/>
            <pc:sldMk cId="4130010192" sldId="270"/>
            <ac:graphicFrameMk id="7" creationId="{9EF44873-C3BB-49B9-897B-A295F2166D43}"/>
          </ac:graphicFrameMkLst>
        </pc:graphicFrameChg>
      </pc:sldChg>
      <pc:sldMasterChg chg="addSldLayout delSldLayout">
        <pc:chgData name="Jake Ehlers" userId="fa155660-cb41-4733-bb30-b6ae2bb95220" providerId="ADAL" clId="{490BEDC6-3AA9-49B6-B9EB-66DC5123C683}" dt="2020-04-03T21:46:26.043" v="40" actId="2696"/>
        <pc:sldMasterMkLst>
          <pc:docMk/>
          <pc:sldMasterMk cId="0" sldId="2147483648"/>
        </pc:sldMasterMkLst>
        <pc:sldLayoutChg chg="add del">
          <pc:chgData name="Jake Ehlers" userId="fa155660-cb41-4733-bb30-b6ae2bb95220" providerId="ADAL" clId="{490BEDC6-3AA9-49B6-B9EB-66DC5123C683}" dt="2020-04-03T21:46:26.043" v="40" actId="2696"/>
          <pc:sldLayoutMkLst>
            <pc:docMk/>
            <pc:sldMasterMk cId="0" sldId="2147483648"/>
            <pc:sldLayoutMk cId="0" sldId="2147483650"/>
          </pc:sldLayoutMkLst>
        </pc:sldLayoutChg>
      </pc:sldMasterChg>
      <pc:sldMasterChg chg="del delSldLayout">
        <pc:chgData name="Jake Ehlers" userId="fa155660-cb41-4733-bb30-b6ae2bb95220" providerId="ADAL" clId="{490BEDC6-3AA9-49B6-B9EB-66DC5123C683}" dt="2020-04-03T21:45:53.465" v="31" actId="2696"/>
        <pc:sldMasterMkLst>
          <pc:docMk/>
          <pc:sldMasterMk cId="0" sldId="2147483651"/>
        </pc:sldMasterMkLst>
        <pc:sldLayoutChg chg="del">
          <pc:chgData name="Jake Ehlers" userId="fa155660-cb41-4733-bb30-b6ae2bb95220" providerId="ADAL" clId="{490BEDC6-3AA9-49B6-B9EB-66DC5123C683}" dt="2020-04-03T21:45:53.462" v="28" actId="2696"/>
          <pc:sldLayoutMkLst>
            <pc:docMk/>
            <pc:sldMasterMk cId="0" sldId="2147483651"/>
            <pc:sldLayoutMk cId="0" sldId="2147483652"/>
          </pc:sldLayoutMkLst>
        </pc:sldLayoutChg>
        <pc:sldLayoutChg chg="del">
          <pc:chgData name="Jake Ehlers" userId="fa155660-cb41-4733-bb30-b6ae2bb95220" providerId="ADAL" clId="{490BEDC6-3AA9-49B6-B9EB-66DC5123C683}" dt="2020-04-03T21:45:53.462" v="29" actId="2696"/>
          <pc:sldLayoutMkLst>
            <pc:docMk/>
            <pc:sldMasterMk cId="0" sldId="2147483651"/>
            <pc:sldLayoutMk cId="0" sldId="2147483653"/>
          </pc:sldLayoutMkLst>
        </pc:sldLayoutChg>
        <pc:sldLayoutChg chg="del">
          <pc:chgData name="Jake Ehlers" userId="fa155660-cb41-4733-bb30-b6ae2bb95220" providerId="ADAL" clId="{490BEDC6-3AA9-49B6-B9EB-66DC5123C683}" dt="2020-04-03T21:45:53.463" v="30" actId="2696"/>
          <pc:sldLayoutMkLst>
            <pc:docMk/>
            <pc:sldMasterMk cId="0" sldId="2147483651"/>
            <pc:sldLayoutMk cId="0" sldId="2147483654"/>
          </pc:sldLayoutMkLst>
        </pc:sldLayoutChg>
      </pc:sldMasterChg>
      <pc:sldMasterChg chg="modSldLayout">
        <pc:chgData name="Jake Ehlers" userId="fa155660-cb41-4733-bb30-b6ae2bb95220" providerId="ADAL" clId="{490BEDC6-3AA9-49B6-B9EB-66DC5123C683}" dt="2020-04-03T21:47:29.591" v="49"/>
        <pc:sldMasterMkLst>
          <pc:docMk/>
          <pc:sldMasterMk cId="4190013906" sldId="2147483651"/>
        </pc:sldMasterMkLst>
        <pc:sldLayoutChg chg="addSp delSp">
          <pc:chgData name="Jake Ehlers" userId="fa155660-cb41-4733-bb30-b6ae2bb95220" providerId="ADAL" clId="{490BEDC6-3AA9-49B6-B9EB-66DC5123C683}" dt="2020-04-03T21:47:29.591" v="49"/>
          <pc:sldLayoutMkLst>
            <pc:docMk/>
            <pc:sldMasterMk cId="4190013906" sldId="2147483651"/>
            <pc:sldLayoutMk cId="3483667916" sldId="2147483663"/>
          </pc:sldLayoutMkLst>
          <pc:spChg chg="add del">
            <ac:chgData name="Jake Ehlers" userId="fa155660-cb41-4733-bb30-b6ae2bb95220" providerId="ADAL" clId="{490BEDC6-3AA9-49B6-B9EB-66DC5123C683}" dt="2020-04-03T21:47:29.591" v="49"/>
            <ac:spMkLst>
              <pc:docMk/>
              <pc:sldMasterMk cId="4190013906" sldId="2147483651"/>
              <pc:sldLayoutMk cId="3483667916" sldId="2147483663"/>
              <ac:spMk id="14" creationId="{00000000-0000-0000-0000-000000000000}"/>
            </ac:spMkLst>
          </pc:spChg>
          <pc:spChg chg="add del">
            <ac:chgData name="Jake Ehlers" userId="fa155660-cb41-4733-bb30-b6ae2bb95220" providerId="ADAL" clId="{490BEDC6-3AA9-49B6-B9EB-66DC5123C683}" dt="2020-04-03T21:47:29.591" v="49"/>
            <ac:spMkLst>
              <pc:docMk/>
              <pc:sldMasterMk cId="4190013906" sldId="2147483651"/>
              <pc:sldLayoutMk cId="3483667916" sldId="2147483663"/>
              <ac:spMk id="18" creationId="{00000000-0000-0000-0000-000000000000}"/>
            </ac:spMkLst>
          </pc:spChg>
          <pc:graphicFrameChg chg="add del">
            <ac:chgData name="Jake Ehlers" userId="fa155660-cb41-4733-bb30-b6ae2bb95220" providerId="ADAL" clId="{490BEDC6-3AA9-49B6-B9EB-66DC5123C683}" dt="2020-04-03T21:47:29.591" v="49"/>
            <ac:graphicFrameMkLst>
              <pc:docMk/>
              <pc:sldMasterMk cId="4190013906" sldId="2147483651"/>
              <pc:sldLayoutMk cId="3483667916" sldId="2147483663"/>
              <ac:graphicFrameMk id="15" creationId="{00000000-0000-0000-0000-000000000000}"/>
            </ac:graphicFrameMkLst>
          </pc:graphicFrameChg>
          <pc:picChg chg="add del">
            <ac:chgData name="Jake Ehlers" userId="fa155660-cb41-4733-bb30-b6ae2bb95220" providerId="ADAL" clId="{490BEDC6-3AA9-49B6-B9EB-66DC5123C683}" dt="2020-04-03T21:47:29.591" v="49"/>
            <ac:picMkLst>
              <pc:docMk/>
              <pc:sldMasterMk cId="4190013906" sldId="2147483651"/>
              <pc:sldLayoutMk cId="3483667916" sldId="2147483663"/>
              <ac:picMk id="19" creationId="{00000000-0000-0000-0000-000000000000}"/>
            </ac:picMkLst>
          </pc:picChg>
        </pc:sldLayoutChg>
        <pc:sldLayoutChg chg="addSp delSp">
          <pc:chgData name="Jake Ehlers" userId="fa155660-cb41-4733-bb30-b6ae2bb95220" providerId="ADAL" clId="{490BEDC6-3AA9-49B6-B9EB-66DC5123C683}" dt="2020-04-03T21:47:29.591" v="49"/>
          <pc:sldLayoutMkLst>
            <pc:docMk/>
            <pc:sldMasterMk cId="4190013906" sldId="2147483651"/>
            <pc:sldLayoutMk cId="151496951" sldId="2147483664"/>
          </pc:sldLayoutMkLst>
          <pc:graphicFrameChg chg="add del">
            <ac:chgData name="Jake Ehlers" userId="fa155660-cb41-4733-bb30-b6ae2bb95220" providerId="ADAL" clId="{490BEDC6-3AA9-49B6-B9EB-66DC5123C683}" dt="2020-04-03T21:47:29.591" v="49"/>
            <ac:graphicFrameMkLst>
              <pc:docMk/>
              <pc:sldMasterMk cId="4190013906" sldId="2147483651"/>
              <pc:sldLayoutMk cId="151496951" sldId="2147483664"/>
              <ac:graphicFrameMk id="21" creationId="{00000000-0000-0000-0000-000000000000}"/>
            </ac:graphicFrameMkLst>
          </pc:graphicFrameChg>
          <pc:cxnChg chg="add del">
            <ac:chgData name="Jake Ehlers" userId="fa155660-cb41-4733-bb30-b6ae2bb95220" providerId="ADAL" clId="{490BEDC6-3AA9-49B6-B9EB-66DC5123C683}" dt="2020-04-03T21:47:29.591" v="49"/>
            <ac:cxnSpMkLst>
              <pc:docMk/>
              <pc:sldMasterMk cId="4190013906" sldId="2147483651"/>
              <pc:sldLayoutMk cId="151496951" sldId="2147483664"/>
              <ac:cxnSpMk id="23" creationId="{00000000-0000-0000-0000-000000000000}"/>
            </ac:cxnSpMkLst>
          </pc:cxn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springboarddac-my.sharepoint.com/personal/jake_ehlers_springboarddac_onmicrosoft_com/Documents/Documents/SW%20Corp%20Student%20Facing%20Complete%20Revision%20%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sz="1400" baseline="0" dirty="0">
                <a:solidFill>
                  <a:schemeClr val="tx1"/>
                </a:solidFill>
              </a:rPr>
              <a:t>Forecast Rolling Cost to Produce 2014 - 2015 (</a:t>
            </a:r>
            <a:r>
              <a:rPr lang="en-US" sz="1400" dirty="0">
                <a:solidFill>
                  <a:schemeClr val="tx1"/>
                </a:solidFill>
              </a:rPr>
              <a:t>$/ML)</a:t>
            </a:r>
            <a:r>
              <a:rPr lang="en-US" sz="1400" baseline="0" dirty="0">
                <a:solidFill>
                  <a:schemeClr val="tx1"/>
                </a:solidFill>
              </a:rPr>
              <a:t> versus Weighted Market Price</a:t>
            </a:r>
            <a:endParaRPr lang="en-US" sz="1400" dirty="0">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areaChart>
        <c:grouping val="standard"/>
        <c:varyColors val="0"/>
        <c:ser>
          <c:idx val="0"/>
          <c:order val="0"/>
          <c:tx>
            <c:strRef>
              <c:f>Sheet1!$B$1</c:f>
              <c:strCache>
                <c:ptCount val="1"/>
                <c:pt idx="0">
                  <c:v>Jutik</c:v>
                </c:pt>
              </c:strCache>
            </c:strRef>
          </c:tx>
          <c:spPr>
            <a:solidFill>
              <a:schemeClr val="tx1">
                <a:lumMod val="50000"/>
                <a:lumOff val="50000"/>
              </a:schemeClr>
            </a:solidFill>
            <a:ln>
              <a:noFill/>
            </a:ln>
            <a:effectLst/>
          </c:spPr>
          <c:dLbls>
            <c:dLbl>
              <c:idx val="0"/>
              <c:delete val="1"/>
              <c:extLst>
                <c:ext xmlns:c15="http://schemas.microsoft.com/office/drawing/2012/chart" uri="{CE6537A1-D6FC-4f65-9D91-7224C49458BB}"/>
                <c:ext xmlns:c16="http://schemas.microsoft.com/office/drawing/2014/chart" uri="{C3380CC4-5D6E-409C-BE32-E72D297353CC}">
                  <c16:uniqueId val="{00000005-A8B5-4A59-8627-CC9E78E30810}"/>
                </c:ext>
              </c:extLst>
            </c:dLbl>
            <c:dLbl>
              <c:idx val="1"/>
              <c:delete val="1"/>
              <c:extLst>
                <c:ext xmlns:c15="http://schemas.microsoft.com/office/drawing/2012/chart" uri="{CE6537A1-D6FC-4f65-9D91-7224C49458BB}"/>
                <c:ext xmlns:c16="http://schemas.microsoft.com/office/drawing/2014/chart" uri="{C3380CC4-5D6E-409C-BE32-E72D297353CC}">
                  <c16:uniqueId val="{00000006-A8B5-4A59-8627-CC9E78E30810}"/>
                </c:ext>
              </c:extLst>
            </c:dLbl>
            <c:dLbl>
              <c:idx val="2"/>
              <c:layout>
                <c:manualLayout>
                  <c:x val="-3.6839199042714557E-2"/>
                  <c:y val="-3.7595683976009021E-2"/>
                </c:manualLayout>
              </c:layout>
              <c:tx>
                <c:rich>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r>
                      <a:rPr lang="en-US" dirty="0" err="1">
                        <a:solidFill>
                          <a:schemeClr val="dk1"/>
                        </a:solidFill>
                        <a:latin typeface="+mn-lt"/>
                        <a:ea typeface="+mn-ea"/>
                        <a:cs typeface="+mn-cs"/>
                      </a:rPr>
                      <a:t>Jutik</a:t>
                    </a:r>
                    <a:r>
                      <a:rPr lang="en-US" baseline="0" dirty="0">
                        <a:solidFill>
                          <a:schemeClr val="dk1"/>
                        </a:solidFill>
                        <a:latin typeface="+mn-lt"/>
                        <a:ea typeface="+mn-ea"/>
                        <a:cs typeface="+mn-cs"/>
                      </a:rPr>
                      <a:t> </a:t>
                    </a:r>
                  </a:p>
                  <a:p>
                    <a:pPr>
                      <a:defRPr>
                        <a:solidFill>
                          <a:schemeClr val="dk1"/>
                        </a:solidFill>
                      </a:defRPr>
                    </a:pPr>
                    <a:fld id="{FA8333DF-4E62-4835-85AC-85C1F5647A34}" type="VALUE">
                      <a:rPr lang="en-US" smtClean="0">
                        <a:solidFill>
                          <a:schemeClr val="dk1"/>
                        </a:solidFill>
                        <a:latin typeface="+mn-lt"/>
                        <a:ea typeface="+mn-ea"/>
                        <a:cs typeface="+mn-cs"/>
                      </a:rPr>
                      <a:pPr>
                        <a:defRPr>
                          <a:solidFill>
                            <a:schemeClr val="dk1"/>
                          </a:solidFill>
                        </a:defRPr>
                      </a:pPr>
                      <a:t>[VALUE]</a:t>
                    </a:fld>
                    <a:endParaRPr lang="en-US"/>
                  </a:p>
                </c:rich>
              </c:tx>
              <c:spPr>
                <a:solidFill>
                  <a:schemeClr val="bg1">
                    <a:lumMod val="85000"/>
                  </a:schemeClr>
                </a:solidFill>
                <a:ln w="25400" cap="flat" cmpd="sng" algn="ctr">
                  <a:solidFill>
                    <a:schemeClr val="accent1"/>
                  </a:solidFill>
                  <a:prstDash val="solid"/>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A8B5-4A59-8627-CC9E78E30810}"/>
                </c:ext>
              </c:extLst>
            </c:dLbl>
            <c:dLbl>
              <c:idx val="3"/>
              <c:delete val="1"/>
              <c:extLst>
                <c:ext xmlns:c15="http://schemas.microsoft.com/office/drawing/2012/chart" uri="{CE6537A1-D6FC-4f65-9D91-7224C49458BB}"/>
                <c:ext xmlns:c16="http://schemas.microsoft.com/office/drawing/2014/chart" uri="{C3380CC4-5D6E-409C-BE32-E72D297353CC}">
                  <c16:uniqueId val="{00000007-A8B5-4A59-8627-CC9E78E30810}"/>
                </c:ext>
              </c:extLst>
            </c:dLbl>
            <c:dLbl>
              <c:idx val="5"/>
              <c:delete val="1"/>
              <c:extLst>
                <c:ext xmlns:c15="http://schemas.microsoft.com/office/drawing/2012/chart" uri="{CE6537A1-D6FC-4f65-9D91-7224C49458BB}"/>
                <c:ext xmlns:c16="http://schemas.microsoft.com/office/drawing/2014/chart" uri="{C3380CC4-5D6E-409C-BE32-E72D297353CC}">
                  <c16:uniqueId val="{0000000B-A8B5-4A59-8627-CC9E78E30810}"/>
                </c:ext>
              </c:extLst>
            </c:dLbl>
            <c:dLbl>
              <c:idx val="6"/>
              <c:delete val="1"/>
              <c:extLst>
                <c:ext xmlns:c15="http://schemas.microsoft.com/office/drawing/2012/chart" uri="{CE6537A1-D6FC-4f65-9D91-7224C49458BB}"/>
                <c:ext xmlns:c16="http://schemas.microsoft.com/office/drawing/2014/chart" uri="{C3380CC4-5D6E-409C-BE32-E72D297353CC}">
                  <c16:uniqueId val="{0000000C-A8B5-4A59-8627-CC9E78E30810}"/>
                </c:ext>
              </c:extLst>
            </c:dLbl>
            <c:dLbl>
              <c:idx val="7"/>
              <c:delete val="1"/>
              <c:extLst>
                <c:ext xmlns:c15="http://schemas.microsoft.com/office/drawing/2012/chart" uri="{CE6537A1-D6FC-4f65-9D91-7224C49458BB}"/>
                <c:ext xmlns:c16="http://schemas.microsoft.com/office/drawing/2014/chart" uri="{C3380CC4-5D6E-409C-BE32-E72D297353CC}">
                  <c16:uniqueId val="{0000000F-A8B5-4A59-8627-CC9E78E30810}"/>
                </c:ext>
              </c:extLst>
            </c:dLbl>
            <c:dLbl>
              <c:idx val="8"/>
              <c:delete val="1"/>
              <c:extLst>
                <c:ext xmlns:c15="http://schemas.microsoft.com/office/drawing/2012/chart" uri="{CE6537A1-D6FC-4f65-9D91-7224C49458BB}"/>
                <c:ext xmlns:c16="http://schemas.microsoft.com/office/drawing/2014/chart" uri="{C3380CC4-5D6E-409C-BE32-E72D297353CC}">
                  <c16:uniqueId val="{00000010-A8B5-4A59-8627-CC9E78E30810}"/>
                </c:ext>
              </c:extLst>
            </c:dLbl>
            <c:dLbl>
              <c:idx val="9"/>
              <c:delete val="1"/>
              <c:extLst>
                <c:ext xmlns:c15="http://schemas.microsoft.com/office/drawing/2012/chart" uri="{CE6537A1-D6FC-4f65-9D91-7224C49458BB}"/>
                <c:ext xmlns:c16="http://schemas.microsoft.com/office/drawing/2014/chart" uri="{C3380CC4-5D6E-409C-BE32-E72D297353CC}">
                  <c16:uniqueId val="{00000013-A8B5-4A59-8627-CC9E78E30810}"/>
                </c:ext>
              </c:extLst>
            </c:dLbl>
            <c:dLbl>
              <c:idx val="10"/>
              <c:delete val="1"/>
              <c:extLst>
                <c:ext xmlns:c15="http://schemas.microsoft.com/office/drawing/2012/chart" uri="{CE6537A1-D6FC-4f65-9D91-7224C49458BB}"/>
                <c:ext xmlns:c16="http://schemas.microsoft.com/office/drawing/2014/chart" uri="{C3380CC4-5D6E-409C-BE32-E72D297353CC}">
                  <c16:uniqueId val="{00000014-A8B5-4A59-8627-CC9E78E30810}"/>
                </c:ext>
              </c:extLst>
            </c:dLbl>
            <c:dLbl>
              <c:idx val="11"/>
              <c:delete val="1"/>
              <c:extLst>
                <c:ext xmlns:c15="http://schemas.microsoft.com/office/drawing/2012/chart" uri="{CE6537A1-D6FC-4f65-9D91-7224C49458BB}"/>
                <c:ext xmlns:c16="http://schemas.microsoft.com/office/drawing/2014/chart" uri="{C3380CC4-5D6E-409C-BE32-E72D297353CC}">
                  <c16:uniqueId val="{00000021-A8B5-4A59-8627-CC9E78E30810}"/>
                </c:ext>
              </c:extLst>
            </c:dLbl>
            <c:spPr>
              <a:solidFill>
                <a:schemeClr val="bg1">
                  <a:lumMod val="85000"/>
                </a:schemeClr>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Sheet1!$B$2:$B$13</c:f>
              <c:numCache>
                <c:formatCode>"$"#,##0.00_);[Red]\("$"#,##0.00\)</c:formatCode>
                <c:ptCount val="12"/>
                <c:pt idx="0">
                  <c:v>38.520000000000003</c:v>
                </c:pt>
                <c:pt idx="1">
                  <c:v>38.520000000000003</c:v>
                </c:pt>
                <c:pt idx="2">
                  <c:v>38.520000000000003</c:v>
                </c:pt>
                <c:pt idx="3">
                  <c:v>38.520000000000003</c:v>
                </c:pt>
                <c:pt idx="5" formatCode="General">
                  <c:v>0</c:v>
                </c:pt>
                <c:pt idx="6" formatCode="General">
                  <c:v>0</c:v>
                </c:pt>
                <c:pt idx="7" formatCode="General">
                  <c:v>0</c:v>
                </c:pt>
                <c:pt idx="8" formatCode="General">
                  <c:v>0</c:v>
                </c:pt>
                <c:pt idx="9" formatCode="General">
                  <c:v>0</c:v>
                </c:pt>
                <c:pt idx="10" formatCode="General">
                  <c:v>0</c:v>
                </c:pt>
                <c:pt idx="11" formatCode="General">
                  <c:v>0</c:v>
                </c:pt>
              </c:numCache>
            </c:numRef>
          </c:val>
          <c:extLst>
            <c:ext xmlns:c16="http://schemas.microsoft.com/office/drawing/2014/chart" uri="{C3380CC4-5D6E-409C-BE32-E72D297353CC}">
              <c16:uniqueId val="{00000000-A8B5-4A59-8627-CC9E78E30810}"/>
            </c:ext>
          </c:extLst>
        </c:ser>
        <c:ser>
          <c:idx val="1"/>
          <c:order val="1"/>
          <c:tx>
            <c:strRef>
              <c:f>Sheet1!$C$1</c:f>
              <c:strCache>
                <c:ptCount val="1"/>
                <c:pt idx="0">
                  <c:v>Kootha</c:v>
                </c:pt>
              </c:strCache>
            </c:strRef>
          </c:tx>
          <c:spPr>
            <a:solidFill>
              <a:schemeClr val="tx1">
                <a:lumMod val="75000"/>
                <a:lumOff val="25000"/>
              </a:schemeClr>
            </a:solidFill>
            <a:ln>
              <a:noFill/>
            </a:ln>
            <a:effectLst/>
          </c:spPr>
          <c:dLbls>
            <c:dLbl>
              <c:idx val="0"/>
              <c:delete val="1"/>
              <c:extLst>
                <c:ext xmlns:c15="http://schemas.microsoft.com/office/drawing/2012/chart" uri="{CE6537A1-D6FC-4f65-9D91-7224C49458BB}"/>
                <c:ext xmlns:c16="http://schemas.microsoft.com/office/drawing/2014/chart" uri="{C3380CC4-5D6E-409C-BE32-E72D297353CC}">
                  <c16:uniqueId val="{0000000A-A8B5-4A59-8627-CC9E78E30810}"/>
                </c:ext>
              </c:extLst>
            </c:dLbl>
            <c:dLbl>
              <c:idx val="1"/>
              <c:delete val="1"/>
              <c:extLst>
                <c:ext xmlns:c15="http://schemas.microsoft.com/office/drawing/2012/chart" uri="{CE6537A1-D6FC-4f65-9D91-7224C49458BB}"/>
                <c:ext xmlns:c16="http://schemas.microsoft.com/office/drawing/2014/chart" uri="{C3380CC4-5D6E-409C-BE32-E72D297353CC}">
                  <c16:uniqueId val="{00000009-A8B5-4A59-8627-CC9E78E30810}"/>
                </c:ext>
              </c:extLst>
            </c:dLbl>
            <c:dLbl>
              <c:idx val="3"/>
              <c:delete val="1"/>
              <c:extLst>
                <c:ext xmlns:c15="http://schemas.microsoft.com/office/drawing/2012/chart" uri="{CE6537A1-D6FC-4f65-9D91-7224C49458BB}"/>
                <c:ext xmlns:c16="http://schemas.microsoft.com/office/drawing/2014/chart" uri="{C3380CC4-5D6E-409C-BE32-E72D297353CC}">
                  <c16:uniqueId val="{00000016-A8B5-4A59-8627-CC9E78E30810}"/>
                </c:ext>
              </c:extLst>
            </c:dLbl>
            <c:dLbl>
              <c:idx val="4"/>
              <c:delete val="1"/>
              <c:extLst>
                <c:ext xmlns:c15="http://schemas.microsoft.com/office/drawing/2012/chart" uri="{CE6537A1-D6FC-4f65-9D91-7224C49458BB}"/>
                <c:ext xmlns:c16="http://schemas.microsoft.com/office/drawing/2014/chart" uri="{C3380CC4-5D6E-409C-BE32-E72D297353CC}">
                  <c16:uniqueId val="{00000017-A8B5-4A59-8627-CC9E78E30810}"/>
                </c:ext>
              </c:extLst>
            </c:dLbl>
            <c:dLbl>
              <c:idx val="5"/>
              <c:layout>
                <c:manualLayout>
                  <c:x val="-3.0944927195880281E-2"/>
                  <c:y val="-0.23559961958298994"/>
                </c:manualLayout>
              </c:layout>
              <c:tx>
                <c:rich>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r>
                      <a:rPr lang="en-US" dirty="0" err="1">
                        <a:solidFill>
                          <a:schemeClr val="dk1"/>
                        </a:solidFill>
                        <a:latin typeface="+mn-lt"/>
                        <a:ea typeface="+mn-ea"/>
                        <a:cs typeface="+mn-cs"/>
                      </a:rPr>
                      <a:t>Kootha</a:t>
                    </a:r>
                    <a:endParaRPr lang="en-US" dirty="0">
                      <a:solidFill>
                        <a:schemeClr val="dk1"/>
                      </a:solidFill>
                      <a:latin typeface="+mn-lt"/>
                      <a:ea typeface="+mn-ea"/>
                      <a:cs typeface="+mn-cs"/>
                    </a:endParaRPr>
                  </a:p>
                  <a:p>
                    <a:pPr>
                      <a:defRPr>
                        <a:solidFill>
                          <a:schemeClr val="dk1"/>
                        </a:solidFill>
                      </a:defRPr>
                    </a:pPr>
                    <a:fld id="{7956B364-8559-40A1-AE27-B70B9D57F305}" type="VALUE">
                      <a:rPr lang="en-US" smtClean="0">
                        <a:solidFill>
                          <a:schemeClr val="dk1"/>
                        </a:solidFill>
                        <a:latin typeface="+mn-lt"/>
                        <a:ea typeface="+mn-ea"/>
                        <a:cs typeface="+mn-cs"/>
                      </a:rPr>
                      <a:pPr>
                        <a:defRPr>
                          <a:solidFill>
                            <a:schemeClr val="dk1"/>
                          </a:solidFill>
                        </a:defRPr>
                      </a:pPr>
                      <a:t>[VALUE]</a:t>
                    </a:fld>
                    <a:endParaRPr lang="en-US"/>
                  </a:p>
                </c:rich>
              </c:tx>
              <c:spPr>
                <a:solidFill>
                  <a:schemeClr val="bg1">
                    <a:lumMod val="85000"/>
                  </a:schemeClr>
                </a:solidFill>
                <a:ln w="25400" cap="flat" cmpd="sng" algn="ctr">
                  <a:solidFill>
                    <a:schemeClr val="accent1"/>
                  </a:solidFill>
                  <a:prstDash val="solid"/>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9-A8B5-4A59-8627-CC9E78E30810}"/>
                </c:ext>
              </c:extLst>
            </c:dLbl>
            <c:dLbl>
              <c:idx val="6"/>
              <c:delete val="1"/>
              <c:extLst>
                <c:ext xmlns:c15="http://schemas.microsoft.com/office/drawing/2012/chart" uri="{CE6537A1-D6FC-4f65-9D91-7224C49458BB}"/>
                <c:ext xmlns:c16="http://schemas.microsoft.com/office/drawing/2014/chart" uri="{C3380CC4-5D6E-409C-BE32-E72D297353CC}">
                  <c16:uniqueId val="{00000018-A8B5-4A59-8627-CC9E78E30810}"/>
                </c:ext>
              </c:extLst>
            </c:dLbl>
            <c:dLbl>
              <c:idx val="7"/>
              <c:delete val="1"/>
              <c:extLst>
                <c:ext xmlns:c15="http://schemas.microsoft.com/office/drawing/2012/chart" uri="{CE6537A1-D6FC-4f65-9D91-7224C49458BB}"/>
                <c:ext xmlns:c16="http://schemas.microsoft.com/office/drawing/2014/chart" uri="{C3380CC4-5D6E-409C-BE32-E72D297353CC}">
                  <c16:uniqueId val="{0000000D-A8B5-4A59-8627-CC9E78E30810}"/>
                </c:ext>
              </c:extLst>
            </c:dLbl>
            <c:dLbl>
              <c:idx val="8"/>
              <c:delete val="1"/>
              <c:extLst>
                <c:ext xmlns:c15="http://schemas.microsoft.com/office/drawing/2012/chart" uri="{CE6537A1-D6FC-4f65-9D91-7224C49458BB}"/>
                <c:ext xmlns:c16="http://schemas.microsoft.com/office/drawing/2014/chart" uri="{C3380CC4-5D6E-409C-BE32-E72D297353CC}">
                  <c16:uniqueId val="{0000000E-A8B5-4A59-8627-CC9E78E30810}"/>
                </c:ext>
              </c:extLst>
            </c:dLbl>
            <c:dLbl>
              <c:idx val="9"/>
              <c:delete val="1"/>
              <c:extLst>
                <c:ext xmlns:c15="http://schemas.microsoft.com/office/drawing/2012/chart" uri="{CE6537A1-D6FC-4f65-9D91-7224C49458BB}"/>
                <c:ext xmlns:c16="http://schemas.microsoft.com/office/drawing/2014/chart" uri="{C3380CC4-5D6E-409C-BE32-E72D297353CC}">
                  <c16:uniqueId val="{00000011-A8B5-4A59-8627-CC9E78E30810}"/>
                </c:ext>
              </c:extLst>
            </c:dLbl>
            <c:dLbl>
              <c:idx val="10"/>
              <c:delete val="1"/>
              <c:extLst>
                <c:ext xmlns:c15="http://schemas.microsoft.com/office/drawing/2012/chart" uri="{CE6537A1-D6FC-4f65-9D91-7224C49458BB}"/>
                <c:ext xmlns:c16="http://schemas.microsoft.com/office/drawing/2014/chart" uri="{C3380CC4-5D6E-409C-BE32-E72D297353CC}">
                  <c16:uniqueId val="{00000012-A8B5-4A59-8627-CC9E78E30810}"/>
                </c:ext>
              </c:extLst>
            </c:dLbl>
            <c:dLbl>
              <c:idx val="11"/>
              <c:delete val="1"/>
              <c:extLst>
                <c:ext xmlns:c15="http://schemas.microsoft.com/office/drawing/2012/chart" uri="{CE6537A1-D6FC-4f65-9D91-7224C49458BB}"/>
                <c:ext xmlns:c16="http://schemas.microsoft.com/office/drawing/2014/chart" uri="{C3380CC4-5D6E-409C-BE32-E72D297353CC}">
                  <c16:uniqueId val="{00000015-A8B5-4A59-8627-CC9E78E30810}"/>
                </c:ext>
              </c:extLst>
            </c:dLbl>
            <c:spPr>
              <a:solidFill>
                <a:schemeClr val="bg1">
                  <a:lumMod val="85000"/>
                </a:schemeClr>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Sheet1!$C$2:$C$13</c:f>
              <c:numCache>
                <c:formatCode>General</c:formatCode>
                <c:ptCount val="12"/>
                <c:pt idx="0">
                  <c:v>0</c:v>
                </c:pt>
                <c:pt idx="1">
                  <c:v>0</c:v>
                </c:pt>
                <c:pt idx="3" formatCode="&quot;$&quot;#,##0.00_);[Red]\(&quot;$&quot;#,##0.00\)">
                  <c:v>56.15</c:v>
                </c:pt>
                <c:pt idx="4" formatCode="&quot;$&quot;#,##0.00_);[Red]\(&quot;$&quot;#,##0.00\)">
                  <c:v>56.15</c:v>
                </c:pt>
                <c:pt idx="5" formatCode="&quot;$&quot;#,##0.00_);[Red]\(&quot;$&quot;#,##0.00\)">
                  <c:v>56.15</c:v>
                </c:pt>
                <c:pt idx="6" formatCode="&quot;$&quot;#,##0.00_);[Red]\(&quot;$&quot;#,##0.00\)">
                  <c:v>56.15</c:v>
                </c:pt>
                <c:pt idx="7">
                  <c:v>0</c:v>
                </c:pt>
                <c:pt idx="8">
                  <c:v>0</c:v>
                </c:pt>
                <c:pt idx="9">
                  <c:v>0</c:v>
                </c:pt>
                <c:pt idx="10">
                  <c:v>0</c:v>
                </c:pt>
                <c:pt idx="11">
                  <c:v>0</c:v>
                </c:pt>
              </c:numCache>
            </c:numRef>
          </c:val>
          <c:extLst>
            <c:ext xmlns:c16="http://schemas.microsoft.com/office/drawing/2014/chart" uri="{C3380CC4-5D6E-409C-BE32-E72D297353CC}">
              <c16:uniqueId val="{00000001-A8B5-4A59-8627-CC9E78E30810}"/>
            </c:ext>
          </c:extLst>
        </c:ser>
        <c:ser>
          <c:idx val="2"/>
          <c:order val="2"/>
          <c:tx>
            <c:strRef>
              <c:f>Sheet1!$D$1</c:f>
              <c:strCache>
                <c:ptCount val="1"/>
                <c:pt idx="0">
                  <c:v>Surjek</c:v>
                </c:pt>
              </c:strCache>
            </c:strRef>
          </c:tx>
          <c:spPr>
            <a:solidFill>
              <a:schemeClr val="tx1">
                <a:lumMod val="90000"/>
                <a:lumOff val="10000"/>
              </a:schemeClr>
            </a:solidFill>
            <a:ln>
              <a:noFill/>
            </a:ln>
            <a:effectLst/>
          </c:spPr>
          <c:dLbls>
            <c:dLbl>
              <c:idx val="0"/>
              <c:delete val="1"/>
              <c:extLst>
                <c:ext xmlns:c15="http://schemas.microsoft.com/office/drawing/2012/chart" uri="{CE6537A1-D6FC-4f65-9D91-7224C49458BB}"/>
                <c:ext xmlns:c16="http://schemas.microsoft.com/office/drawing/2014/chart" uri="{C3380CC4-5D6E-409C-BE32-E72D297353CC}">
                  <c16:uniqueId val="{0000001A-A8B5-4A59-8627-CC9E78E30810}"/>
                </c:ext>
              </c:extLst>
            </c:dLbl>
            <c:dLbl>
              <c:idx val="1"/>
              <c:delete val="1"/>
              <c:extLst>
                <c:ext xmlns:c15="http://schemas.microsoft.com/office/drawing/2012/chart" uri="{CE6537A1-D6FC-4f65-9D91-7224C49458BB}"/>
                <c:ext xmlns:c16="http://schemas.microsoft.com/office/drawing/2014/chart" uri="{C3380CC4-5D6E-409C-BE32-E72D297353CC}">
                  <c16:uniqueId val="{0000001B-A8B5-4A59-8627-CC9E78E30810}"/>
                </c:ext>
              </c:extLst>
            </c:dLbl>
            <c:dLbl>
              <c:idx val="2"/>
              <c:delete val="1"/>
              <c:extLst>
                <c:ext xmlns:c15="http://schemas.microsoft.com/office/drawing/2012/chart" uri="{CE6537A1-D6FC-4f65-9D91-7224C49458BB}"/>
                <c:ext xmlns:c16="http://schemas.microsoft.com/office/drawing/2014/chart" uri="{C3380CC4-5D6E-409C-BE32-E72D297353CC}">
                  <c16:uniqueId val="{0000001C-A8B5-4A59-8627-CC9E78E30810}"/>
                </c:ext>
              </c:extLst>
            </c:dLbl>
            <c:dLbl>
              <c:idx val="3"/>
              <c:delete val="1"/>
              <c:extLst>
                <c:ext xmlns:c15="http://schemas.microsoft.com/office/drawing/2012/chart" uri="{CE6537A1-D6FC-4f65-9D91-7224C49458BB}"/>
                <c:ext xmlns:c16="http://schemas.microsoft.com/office/drawing/2014/chart" uri="{C3380CC4-5D6E-409C-BE32-E72D297353CC}">
                  <c16:uniqueId val="{0000001D-A8B5-4A59-8627-CC9E78E30810}"/>
                </c:ext>
              </c:extLst>
            </c:dLbl>
            <c:dLbl>
              <c:idx val="4"/>
              <c:delete val="1"/>
              <c:extLst>
                <c:ext xmlns:c15="http://schemas.microsoft.com/office/drawing/2012/chart" uri="{CE6537A1-D6FC-4f65-9D91-7224C49458BB}"/>
                <c:ext xmlns:c16="http://schemas.microsoft.com/office/drawing/2014/chart" uri="{C3380CC4-5D6E-409C-BE32-E72D297353CC}">
                  <c16:uniqueId val="{0000001E-A8B5-4A59-8627-CC9E78E30810}"/>
                </c:ext>
              </c:extLst>
            </c:dLbl>
            <c:dLbl>
              <c:idx val="6"/>
              <c:delete val="1"/>
              <c:extLst>
                <c:ext xmlns:c15="http://schemas.microsoft.com/office/drawing/2012/chart" uri="{CE6537A1-D6FC-4f65-9D91-7224C49458BB}"/>
                <c:ext xmlns:c16="http://schemas.microsoft.com/office/drawing/2014/chart" uri="{C3380CC4-5D6E-409C-BE32-E72D297353CC}">
                  <c16:uniqueId val="{00000022-A8B5-4A59-8627-CC9E78E30810}"/>
                </c:ext>
              </c:extLst>
            </c:dLbl>
            <c:dLbl>
              <c:idx val="7"/>
              <c:layout>
                <c:manualLayout>
                  <c:x val="0"/>
                  <c:y val="-0.25815702996859524"/>
                </c:manualLayout>
              </c:layout>
              <c:tx>
                <c:rich>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r>
                      <a:rPr lang="en-US" dirty="0" err="1">
                        <a:solidFill>
                          <a:schemeClr val="dk1"/>
                        </a:solidFill>
                        <a:latin typeface="+mn-lt"/>
                        <a:ea typeface="+mn-ea"/>
                        <a:cs typeface="+mn-cs"/>
                      </a:rPr>
                      <a:t>Surjek</a:t>
                    </a:r>
                    <a:endParaRPr lang="en-US" dirty="0">
                      <a:solidFill>
                        <a:schemeClr val="dk1"/>
                      </a:solidFill>
                      <a:latin typeface="+mn-lt"/>
                      <a:ea typeface="+mn-ea"/>
                      <a:cs typeface="+mn-cs"/>
                    </a:endParaRPr>
                  </a:p>
                  <a:p>
                    <a:pPr>
                      <a:defRPr>
                        <a:solidFill>
                          <a:schemeClr val="dk1"/>
                        </a:solidFill>
                      </a:defRPr>
                    </a:pPr>
                    <a:fld id="{F29E3174-647C-4F53-9F73-36D780817ACA}" type="VALUE">
                      <a:rPr lang="en-US" smtClean="0">
                        <a:solidFill>
                          <a:schemeClr val="dk1"/>
                        </a:solidFill>
                        <a:latin typeface="+mn-lt"/>
                        <a:ea typeface="+mn-ea"/>
                        <a:cs typeface="+mn-cs"/>
                      </a:rPr>
                      <a:pPr>
                        <a:defRPr>
                          <a:solidFill>
                            <a:schemeClr val="dk1"/>
                          </a:solidFill>
                        </a:defRPr>
                      </a:pPr>
                      <a:t>[VALUE]</a:t>
                    </a:fld>
                    <a:endParaRPr lang="en-US"/>
                  </a:p>
                </c:rich>
              </c:tx>
              <c:spPr>
                <a:solidFill>
                  <a:schemeClr val="bg1">
                    <a:lumMod val="85000"/>
                  </a:schemeClr>
                </a:solidFill>
                <a:ln w="25400" cap="flat" cmpd="sng" algn="ctr">
                  <a:solidFill>
                    <a:schemeClr val="accent1"/>
                  </a:solidFill>
                  <a:prstDash val="solid"/>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24-A8B5-4A59-8627-CC9E78E30810}"/>
                </c:ext>
              </c:extLst>
            </c:dLbl>
            <c:dLbl>
              <c:idx val="8"/>
              <c:delete val="1"/>
              <c:extLst>
                <c:ext xmlns:c15="http://schemas.microsoft.com/office/drawing/2012/chart" uri="{CE6537A1-D6FC-4f65-9D91-7224C49458BB}"/>
                <c:ext xmlns:c16="http://schemas.microsoft.com/office/drawing/2014/chart" uri="{C3380CC4-5D6E-409C-BE32-E72D297353CC}">
                  <c16:uniqueId val="{00000023-A8B5-4A59-8627-CC9E78E30810}"/>
                </c:ext>
              </c:extLst>
            </c:dLbl>
            <c:dLbl>
              <c:idx val="10"/>
              <c:delete val="1"/>
              <c:extLst>
                <c:ext xmlns:c15="http://schemas.microsoft.com/office/drawing/2012/chart" uri="{CE6537A1-D6FC-4f65-9D91-7224C49458BB}"/>
                <c:ext xmlns:c16="http://schemas.microsoft.com/office/drawing/2014/chart" uri="{C3380CC4-5D6E-409C-BE32-E72D297353CC}">
                  <c16:uniqueId val="{0000001F-A8B5-4A59-8627-CC9E78E30810}"/>
                </c:ext>
              </c:extLst>
            </c:dLbl>
            <c:dLbl>
              <c:idx val="11"/>
              <c:delete val="1"/>
              <c:extLst>
                <c:ext xmlns:c15="http://schemas.microsoft.com/office/drawing/2012/chart" uri="{CE6537A1-D6FC-4f65-9D91-7224C49458BB}"/>
                <c:ext xmlns:c16="http://schemas.microsoft.com/office/drawing/2014/chart" uri="{C3380CC4-5D6E-409C-BE32-E72D297353CC}">
                  <c16:uniqueId val="{00000020-A8B5-4A59-8627-CC9E78E3081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Sheet1!$D$2:$D$13</c:f>
              <c:numCache>
                <c:formatCode>General</c:formatCode>
                <c:ptCount val="12"/>
                <c:pt idx="0">
                  <c:v>0</c:v>
                </c:pt>
                <c:pt idx="1">
                  <c:v>0</c:v>
                </c:pt>
                <c:pt idx="2">
                  <c:v>0</c:v>
                </c:pt>
                <c:pt idx="3">
                  <c:v>0</c:v>
                </c:pt>
                <c:pt idx="4">
                  <c:v>0</c:v>
                </c:pt>
                <c:pt idx="6" formatCode="&quot;$&quot;#,##0.00_);[Red]\(&quot;$&quot;#,##0.00\)">
                  <c:v>115.33</c:v>
                </c:pt>
                <c:pt idx="7" formatCode="&quot;$&quot;#,##0.00_);[Red]\(&quot;$&quot;#,##0.00\)">
                  <c:v>115.33</c:v>
                </c:pt>
                <c:pt idx="8" formatCode="&quot;$&quot;#,##0.00_);[Red]\(&quot;$&quot;#,##0.00\)">
                  <c:v>115.33</c:v>
                </c:pt>
                <c:pt idx="10">
                  <c:v>0</c:v>
                </c:pt>
                <c:pt idx="11">
                  <c:v>0</c:v>
                </c:pt>
              </c:numCache>
            </c:numRef>
          </c:val>
          <c:extLst>
            <c:ext xmlns:c16="http://schemas.microsoft.com/office/drawing/2014/chart" uri="{C3380CC4-5D6E-409C-BE32-E72D297353CC}">
              <c16:uniqueId val="{00000002-A8B5-4A59-8627-CC9E78E30810}"/>
            </c:ext>
          </c:extLst>
        </c:ser>
        <c:ser>
          <c:idx val="3"/>
          <c:order val="3"/>
          <c:tx>
            <c:strRef>
              <c:f>Sheet1!$E$1</c:f>
              <c:strCache>
                <c:ptCount val="1"/>
                <c:pt idx="0">
                  <c:v>Overall</c:v>
                </c:pt>
              </c:strCache>
            </c:strRef>
          </c:tx>
          <c:spPr>
            <a:solidFill>
              <a:schemeClr val="accent6"/>
            </a:solidFill>
            <a:ln>
              <a:noFill/>
            </a:ln>
            <a:effectLst/>
          </c:spPr>
          <c:dLbls>
            <c:dLbl>
              <c:idx val="0"/>
              <c:delete val="1"/>
              <c:extLst>
                <c:ext xmlns:c15="http://schemas.microsoft.com/office/drawing/2012/chart" uri="{CE6537A1-D6FC-4f65-9D91-7224C49458BB}"/>
                <c:ext xmlns:c16="http://schemas.microsoft.com/office/drawing/2014/chart" uri="{C3380CC4-5D6E-409C-BE32-E72D297353CC}">
                  <c16:uniqueId val="{00000025-A8B5-4A59-8627-CC9E78E30810}"/>
                </c:ext>
              </c:extLst>
            </c:dLbl>
            <c:dLbl>
              <c:idx val="1"/>
              <c:delete val="1"/>
              <c:extLst>
                <c:ext xmlns:c15="http://schemas.microsoft.com/office/drawing/2012/chart" uri="{CE6537A1-D6FC-4f65-9D91-7224C49458BB}"/>
                <c:ext xmlns:c16="http://schemas.microsoft.com/office/drawing/2014/chart" uri="{C3380CC4-5D6E-409C-BE32-E72D297353CC}">
                  <c16:uniqueId val="{00000026-A8B5-4A59-8627-CC9E78E30810}"/>
                </c:ext>
              </c:extLst>
            </c:dLbl>
            <c:dLbl>
              <c:idx val="2"/>
              <c:delete val="1"/>
              <c:extLst>
                <c:ext xmlns:c15="http://schemas.microsoft.com/office/drawing/2012/chart" uri="{CE6537A1-D6FC-4f65-9D91-7224C49458BB}"/>
                <c:ext xmlns:c16="http://schemas.microsoft.com/office/drawing/2014/chart" uri="{C3380CC4-5D6E-409C-BE32-E72D297353CC}">
                  <c16:uniqueId val="{00000027-A8B5-4A59-8627-CC9E78E30810}"/>
                </c:ext>
              </c:extLst>
            </c:dLbl>
            <c:dLbl>
              <c:idx val="3"/>
              <c:delete val="1"/>
              <c:extLst>
                <c:ext xmlns:c15="http://schemas.microsoft.com/office/drawing/2012/chart" uri="{CE6537A1-D6FC-4f65-9D91-7224C49458BB}"/>
                <c:ext xmlns:c16="http://schemas.microsoft.com/office/drawing/2014/chart" uri="{C3380CC4-5D6E-409C-BE32-E72D297353CC}">
                  <c16:uniqueId val="{00000028-A8B5-4A59-8627-CC9E78E30810}"/>
                </c:ext>
              </c:extLst>
            </c:dLbl>
            <c:dLbl>
              <c:idx val="4"/>
              <c:delete val="1"/>
              <c:extLst>
                <c:ext xmlns:c15="http://schemas.microsoft.com/office/drawing/2012/chart" uri="{CE6537A1-D6FC-4f65-9D91-7224C49458BB}"/>
                <c:ext xmlns:c16="http://schemas.microsoft.com/office/drawing/2014/chart" uri="{C3380CC4-5D6E-409C-BE32-E72D297353CC}">
                  <c16:uniqueId val="{00000029-A8B5-4A59-8627-CC9E78E30810}"/>
                </c:ext>
              </c:extLst>
            </c:dLbl>
            <c:dLbl>
              <c:idx val="5"/>
              <c:delete val="1"/>
              <c:extLst>
                <c:ext xmlns:c15="http://schemas.microsoft.com/office/drawing/2012/chart" uri="{CE6537A1-D6FC-4f65-9D91-7224C49458BB}"/>
                <c:ext xmlns:c16="http://schemas.microsoft.com/office/drawing/2014/chart" uri="{C3380CC4-5D6E-409C-BE32-E72D297353CC}">
                  <c16:uniqueId val="{0000002A-A8B5-4A59-8627-CC9E78E30810}"/>
                </c:ext>
              </c:extLst>
            </c:dLbl>
            <c:dLbl>
              <c:idx val="6"/>
              <c:delete val="1"/>
              <c:extLst>
                <c:ext xmlns:c15="http://schemas.microsoft.com/office/drawing/2012/chart" uri="{CE6537A1-D6FC-4f65-9D91-7224C49458BB}"/>
                <c:ext xmlns:c16="http://schemas.microsoft.com/office/drawing/2014/chart" uri="{C3380CC4-5D6E-409C-BE32-E72D297353CC}">
                  <c16:uniqueId val="{0000002B-A8B5-4A59-8627-CC9E78E30810}"/>
                </c:ext>
              </c:extLst>
            </c:dLbl>
            <c:dLbl>
              <c:idx val="8"/>
              <c:delete val="1"/>
              <c:extLst>
                <c:ext xmlns:c15="http://schemas.microsoft.com/office/drawing/2012/chart" uri="{CE6537A1-D6FC-4f65-9D91-7224C49458BB}"/>
                <c:ext xmlns:c16="http://schemas.microsoft.com/office/drawing/2014/chart" uri="{C3380CC4-5D6E-409C-BE32-E72D297353CC}">
                  <c16:uniqueId val="{0000002C-A8B5-4A59-8627-CC9E78E30810}"/>
                </c:ext>
              </c:extLst>
            </c:dLbl>
            <c:dLbl>
              <c:idx val="9"/>
              <c:delete val="1"/>
              <c:extLst>
                <c:ext xmlns:c15="http://schemas.microsoft.com/office/drawing/2012/chart" uri="{CE6537A1-D6FC-4f65-9D91-7224C49458BB}"/>
                <c:ext xmlns:c16="http://schemas.microsoft.com/office/drawing/2014/chart" uri="{C3380CC4-5D6E-409C-BE32-E72D297353CC}">
                  <c16:uniqueId val="{0000002D-A8B5-4A59-8627-CC9E78E30810}"/>
                </c:ext>
              </c:extLst>
            </c:dLbl>
            <c:dLbl>
              <c:idx val="10"/>
              <c:layout>
                <c:manualLayout>
                  <c:x val="-1.915638350221157E-2"/>
                  <c:y val="-0.26567616676379718"/>
                </c:manualLayout>
              </c:layout>
              <c:tx>
                <c:rich>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r>
                      <a:rPr lang="en-US" dirty="0">
                        <a:solidFill>
                          <a:schemeClr val="dk1"/>
                        </a:solidFill>
                        <a:latin typeface="+mn-lt"/>
                        <a:ea typeface="+mn-ea"/>
                        <a:cs typeface="+mn-cs"/>
                      </a:rPr>
                      <a:t>Overall</a:t>
                    </a:r>
                  </a:p>
                  <a:p>
                    <a:pPr>
                      <a:defRPr>
                        <a:solidFill>
                          <a:schemeClr val="dk1"/>
                        </a:solidFill>
                      </a:defRPr>
                    </a:pPr>
                    <a:fld id="{56F0A12F-2F26-4879-9DC3-BF5EA2CBE24C}" type="VALUE">
                      <a:rPr lang="en-US" smtClean="0">
                        <a:solidFill>
                          <a:schemeClr val="dk1"/>
                        </a:solidFill>
                        <a:latin typeface="+mn-lt"/>
                        <a:ea typeface="+mn-ea"/>
                        <a:cs typeface="+mn-cs"/>
                      </a:rPr>
                      <a:pPr>
                        <a:defRPr>
                          <a:solidFill>
                            <a:schemeClr val="dk1"/>
                          </a:solidFill>
                        </a:defRPr>
                      </a:pPr>
                      <a:t>[VALUE]</a:t>
                    </a:fld>
                    <a:endParaRPr lang="en-US"/>
                  </a:p>
                </c:rich>
              </c:tx>
              <c:spPr>
                <a:solidFill>
                  <a:schemeClr val="bg1">
                    <a:lumMod val="85000"/>
                  </a:schemeClr>
                </a:solidFill>
                <a:ln w="25400" cap="flat" cmpd="sng" algn="ctr">
                  <a:solidFill>
                    <a:schemeClr val="accent1"/>
                  </a:solidFill>
                  <a:prstDash val="solid"/>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2F-A8B5-4A59-8627-CC9E78E30810}"/>
                </c:ext>
              </c:extLst>
            </c:dLbl>
            <c:dLbl>
              <c:idx val="11"/>
              <c:delete val="1"/>
              <c:extLst>
                <c:ext xmlns:c15="http://schemas.microsoft.com/office/drawing/2012/chart" uri="{CE6537A1-D6FC-4f65-9D91-7224C49458BB}"/>
                <c:ext xmlns:c16="http://schemas.microsoft.com/office/drawing/2014/chart" uri="{C3380CC4-5D6E-409C-BE32-E72D297353CC}">
                  <c16:uniqueId val="{0000002E-A8B5-4A59-8627-CC9E78E3081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Sheet1!$E$2:$E$13</c:f>
              <c:numCache>
                <c:formatCode>General</c:formatCode>
                <c:ptCount val="12"/>
                <c:pt idx="0">
                  <c:v>0</c:v>
                </c:pt>
                <c:pt idx="1">
                  <c:v>0</c:v>
                </c:pt>
                <c:pt idx="2">
                  <c:v>0</c:v>
                </c:pt>
                <c:pt idx="3">
                  <c:v>0</c:v>
                </c:pt>
                <c:pt idx="4">
                  <c:v>0</c:v>
                </c:pt>
                <c:pt idx="5">
                  <c:v>0</c:v>
                </c:pt>
                <c:pt idx="6">
                  <c:v>0</c:v>
                </c:pt>
                <c:pt idx="8" formatCode="&quot;$&quot;#,##0.00_);[Red]\(&quot;$&quot;#,##0.00\)">
                  <c:v>71.680000000000007</c:v>
                </c:pt>
                <c:pt idx="9" formatCode="&quot;$&quot;#,##0.00_);[Red]\(&quot;$&quot;#,##0.00\)">
                  <c:v>71.680000000000007</c:v>
                </c:pt>
                <c:pt idx="10" formatCode="&quot;$&quot;#,##0.00_);[Red]\(&quot;$&quot;#,##0.00\)">
                  <c:v>71.680000000000007</c:v>
                </c:pt>
                <c:pt idx="11" formatCode="&quot;$&quot;#,##0.00_);[Red]\(&quot;$&quot;#,##0.00\)">
                  <c:v>71.680000000000007</c:v>
                </c:pt>
              </c:numCache>
            </c:numRef>
          </c:val>
          <c:extLst>
            <c:ext xmlns:c16="http://schemas.microsoft.com/office/drawing/2014/chart" uri="{C3380CC4-5D6E-409C-BE32-E72D297353CC}">
              <c16:uniqueId val="{00000003-A8B5-4A59-8627-CC9E78E30810}"/>
            </c:ext>
          </c:extLst>
        </c:ser>
        <c:dLbls>
          <c:showLegendKey val="0"/>
          <c:showVal val="1"/>
          <c:showCatName val="0"/>
          <c:showSerName val="0"/>
          <c:showPercent val="0"/>
          <c:showBubbleSize val="0"/>
        </c:dLbls>
        <c:axId val="2105050719"/>
        <c:axId val="2104372079"/>
      </c:areaChart>
      <c:lineChart>
        <c:grouping val="standard"/>
        <c:varyColors val="0"/>
        <c:ser>
          <c:idx val="4"/>
          <c:order val="4"/>
          <c:tx>
            <c:strRef>
              <c:f>Sheet1!$F$1</c:f>
              <c:strCache>
                <c:ptCount val="1"/>
                <c:pt idx="0">
                  <c:v>Weighted Market Price </c:v>
                </c:pt>
              </c:strCache>
            </c:strRef>
          </c:tx>
          <c:spPr>
            <a:ln w="38100" cap="rnd">
              <a:solidFill>
                <a:schemeClr val="bg2"/>
              </a:solidFill>
              <a:prstDash val="dash"/>
              <a:round/>
            </a:ln>
            <a:effectLst/>
          </c:spPr>
          <c:marker>
            <c:symbol val="none"/>
          </c:marker>
          <c:dLbls>
            <c:delete val="1"/>
          </c:dLbls>
          <c:val>
            <c:numRef>
              <c:f>Sheet1!$F$2:$F$13</c:f>
              <c:numCache>
                <c:formatCode>"$"#,##0.00_);[Red]\("$"#,##0.00\)</c:formatCode>
                <c:ptCount val="12"/>
                <c:pt idx="0">
                  <c:v>53.78</c:v>
                </c:pt>
                <c:pt idx="1">
                  <c:v>53.78</c:v>
                </c:pt>
                <c:pt idx="2">
                  <c:v>53.78</c:v>
                </c:pt>
                <c:pt idx="3">
                  <c:v>53.78</c:v>
                </c:pt>
                <c:pt idx="4">
                  <c:v>53.78</c:v>
                </c:pt>
                <c:pt idx="5">
                  <c:v>53.78</c:v>
                </c:pt>
                <c:pt idx="6">
                  <c:v>53.78</c:v>
                </c:pt>
                <c:pt idx="7">
                  <c:v>53.78</c:v>
                </c:pt>
                <c:pt idx="8">
                  <c:v>53.78</c:v>
                </c:pt>
                <c:pt idx="9">
                  <c:v>53.78</c:v>
                </c:pt>
                <c:pt idx="10">
                  <c:v>53.78</c:v>
                </c:pt>
                <c:pt idx="11">
                  <c:v>53.78</c:v>
                </c:pt>
              </c:numCache>
            </c:numRef>
          </c:val>
          <c:smooth val="0"/>
          <c:extLst>
            <c:ext xmlns:c16="http://schemas.microsoft.com/office/drawing/2014/chart" uri="{C3380CC4-5D6E-409C-BE32-E72D297353CC}">
              <c16:uniqueId val="{00000004-A8B5-4A59-8627-CC9E78E30810}"/>
            </c:ext>
          </c:extLst>
        </c:ser>
        <c:dLbls>
          <c:showLegendKey val="0"/>
          <c:showVal val="1"/>
          <c:showCatName val="0"/>
          <c:showSerName val="0"/>
          <c:showPercent val="0"/>
          <c:showBubbleSize val="0"/>
        </c:dLbls>
        <c:marker val="1"/>
        <c:smooth val="0"/>
        <c:axId val="1236325999"/>
        <c:axId val="1018315903"/>
      </c:lineChart>
      <c:catAx>
        <c:axId val="2105050719"/>
        <c:scaling>
          <c:orientation val="minMax"/>
        </c:scaling>
        <c:delete val="1"/>
        <c:axPos val="b"/>
        <c:numFmt formatCode="General" sourceLinked="1"/>
        <c:majorTickMark val="out"/>
        <c:minorTickMark val="none"/>
        <c:tickLblPos val="nextTo"/>
        <c:crossAx val="2104372079"/>
        <c:crosses val="autoZero"/>
        <c:auto val="1"/>
        <c:lblAlgn val="ctr"/>
        <c:lblOffset val="100"/>
        <c:noMultiLvlLbl val="0"/>
      </c:catAx>
      <c:valAx>
        <c:axId val="2104372079"/>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200" dirty="0">
                    <a:solidFill>
                      <a:schemeClr val="tx1"/>
                    </a:solidFill>
                  </a:rPr>
                  <a:t>$/ML (Cost to Produce)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quot;$&quot;#,##0.00&quot;/ML&quot;"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2105050719"/>
        <c:crosses val="autoZero"/>
        <c:crossBetween val="between"/>
      </c:valAx>
      <c:valAx>
        <c:axId val="1018315903"/>
        <c:scaling>
          <c:orientation val="minMax"/>
          <c:max val="140"/>
        </c:scaling>
        <c:delete val="0"/>
        <c:axPos val="r"/>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sz="1200" dirty="0">
                    <a:solidFill>
                      <a:schemeClr val="tx1"/>
                    </a:solidFill>
                  </a:rPr>
                  <a:t>$/ML</a:t>
                </a:r>
                <a:r>
                  <a:rPr lang="en-US" sz="1200" baseline="0" dirty="0">
                    <a:solidFill>
                      <a:schemeClr val="tx1"/>
                    </a:solidFill>
                  </a:rPr>
                  <a:t> </a:t>
                </a:r>
                <a:r>
                  <a:rPr lang="en-US" sz="1200" dirty="0">
                    <a:solidFill>
                      <a:schemeClr val="tx1"/>
                    </a:solidFill>
                  </a:rPr>
                  <a:t>(Weighted Market Price)</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quot;$&quot;#,##0.00_);[Red]\(&quot;$&quot;#,##0.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236325999"/>
        <c:crosses val="max"/>
        <c:crossBetween val="between"/>
      </c:valAx>
      <c:catAx>
        <c:axId val="1236325999"/>
        <c:scaling>
          <c:orientation val="minMax"/>
        </c:scaling>
        <c:delete val="1"/>
        <c:axPos val="b"/>
        <c:majorTickMark val="out"/>
        <c:minorTickMark val="none"/>
        <c:tickLblPos val="nextTo"/>
        <c:crossAx val="1018315903"/>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81444365957281"/>
          <c:y val="8.2476730505614534E-2"/>
          <c:w val="0.73066794638903865"/>
          <c:h val="0.89239185576691293"/>
        </c:manualLayout>
      </c:layout>
      <c:barChart>
        <c:barDir val="bar"/>
        <c:grouping val="clustered"/>
        <c:varyColors val="0"/>
        <c:ser>
          <c:idx val="0"/>
          <c:order val="0"/>
          <c:tx>
            <c:v>Variance</c:v>
          </c:tx>
          <c:spPr>
            <a:solidFill>
              <a:schemeClr val="accent3">
                <a:lumMod val="75000"/>
                <a:lumOff val="2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'Exec Presentation EBIT'!$G$6:$Q$6</c:f>
              <c:strCache>
                <c:ptCount val="11"/>
                <c:pt idx="0">
                  <c:v>EBIT</c:v>
                </c:pt>
                <c:pt idx="1">
                  <c:v>Admin</c:v>
                </c:pt>
                <c:pt idx="2">
                  <c:v>Projects Opex</c:v>
                </c:pt>
                <c:pt idx="3">
                  <c:v>Plant Op. Costs</c:v>
                </c:pt>
                <c:pt idx="4">
                  <c:v>Plant Outages</c:v>
                </c:pt>
                <c:pt idx="5">
                  <c:v>Plant Maintenance</c:v>
                </c:pt>
                <c:pt idx="6">
                  <c:v>Other Production Costs</c:v>
                </c:pt>
                <c:pt idx="7">
                  <c:v>Purchases</c:v>
                </c:pt>
                <c:pt idx="8">
                  <c:v>Miscellaneous Sales</c:v>
                </c:pt>
                <c:pt idx="9">
                  <c:v>DESAL Water Sales </c:v>
                </c:pt>
                <c:pt idx="10">
                  <c:v>Water Hedge Sales</c:v>
                </c:pt>
              </c:strCache>
            </c:strRef>
          </c:cat>
          <c:val>
            <c:numRef>
              <c:f>'Exec Presentation EBIT'!$G$8:$Q$8</c:f>
              <c:numCache>
                <c:formatCode>0.00</c:formatCode>
                <c:ptCount val="11"/>
                <c:pt idx="0">
                  <c:v>264.36282339000007</c:v>
                </c:pt>
                <c:pt idx="1">
                  <c:v>-4.1322458800000001</c:v>
                </c:pt>
                <c:pt idx="2">
                  <c:v>0.50843289000000003</c:v>
                </c:pt>
                <c:pt idx="3">
                  <c:v>-48.392090510000038</c:v>
                </c:pt>
                <c:pt idx="4">
                  <c:v>-17.832078670000008</c:v>
                </c:pt>
                <c:pt idx="5">
                  <c:v>-45.041708299999982</c:v>
                </c:pt>
                <c:pt idx="6">
                  <c:v>-13.030846390000001</c:v>
                </c:pt>
                <c:pt idx="7">
                  <c:v>-14.546339189999998</c:v>
                </c:pt>
                <c:pt idx="8">
                  <c:v>-8.4654370000001047E-2</c:v>
                </c:pt>
                <c:pt idx="9">
                  <c:v>122.51252987999999</c:v>
                </c:pt>
                <c:pt idx="10">
                  <c:v>-0.53192816999999992</c:v>
                </c:pt>
              </c:numCache>
            </c:numRef>
          </c:val>
          <c:extLst>
            <c:ext xmlns:c16="http://schemas.microsoft.com/office/drawing/2014/chart" uri="{C3380CC4-5D6E-409C-BE32-E72D297353CC}">
              <c16:uniqueId val="{00000000-C33B-42E7-AC9D-59278BECEC96}"/>
            </c:ext>
          </c:extLst>
        </c:ser>
        <c:dLbls>
          <c:dLblPos val="outEnd"/>
          <c:showLegendKey val="0"/>
          <c:showVal val="1"/>
          <c:showCatName val="0"/>
          <c:showSerName val="0"/>
          <c:showPercent val="0"/>
          <c:showBubbleSize val="0"/>
        </c:dLbls>
        <c:gapWidth val="182"/>
        <c:axId val="1685442480"/>
        <c:axId val="2021258176"/>
      </c:barChart>
      <c:catAx>
        <c:axId val="1685442480"/>
        <c:scaling>
          <c:orientation val="minMax"/>
        </c:scaling>
        <c:delete val="0"/>
        <c:axPos val="l"/>
        <c:numFmt formatCode="General" sourceLinked="1"/>
        <c:majorTickMark val="out"/>
        <c:minorTickMark val="none"/>
        <c:tickLblPos val="low"/>
        <c:spPr>
          <a:solidFill>
            <a:schemeClr val="bg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021258176"/>
        <c:crosses val="autoZero"/>
        <c:auto val="1"/>
        <c:lblAlgn val="ctr"/>
        <c:lblOffset val="100"/>
        <c:tickLblSkip val="1"/>
        <c:noMultiLvlLbl val="0"/>
      </c:catAx>
      <c:valAx>
        <c:axId val="2021258176"/>
        <c:scaling>
          <c:orientation val="minMax"/>
        </c:scaling>
        <c:delete val="1"/>
        <c:axPos val="b"/>
        <c:numFmt formatCode="0.00" sourceLinked="1"/>
        <c:majorTickMark val="out"/>
        <c:minorTickMark val="none"/>
        <c:tickLblPos val="nextTo"/>
        <c:crossAx val="16854424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solidFill>
                  <a:schemeClr val="tx1"/>
                </a:solidFill>
              </a:rPr>
              <a:t>Revenue Actual</a:t>
            </a:r>
            <a:r>
              <a:rPr lang="en-US" sz="1600" baseline="0" dirty="0">
                <a:solidFill>
                  <a:schemeClr val="tx1"/>
                </a:solidFill>
              </a:rPr>
              <a:t> 2013-2014 versus Forecast 2014-2015 for All Desal Plants</a:t>
            </a:r>
            <a:endParaRPr lang="en-US" sz="1600" dirty="0">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Actual 2014</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Sheet1!$D$1:$O$1</c:f>
              <c:strCache>
                <c:ptCount val="12"/>
                <c:pt idx="0">
                  <c:v>Jul</c:v>
                </c:pt>
                <c:pt idx="1">
                  <c:v>Aug</c:v>
                </c:pt>
                <c:pt idx="2">
                  <c:v>Sep</c:v>
                </c:pt>
                <c:pt idx="3">
                  <c:v>Oct</c:v>
                </c:pt>
                <c:pt idx="4">
                  <c:v>Nov</c:v>
                </c:pt>
                <c:pt idx="5">
                  <c:v>Dec</c:v>
                </c:pt>
                <c:pt idx="6">
                  <c:v>Jan</c:v>
                </c:pt>
                <c:pt idx="7">
                  <c:v>Feb</c:v>
                </c:pt>
                <c:pt idx="8">
                  <c:v>Mar</c:v>
                </c:pt>
                <c:pt idx="9">
                  <c:v>Apr</c:v>
                </c:pt>
                <c:pt idx="10">
                  <c:v>May</c:v>
                </c:pt>
                <c:pt idx="11">
                  <c:v>Jun</c:v>
                </c:pt>
              </c:strCache>
            </c:strRef>
          </c:cat>
          <c:val>
            <c:numRef>
              <c:f>Sheet1!$D$6:$O$6</c:f>
              <c:numCache>
                <c:formatCode>"$"#,##0.00</c:formatCode>
                <c:ptCount val="12"/>
                <c:pt idx="0">
                  <c:v>43177586.469999999</c:v>
                </c:pt>
                <c:pt idx="1">
                  <c:v>41352612.920000002</c:v>
                </c:pt>
                <c:pt idx="2">
                  <c:v>41061301.68</c:v>
                </c:pt>
                <c:pt idx="3">
                  <c:v>37704400.920000002</c:v>
                </c:pt>
                <c:pt idx="4">
                  <c:v>37987218.090000004</c:v>
                </c:pt>
                <c:pt idx="5">
                  <c:v>37884541.239999995</c:v>
                </c:pt>
                <c:pt idx="6">
                  <c:v>54693279.079999998</c:v>
                </c:pt>
                <c:pt idx="7">
                  <c:v>50838283.929999992</c:v>
                </c:pt>
                <c:pt idx="8">
                  <c:v>50128489.950000003</c:v>
                </c:pt>
                <c:pt idx="9">
                  <c:v>43751729.420000002</c:v>
                </c:pt>
                <c:pt idx="10">
                  <c:v>42181248.700000003</c:v>
                </c:pt>
                <c:pt idx="11">
                  <c:v>43906729.969999999</c:v>
                </c:pt>
              </c:numCache>
            </c:numRef>
          </c:val>
          <c:smooth val="0"/>
          <c:extLst>
            <c:ext xmlns:c16="http://schemas.microsoft.com/office/drawing/2014/chart" uri="{C3380CC4-5D6E-409C-BE32-E72D297353CC}">
              <c16:uniqueId val="{00000002-09E5-4224-9AF8-8FBD41AAF303}"/>
            </c:ext>
          </c:extLst>
        </c:ser>
        <c:ser>
          <c:idx val="1"/>
          <c:order val="1"/>
          <c:tx>
            <c:v>Forecast 2015</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Sheet1!$D$1:$O$1</c:f>
              <c:strCache>
                <c:ptCount val="12"/>
                <c:pt idx="0">
                  <c:v>Jul</c:v>
                </c:pt>
                <c:pt idx="1">
                  <c:v>Aug</c:v>
                </c:pt>
                <c:pt idx="2">
                  <c:v>Sep</c:v>
                </c:pt>
                <c:pt idx="3">
                  <c:v>Oct</c:v>
                </c:pt>
                <c:pt idx="4">
                  <c:v>Nov</c:v>
                </c:pt>
                <c:pt idx="5">
                  <c:v>Dec</c:v>
                </c:pt>
                <c:pt idx="6">
                  <c:v>Jan</c:v>
                </c:pt>
                <c:pt idx="7">
                  <c:v>Feb</c:v>
                </c:pt>
                <c:pt idx="8">
                  <c:v>Mar</c:v>
                </c:pt>
                <c:pt idx="9">
                  <c:v>Apr</c:v>
                </c:pt>
                <c:pt idx="10">
                  <c:v>May</c:v>
                </c:pt>
                <c:pt idx="11">
                  <c:v>Jun</c:v>
                </c:pt>
              </c:strCache>
            </c:strRef>
          </c:cat>
          <c:val>
            <c:numRef>
              <c:f>Sheet1!$D$5:$O$5</c:f>
              <c:numCache>
                <c:formatCode>"$"#,##0.00</c:formatCode>
                <c:ptCount val="12"/>
                <c:pt idx="0">
                  <c:v>42241174.579999998</c:v>
                </c:pt>
                <c:pt idx="1">
                  <c:v>37986737.340000004</c:v>
                </c:pt>
                <c:pt idx="2">
                  <c:v>39636490.369999997</c:v>
                </c:pt>
                <c:pt idx="3">
                  <c:v>33613615.189999998</c:v>
                </c:pt>
                <c:pt idx="4">
                  <c:v>39175609.289999999</c:v>
                </c:pt>
                <c:pt idx="5">
                  <c:v>39719460.68</c:v>
                </c:pt>
                <c:pt idx="6">
                  <c:v>21155639.609999999</c:v>
                </c:pt>
                <c:pt idx="7">
                  <c:v>20613592.609999999</c:v>
                </c:pt>
                <c:pt idx="8">
                  <c:v>21458206.149999999</c:v>
                </c:pt>
                <c:pt idx="9">
                  <c:v>17841827.609999999</c:v>
                </c:pt>
                <c:pt idx="10">
                  <c:v>43124910.579999998</c:v>
                </c:pt>
                <c:pt idx="11">
                  <c:v>46204211.020000003</c:v>
                </c:pt>
              </c:numCache>
            </c:numRef>
          </c:val>
          <c:smooth val="0"/>
          <c:extLst>
            <c:ext xmlns:c16="http://schemas.microsoft.com/office/drawing/2014/chart" uri="{C3380CC4-5D6E-409C-BE32-E72D297353CC}">
              <c16:uniqueId val="{00000003-09E5-4224-9AF8-8FBD41AAF303}"/>
            </c:ext>
          </c:extLst>
        </c:ser>
        <c:dLbls>
          <c:showLegendKey val="0"/>
          <c:showVal val="0"/>
          <c:showCatName val="0"/>
          <c:showSerName val="0"/>
          <c:showPercent val="0"/>
          <c:showBubbleSize val="0"/>
        </c:dLbls>
        <c:marker val="1"/>
        <c:smooth val="0"/>
        <c:axId val="1415840160"/>
        <c:axId val="1475400080"/>
      </c:lineChart>
      <c:catAx>
        <c:axId val="1415840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0"/>
          <a:lstStyle/>
          <a:p>
            <a:pPr>
              <a:defRPr sz="1197" b="0" i="0" u="none" strike="noStrike" kern="1200" baseline="0">
                <a:solidFill>
                  <a:schemeClr val="tx1"/>
                </a:solidFill>
                <a:latin typeface="+mn-lt"/>
                <a:ea typeface="+mn-ea"/>
                <a:cs typeface="+mn-cs"/>
              </a:defRPr>
            </a:pPr>
            <a:endParaRPr lang="en-US"/>
          </a:p>
        </c:txPr>
        <c:crossAx val="1475400080"/>
        <c:crosses val="autoZero"/>
        <c:auto val="1"/>
        <c:lblAlgn val="ctr"/>
        <c:lblOffset val="100"/>
        <c:tickLblSkip val="1"/>
        <c:noMultiLvlLbl val="1"/>
      </c:catAx>
      <c:valAx>
        <c:axId val="1475400080"/>
        <c:scaling>
          <c:orientation val="minMax"/>
        </c:scaling>
        <c:delete val="0"/>
        <c:axPos val="l"/>
        <c:numFmt formatCode="&quot;$&quot;#,##0.00" sourceLinked="1"/>
        <c:majorTickMark val="none"/>
        <c:minorTickMark val="none"/>
        <c:tickLblPos val="low"/>
        <c:spPr>
          <a:noFill/>
          <a:ln>
            <a:solidFill>
              <a:schemeClr val="accent1"/>
            </a:solidFill>
          </a:ln>
          <a:effectLst/>
        </c:spPr>
        <c:txPr>
          <a:bodyPr rot="-60000000" spcFirstLastPara="1" vertOverflow="ellipsis" vert="horz" wrap="square" anchor="ctr" anchorCtr="1"/>
          <a:lstStyle/>
          <a:p>
            <a:pPr>
              <a:defRPr sz="1000" b="0" i="0" u="none" strike="noStrike" kern="1200" baseline="0">
                <a:ln>
                  <a:noFill/>
                </a:ln>
                <a:solidFill>
                  <a:schemeClr val="tx1"/>
                </a:solidFill>
                <a:latin typeface="+mn-lt"/>
                <a:ea typeface="+mn-ea"/>
                <a:cs typeface="+mn-cs"/>
              </a:defRPr>
            </a:pPr>
            <a:endParaRPr lang="en-US"/>
          </a:p>
        </c:txPr>
        <c:crossAx val="14158401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sz="1600" b="0" i="0" baseline="0" dirty="0">
                <a:effectLst/>
              </a:rPr>
              <a:t>COGS Actual 2013-2014 versus Forecast 2014-2015 for All Desal Plants</a:t>
            </a:r>
            <a:endParaRPr lang="en-US" sz="1200"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v>Actual 2014</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Sheet1!$D$1:$O$1</c:f>
              <c:strCache>
                <c:ptCount val="12"/>
                <c:pt idx="0">
                  <c:v>Jul</c:v>
                </c:pt>
                <c:pt idx="1">
                  <c:v>Aug</c:v>
                </c:pt>
                <c:pt idx="2">
                  <c:v>Sep</c:v>
                </c:pt>
                <c:pt idx="3">
                  <c:v>Oct</c:v>
                </c:pt>
                <c:pt idx="4">
                  <c:v>Nov</c:v>
                </c:pt>
                <c:pt idx="5">
                  <c:v>Dec</c:v>
                </c:pt>
                <c:pt idx="6">
                  <c:v>Jan</c:v>
                </c:pt>
                <c:pt idx="7">
                  <c:v>Feb</c:v>
                </c:pt>
                <c:pt idx="8">
                  <c:v>Mar</c:v>
                </c:pt>
                <c:pt idx="9">
                  <c:v>Apr</c:v>
                </c:pt>
                <c:pt idx="10">
                  <c:v>May</c:v>
                </c:pt>
                <c:pt idx="11">
                  <c:v>Jun</c:v>
                </c:pt>
              </c:strCache>
            </c:strRef>
          </c:cat>
          <c:val>
            <c:numRef>
              <c:f>Sheet1!$D$3:$O$3</c:f>
              <c:numCache>
                <c:formatCode>"$"#,##0.00</c:formatCode>
                <c:ptCount val="12"/>
                <c:pt idx="0">
                  <c:v>1110156.54</c:v>
                </c:pt>
                <c:pt idx="1">
                  <c:v>1234487.23</c:v>
                </c:pt>
                <c:pt idx="2">
                  <c:v>482457.62</c:v>
                </c:pt>
                <c:pt idx="3">
                  <c:v>331080.56</c:v>
                </c:pt>
                <c:pt idx="4">
                  <c:v>431863.41</c:v>
                </c:pt>
                <c:pt idx="5">
                  <c:v>1025934.83</c:v>
                </c:pt>
                <c:pt idx="6">
                  <c:v>915183.29</c:v>
                </c:pt>
                <c:pt idx="7">
                  <c:v>1377569.19</c:v>
                </c:pt>
                <c:pt idx="8">
                  <c:v>813079.7</c:v>
                </c:pt>
                <c:pt idx="9">
                  <c:v>655002.84000000008</c:v>
                </c:pt>
                <c:pt idx="10">
                  <c:v>804959.41</c:v>
                </c:pt>
                <c:pt idx="11">
                  <c:v>597020</c:v>
                </c:pt>
              </c:numCache>
            </c:numRef>
          </c:val>
          <c:smooth val="0"/>
          <c:extLst>
            <c:ext xmlns:c16="http://schemas.microsoft.com/office/drawing/2014/chart" uri="{C3380CC4-5D6E-409C-BE32-E72D297353CC}">
              <c16:uniqueId val="{00000000-E5FB-4D97-A68F-B39A258C4C57}"/>
            </c:ext>
          </c:extLst>
        </c:ser>
        <c:ser>
          <c:idx val="1"/>
          <c:order val="1"/>
          <c:tx>
            <c:v>Forecast 2015</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Sheet1!$D$1:$O$1</c:f>
              <c:strCache>
                <c:ptCount val="12"/>
                <c:pt idx="0">
                  <c:v>Jul</c:v>
                </c:pt>
                <c:pt idx="1">
                  <c:v>Aug</c:v>
                </c:pt>
                <c:pt idx="2">
                  <c:v>Sep</c:v>
                </c:pt>
                <c:pt idx="3">
                  <c:v>Oct</c:v>
                </c:pt>
                <c:pt idx="4">
                  <c:v>Nov</c:v>
                </c:pt>
                <c:pt idx="5">
                  <c:v>Dec</c:v>
                </c:pt>
                <c:pt idx="6">
                  <c:v>Jan</c:v>
                </c:pt>
                <c:pt idx="7">
                  <c:v>Feb</c:v>
                </c:pt>
                <c:pt idx="8">
                  <c:v>Mar</c:v>
                </c:pt>
                <c:pt idx="9">
                  <c:v>Apr</c:v>
                </c:pt>
                <c:pt idx="10">
                  <c:v>May</c:v>
                </c:pt>
                <c:pt idx="11">
                  <c:v>Jun</c:v>
                </c:pt>
              </c:strCache>
            </c:strRef>
          </c:cat>
          <c:val>
            <c:numRef>
              <c:f>Sheet1!$D$2:$O$2</c:f>
              <c:numCache>
                <c:formatCode>"$"#,##0.00_);[Red]\("$"#,##0.00\)</c:formatCode>
                <c:ptCount val="12"/>
                <c:pt idx="0">
                  <c:v>1889220.89</c:v>
                </c:pt>
                <c:pt idx="1">
                  <c:v>1860808</c:v>
                </c:pt>
                <c:pt idx="2">
                  <c:v>2168763.84</c:v>
                </c:pt>
                <c:pt idx="3">
                  <c:v>2540599.1800000002</c:v>
                </c:pt>
                <c:pt idx="4">
                  <c:v>2102419.4500000002</c:v>
                </c:pt>
                <c:pt idx="5">
                  <c:v>4418449.84</c:v>
                </c:pt>
                <c:pt idx="6">
                  <c:v>4418449.84</c:v>
                </c:pt>
                <c:pt idx="7">
                  <c:v>6010252</c:v>
                </c:pt>
                <c:pt idx="8">
                  <c:v>5996192</c:v>
                </c:pt>
                <c:pt idx="9">
                  <c:v>1860947.1</c:v>
                </c:pt>
                <c:pt idx="10">
                  <c:v>2008140.65</c:v>
                </c:pt>
                <c:pt idx="11">
                  <c:v>2081737.43</c:v>
                </c:pt>
              </c:numCache>
            </c:numRef>
          </c:val>
          <c:smooth val="0"/>
          <c:extLst>
            <c:ext xmlns:c16="http://schemas.microsoft.com/office/drawing/2014/chart" uri="{C3380CC4-5D6E-409C-BE32-E72D297353CC}">
              <c16:uniqueId val="{00000001-E5FB-4D97-A68F-B39A258C4C57}"/>
            </c:ext>
          </c:extLst>
        </c:ser>
        <c:dLbls>
          <c:showLegendKey val="0"/>
          <c:showVal val="0"/>
          <c:showCatName val="0"/>
          <c:showSerName val="0"/>
          <c:showPercent val="0"/>
          <c:showBubbleSize val="0"/>
        </c:dLbls>
        <c:marker val="1"/>
        <c:smooth val="0"/>
        <c:axId val="1415840160"/>
        <c:axId val="1475400080"/>
      </c:lineChart>
      <c:catAx>
        <c:axId val="1415840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0"/>
          <a:lstStyle/>
          <a:p>
            <a:pPr>
              <a:defRPr sz="1197" b="0" i="0" u="none" strike="noStrike" kern="1200" baseline="0">
                <a:solidFill>
                  <a:schemeClr val="tx1"/>
                </a:solidFill>
                <a:latin typeface="+mn-lt"/>
                <a:ea typeface="+mn-ea"/>
                <a:cs typeface="+mn-cs"/>
              </a:defRPr>
            </a:pPr>
            <a:endParaRPr lang="en-US"/>
          </a:p>
        </c:txPr>
        <c:crossAx val="1475400080"/>
        <c:crosses val="autoZero"/>
        <c:auto val="1"/>
        <c:lblAlgn val="ctr"/>
        <c:lblOffset val="100"/>
        <c:tickLblSkip val="1"/>
        <c:noMultiLvlLbl val="1"/>
      </c:catAx>
      <c:valAx>
        <c:axId val="1475400080"/>
        <c:scaling>
          <c:orientation val="minMax"/>
        </c:scaling>
        <c:delete val="0"/>
        <c:axPos val="l"/>
        <c:numFmt formatCode="&quot;$&quot;#,##0.00" sourceLinked="1"/>
        <c:majorTickMark val="none"/>
        <c:minorTickMark val="none"/>
        <c:tickLblPos val="low"/>
        <c:spPr>
          <a:noFill/>
          <a:ln>
            <a:solidFill>
              <a:schemeClr val="accent1"/>
            </a:solidFill>
          </a:ln>
          <a:effectLst/>
        </c:spPr>
        <c:txPr>
          <a:bodyPr rot="-60000000" spcFirstLastPara="1" vertOverflow="ellipsis" vert="horz" wrap="square" anchor="ctr" anchorCtr="1"/>
          <a:lstStyle/>
          <a:p>
            <a:pPr>
              <a:defRPr sz="1000" b="0" i="0" u="none" strike="noStrike" kern="1200" baseline="0">
                <a:ln>
                  <a:noFill/>
                </a:ln>
                <a:solidFill>
                  <a:schemeClr val="tx1"/>
                </a:solidFill>
                <a:latin typeface="+mn-lt"/>
                <a:ea typeface="+mn-ea"/>
                <a:cs typeface="+mn-cs"/>
              </a:defRPr>
            </a:pPr>
            <a:endParaRPr lang="en-US"/>
          </a:p>
        </c:txPr>
        <c:crossAx val="14158401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sz="1600" b="0" i="0" baseline="0" dirty="0">
                <a:effectLst/>
              </a:rPr>
              <a:t>Overheads Actual 2013-2014 versus Forecast 2014-2015 for All Desal Plants</a:t>
            </a:r>
            <a:endParaRPr lang="en-US" sz="1200"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v>Actual 2014</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Sheet1!$D$1:$O$1</c:f>
              <c:strCache>
                <c:ptCount val="12"/>
                <c:pt idx="0">
                  <c:v>Jul</c:v>
                </c:pt>
                <c:pt idx="1">
                  <c:v>Aug</c:v>
                </c:pt>
                <c:pt idx="2">
                  <c:v>Sep</c:v>
                </c:pt>
                <c:pt idx="3">
                  <c:v>Oct</c:v>
                </c:pt>
                <c:pt idx="4">
                  <c:v>Nov</c:v>
                </c:pt>
                <c:pt idx="5">
                  <c:v>Dec</c:v>
                </c:pt>
                <c:pt idx="6">
                  <c:v>Jan</c:v>
                </c:pt>
                <c:pt idx="7">
                  <c:v>Feb</c:v>
                </c:pt>
                <c:pt idx="8">
                  <c:v>Mar</c:v>
                </c:pt>
                <c:pt idx="9">
                  <c:v>Apr</c:v>
                </c:pt>
                <c:pt idx="10">
                  <c:v>May</c:v>
                </c:pt>
                <c:pt idx="11">
                  <c:v>Jun</c:v>
                </c:pt>
              </c:strCache>
            </c:strRef>
          </c:cat>
          <c:val>
            <c:numRef>
              <c:f>Sheet1!$D$3:$O$3</c:f>
              <c:numCache>
                <c:formatCode>"$"#,##0.00</c:formatCode>
                <c:ptCount val="12"/>
                <c:pt idx="0">
                  <c:v>19933122.77999999</c:v>
                </c:pt>
                <c:pt idx="1">
                  <c:v>22503896.370000001</c:v>
                </c:pt>
                <c:pt idx="2">
                  <c:v>23089363.009999994</c:v>
                </c:pt>
                <c:pt idx="3">
                  <c:v>26762248.569999997</c:v>
                </c:pt>
                <c:pt idx="4">
                  <c:v>27680853.150000002</c:v>
                </c:pt>
                <c:pt idx="5">
                  <c:v>16659692.229999999</c:v>
                </c:pt>
                <c:pt idx="6">
                  <c:v>17060488.77</c:v>
                </c:pt>
                <c:pt idx="7">
                  <c:v>17650757.789999999</c:v>
                </c:pt>
                <c:pt idx="8">
                  <c:v>17735456.249999996</c:v>
                </c:pt>
                <c:pt idx="9">
                  <c:v>16787821.260000002</c:v>
                </c:pt>
                <c:pt idx="10">
                  <c:v>19532917.23</c:v>
                </c:pt>
                <c:pt idx="11">
                  <c:v>15873220.780000001</c:v>
                </c:pt>
              </c:numCache>
            </c:numRef>
          </c:val>
          <c:smooth val="0"/>
          <c:extLst>
            <c:ext xmlns:c16="http://schemas.microsoft.com/office/drawing/2014/chart" uri="{C3380CC4-5D6E-409C-BE32-E72D297353CC}">
              <c16:uniqueId val="{00000000-E5FB-4D97-A68F-B39A258C4C57}"/>
            </c:ext>
          </c:extLst>
        </c:ser>
        <c:ser>
          <c:idx val="1"/>
          <c:order val="1"/>
          <c:tx>
            <c:v>Forecast 2015</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Sheet1!$D$1:$O$1</c:f>
              <c:strCache>
                <c:ptCount val="12"/>
                <c:pt idx="0">
                  <c:v>Jul</c:v>
                </c:pt>
                <c:pt idx="1">
                  <c:v>Aug</c:v>
                </c:pt>
                <c:pt idx="2">
                  <c:v>Sep</c:v>
                </c:pt>
                <c:pt idx="3">
                  <c:v>Oct</c:v>
                </c:pt>
                <c:pt idx="4">
                  <c:v>Nov</c:v>
                </c:pt>
                <c:pt idx="5">
                  <c:v>Dec</c:v>
                </c:pt>
                <c:pt idx="6">
                  <c:v>Jan</c:v>
                </c:pt>
                <c:pt idx="7">
                  <c:v>Feb</c:v>
                </c:pt>
                <c:pt idx="8">
                  <c:v>Mar</c:v>
                </c:pt>
                <c:pt idx="9">
                  <c:v>Apr</c:v>
                </c:pt>
                <c:pt idx="10">
                  <c:v>May</c:v>
                </c:pt>
                <c:pt idx="11">
                  <c:v>Jun</c:v>
                </c:pt>
              </c:strCache>
            </c:strRef>
          </c:cat>
          <c:val>
            <c:numRef>
              <c:f>Sheet1!$D$2:$O$2</c:f>
              <c:numCache>
                <c:formatCode>"$"#,##0.00_);[Red]\("$"#,##0.00\)</c:formatCode>
                <c:ptCount val="12"/>
                <c:pt idx="0">
                  <c:v>22183213.870000001</c:v>
                </c:pt>
                <c:pt idx="1">
                  <c:v>24537342.739999998</c:v>
                </c:pt>
                <c:pt idx="2">
                  <c:v>29425008.289999999</c:v>
                </c:pt>
                <c:pt idx="3">
                  <c:v>26510221.399999999</c:v>
                </c:pt>
                <c:pt idx="4">
                  <c:v>32880525.809999999</c:v>
                </c:pt>
                <c:pt idx="5">
                  <c:v>32031858.149999999</c:v>
                </c:pt>
                <c:pt idx="6">
                  <c:v>29265881.510000002</c:v>
                </c:pt>
                <c:pt idx="7">
                  <c:v>30431293.609999999</c:v>
                </c:pt>
                <c:pt idx="8">
                  <c:v>32952606.98</c:v>
                </c:pt>
                <c:pt idx="9">
                  <c:v>27390306.800000001</c:v>
                </c:pt>
                <c:pt idx="10">
                  <c:v>32404002.510000002</c:v>
                </c:pt>
                <c:pt idx="11">
                  <c:v>36147267</c:v>
                </c:pt>
              </c:numCache>
            </c:numRef>
          </c:val>
          <c:smooth val="0"/>
          <c:extLst>
            <c:ext xmlns:c16="http://schemas.microsoft.com/office/drawing/2014/chart" uri="{C3380CC4-5D6E-409C-BE32-E72D297353CC}">
              <c16:uniqueId val="{00000001-E5FB-4D97-A68F-B39A258C4C57}"/>
            </c:ext>
          </c:extLst>
        </c:ser>
        <c:dLbls>
          <c:showLegendKey val="0"/>
          <c:showVal val="0"/>
          <c:showCatName val="0"/>
          <c:showSerName val="0"/>
          <c:showPercent val="0"/>
          <c:showBubbleSize val="0"/>
        </c:dLbls>
        <c:marker val="1"/>
        <c:smooth val="0"/>
        <c:axId val="1415840160"/>
        <c:axId val="1475400080"/>
      </c:lineChart>
      <c:catAx>
        <c:axId val="1415840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0"/>
          <a:lstStyle/>
          <a:p>
            <a:pPr>
              <a:defRPr sz="1197" b="0" i="0" u="none" strike="noStrike" kern="1200" baseline="0">
                <a:solidFill>
                  <a:schemeClr val="tx1"/>
                </a:solidFill>
                <a:latin typeface="+mn-lt"/>
                <a:ea typeface="+mn-ea"/>
                <a:cs typeface="+mn-cs"/>
              </a:defRPr>
            </a:pPr>
            <a:endParaRPr lang="en-US"/>
          </a:p>
        </c:txPr>
        <c:crossAx val="1475400080"/>
        <c:crosses val="autoZero"/>
        <c:auto val="1"/>
        <c:lblAlgn val="ctr"/>
        <c:lblOffset val="100"/>
        <c:tickLblSkip val="1"/>
        <c:noMultiLvlLbl val="1"/>
      </c:catAx>
      <c:valAx>
        <c:axId val="1475400080"/>
        <c:scaling>
          <c:orientation val="minMax"/>
        </c:scaling>
        <c:delete val="0"/>
        <c:axPos val="l"/>
        <c:numFmt formatCode="&quot;$&quot;#,##0.00" sourceLinked="1"/>
        <c:majorTickMark val="none"/>
        <c:minorTickMark val="none"/>
        <c:tickLblPos val="low"/>
        <c:spPr>
          <a:noFill/>
          <a:ln>
            <a:solidFill>
              <a:schemeClr val="accent1"/>
            </a:solidFill>
          </a:ln>
          <a:effectLst/>
        </c:spPr>
        <c:txPr>
          <a:bodyPr rot="-60000000" spcFirstLastPara="1" vertOverflow="ellipsis" vert="horz" wrap="square" anchor="ctr" anchorCtr="1"/>
          <a:lstStyle/>
          <a:p>
            <a:pPr>
              <a:defRPr sz="1000" b="0" i="0" u="none" strike="noStrike" kern="1200" baseline="0">
                <a:ln>
                  <a:noFill/>
                </a:ln>
                <a:solidFill>
                  <a:schemeClr val="tx1"/>
                </a:solidFill>
                <a:latin typeface="+mn-lt"/>
                <a:ea typeface="+mn-ea"/>
                <a:cs typeface="+mn-cs"/>
              </a:defRPr>
            </a:pPr>
            <a:endParaRPr lang="en-US"/>
          </a:p>
        </c:txPr>
        <c:crossAx val="14158401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baseline="0">
                <a:solidFill>
                  <a:schemeClr val="tx1">
                    <a:lumMod val="65000"/>
                    <a:lumOff val="35000"/>
                  </a:schemeClr>
                </a:solidFill>
                <a:latin typeface="+mn-lt"/>
                <a:ea typeface="+mn-ea"/>
                <a:cs typeface="+mn-cs"/>
              </a:defRPr>
            </a:pPr>
            <a:r>
              <a:rPr lang="en-US" sz="1600" dirty="0">
                <a:solidFill>
                  <a:schemeClr val="tx1"/>
                </a:solidFill>
              </a:rPr>
              <a:t>Cost</a:t>
            </a:r>
            <a:r>
              <a:rPr lang="en-US" sz="1600" baseline="0" dirty="0">
                <a:solidFill>
                  <a:schemeClr val="tx1"/>
                </a:solidFill>
              </a:rPr>
              <a:t> to Produce Variance Comparing 2013-2014 Actual vs 2014-2015 Forecasted Budget</a:t>
            </a:r>
            <a:endParaRPr lang="en-US" sz="1600" dirty="0">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Actual 2014</c:v>
          </c:tx>
          <c:spPr>
            <a:solidFill>
              <a:srgbClr val="92D050"/>
            </a:solidFill>
            <a:ln>
              <a:noFill/>
            </a:ln>
            <a:effectLst/>
          </c:spPr>
          <c:invertIfNegative val="0"/>
          <c:dLbls>
            <c:spPr>
              <a:solidFill>
                <a:schemeClr val="bg1">
                  <a:lumMod val="85000"/>
                </a:schemeClr>
              </a:solidFill>
              <a:ln>
                <a:noFill/>
              </a:ln>
              <a:effectLst/>
            </c:spPr>
            <c:txPr>
              <a:bodyPr rot="0" spcFirstLastPara="1" vertOverflow="ellipsis" vert="horz" wrap="square" lIns="38100" tIns="19050" rIns="38100" bIns="19050" anchor="ctr" anchorCtr="1">
                <a:spAutoFit/>
              </a:bodyPr>
              <a:lstStyle/>
              <a:p>
                <a:pPr>
                  <a:defRPr sz="1197" b="0" i="0" u="none" strike="noStrike"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Sheet1!$D$7:$D$18</c:f>
              <c:numCache>
                <c:formatCode>"$"#,##0.00;[Red]\-"$"#,##0.00</c:formatCode>
                <c:ptCount val="12"/>
                <c:pt idx="0">
                  <c:v>32.517137117371824</c:v>
                </c:pt>
                <c:pt idx="1">
                  <c:v>35.274262321141222</c:v>
                </c:pt>
                <c:pt idx="2">
                  <c:v>36.51217820760391</c:v>
                </c:pt>
                <c:pt idx="3">
                  <c:v>37.655397913008912</c:v>
                </c:pt>
                <c:pt idx="4">
                  <c:v>40.260721514487543</c:v>
                </c:pt>
                <c:pt idx="5">
                  <c:v>38.688207095620911</c:v>
                </c:pt>
                <c:pt idx="6">
                  <c:v>36.941136420629171</c:v>
                </c:pt>
                <c:pt idx="7">
                  <c:v>35.699638303730488</c:v>
                </c:pt>
                <c:pt idx="8">
                  <c:v>34.4419628489632</c:v>
                </c:pt>
                <c:pt idx="9">
                  <c:v>34.058425845177709</c:v>
                </c:pt>
                <c:pt idx="10">
                  <c:v>34.114232796761726</c:v>
                </c:pt>
                <c:pt idx="11">
                  <c:v>33.657442894960802</c:v>
                </c:pt>
              </c:numCache>
            </c:numRef>
          </c:val>
          <c:extLst>
            <c:ext xmlns:c16="http://schemas.microsoft.com/office/drawing/2014/chart" uri="{C3380CC4-5D6E-409C-BE32-E72D297353CC}">
              <c16:uniqueId val="{00000000-7E78-4D94-A6CD-9FB4F915DE60}"/>
            </c:ext>
          </c:extLst>
        </c:ser>
        <c:ser>
          <c:idx val="1"/>
          <c:order val="1"/>
          <c:tx>
            <c:v>Budget Variance of Actual and Forecast</c:v>
          </c:tx>
          <c:spPr>
            <a:solidFill>
              <a:srgbClr val="FFCCCC"/>
            </a:solidFill>
            <a:ln>
              <a:noFill/>
            </a:ln>
            <a:effectLst/>
          </c:spPr>
          <c:invertIfNegative val="0"/>
          <c:dLbls>
            <c:dLbl>
              <c:idx val="8"/>
              <c:layout>
                <c:manualLayout>
                  <c:x val="2.9471362653703597E-3"/>
                  <c:y val="1.50297636658421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4AE-4FB1-9C91-7F2F63F1D758}"/>
                </c:ext>
              </c:extLst>
            </c:dLbl>
            <c:dLbl>
              <c:idx val="9"/>
              <c:layout>
                <c:manualLayout>
                  <c:x val="1.4735681326851799E-3"/>
                  <c:y val="5.00992122194739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4AE-4FB1-9C91-7F2F63F1D758}"/>
                </c:ext>
              </c:extLst>
            </c:dLbl>
            <c:dLbl>
              <c:idx val="10"/>
              <c:layout>
                <c:manualLayout>
                  <c:x val="0"/>
                  <c:y val="4.759425160850029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4AE-4FB1-9C91-7F2F63F1D758}"/>
                </c:ext>
              </c:extLst>
            </c:dLbl>
            <c:dLbl>
              <c:idx val="11"/>
              <c:layout>
                <c:manualLayout>
                  <c:x val="0"/>
                  <c:y val="4.007936977557919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4AE-4FB1-9C91-7F2F63F1D758}"/>
                </c:ext>
              </c:extLst>
            </c:dLbl>
            <c:spPr>
              <a:solidFill>
                <a:schemeClr val="bg1">
                  <a:lumMod val="85000"/>
                </a:schemeClr>
              </a:solidFill>
              <a:ln>
                <a:noFill/>
              </a:ln>
              <a:effectLst/>
            </c:spPr>
            <c:txPr>
              <a:bodyPr rot="0" spcFirstLastPara="1" vertOverflow="ellipsis" vert="horz" wrap="square" lIns="38100" tIns="19050" rIns="38100" bIns="19050" anchor="ctr" anchorCtr="1">
                <a:spAutoFit/>
              </a:bodyPr>
              <a:lstStyle/>
              <a:p>
                <a:pPr>
                  <a:defRPr sz="1197" b="0" i="0" u="none" strike="noStrike"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Sheet1!$B$7:$B$18</c:f>
              <c:strCache>
                <c:ptCount val="12"/>
                <c:pt idx="0">
                  <c:v>Jul</c:v>
                </c:pt>
                <c:pt idx="1">
                  <c:v>Aug</c:v>
                </c:pt>
                <c:pt idx="2">
                  <c:v>Sep</c:v>
                </c:pt>
                <c:pt idx="3">
                  <c:v>Oct</c:v>
                </c:pt>
                <c:pt idx="4">
                  <c:v>Nov</c:v>
                </c:pt>
                <c:pt idx="5">
                  <c:v>Dec</c:v>
                </c:pt>
                <c:pt idx="6">
                  <c:v>Jan</c:v>
                </c:pt>
                <c:pt idx="7">
                  <c:v>Feb</c:v>
                </c:pt>
                <c:pt idx="8">
                  <c:v>Mar</c:v>
                </c:pt>
                <c:pt idx="9">
                  <c:v>Apr</c:v>
                </c:pt>
                <c:pt idx="10">
                  <c:v>May</c:v>
                </c:pt>
                <c:pt idx="11">
                  <c:v>Jun</c:v>
                </c:pt>
              </c:strCache>
            </c:strRef>
          </c:cat>
          <c:val>
            <c:numRef>
              <c:f>Sheet1!$E$7:$E$18</c:f>
              <c:numCache>
                <c:formatCode>"$"#,##0.00_);[Red]\("$"#,##0.00\)</c:formatCode>
                <c:ptCount val="12"/>
                <c:pt idx="0">
                  <c:v>6.4259308674308997</c:v>
                </c:pt>
                <c:pt idx="1">
                  <c:v>5.7078236741474626</c:v>
                </c:pt>
                <c:pt idx="2">
                  <c:v>8.3054409673172529</c:v>
                </c:pt>
                <c:pt idx="3">
                  <c:v>6.7064834268737741</c:v>
                </c:pt>
                <c:pt idx="4">
                  <c:v>7.390571146461518</c:v>
                </c:pt>
                <c:pt idx="5">
                  <c:v>11.575373689668467</c:v>
                </c:pt>
                <c:pt idx="6">
                  <c:v>19.281257309221765</c:v>
                </c:pt>
                <c:pt idx="7">
                  <c:v>26.57443786701014</c:v>
                </c:pt>
                <c:pt idx="8">
                  <c:v>35.004181291852035</c:v>
                </c:pt>
                <c:pt idx="9">
                  <c:v>40.257421985465427</c:v>
                </c:pt>
                <c:pt idx="10">
                  <c:v>38.384478764738773</c:v>
                </c:pt>
                <c:pt idx="11">
                  <c:v>38.017728494638028</c:v>
                </c:pt>
              </c:numCache>
            </c:numRef>
          </c:val>
          <c:extLst>
            <c:ext xmlns:c16="http://schemas.microsoft.com/office/drawing/2014/chart" uri="{C3380CC4-5D6E-409C-BE32-E72D297353CC}">
              <c16:uniqueId val="{00000001-7E78-4D94-A6CD-9FB4F915DE60}"/>
            </c:ext>
          </c:extLst>
        </c:ser>
        <c:dLbls>
          <c:showLegendKey val="0"/>
          <c:showVal val="0"/>
          <c:showCatName val="0"/>
          <c:showSerName val="0"/>
          <c:showPercent val="0"/>
          <c:showBubbleSize val="0"/>
        </c:dLbls>
        <c:gapWidth val="50"/>
        <c:overlap val="100"/>
        <c:axId val="387045184"/>
        <c:axId val="387160224"/>
      </c:barChart>
      <c:lineChart>
        <c:grouping val="standard"/>
        <c:varyColors val="0"/>
        <c:ser>
          <c:idx val="2"/>
          <c:order val="2"/>
          <c:tx>
            <c:v>Market Price</c:v>
          </c:tx>
          <c:spPr>
            <a:ln w="28575" cap="rnd">
              <a:solidFill>
                <a:schemeClr val="accent5"/>
              </a:solidFill>
              <a:round/>
            </a:ln>
            <a:effectLst/>
          </c:spPr>
          <c:marker>
            <c:symbol val="none"/>
          </c:marker>
          <c:val>
            <c:numRef>
              <c:f>Sheet1!$F$7:$F$18</c:f>
              <c:numCache>
                <c:formatCode>General</c:formatCode>
                <c:ptCount val="12"/>
                <c:pt idx="0">
                  <c:v>53.78</c:v>
                </c:pt>
                <c:pt idx="1">
                  <c:v>53.78</c:v>
                </c:pt>
                <c:pt idx="2">
                  <c:v>53.78</c:v>
                </c:pt>
                <c:pt idx="3">
                  <c:v>53.78</c:v>
                </c:pt>
                <c:pt idx="4">
                  <c:v>53.78</c:v>
                </c:pt>
                <c:pt idx="5">
                  <c:v>53.78</c:v>
                </c:pt>
                <c:pt idx="6">
                  <c:v>53.78</c:v>
                </c:pt>
                <c:pt idx="7">
                  <c:v>53.78</c:v>
                </c:pt>
                <c:pt idx="8">
                  <c:v>53.78</c:v>
                </c:pt>
                <c:pt idx="9">
                  <c:v>53.78</c:v>
                </c:pt>
                <c:pt idx="10">
                  <c:v>53.78</c:v>
                </c:pt>
                <c:pt idx="11">
                  <c:v>53.78</c:v>
                </c:pt>
              </c:numCache>
            </c:numRef>
          </c:val>
          <c:smooth val="0"/>
          <c:extLst>
            <c:ext xmlns:c16="http://schemas.microsoft.com/office/drawing/2014/chart" uri="{C3380CC4-5D6E-409C-BE32-E72D297353CC}">
              <c16:uniqueId val="{00000000-94AE-4FB1-9C91-7F2F63F1D758}"/>
            </c:ext>
          </c:extLst>
        </c:ser>
        <c:dLbls>
          <c:showLegendKey val="0"/>
          <c:showVal val="0"/>
          <c:showCatName val="0"/>
          <c:showSerName val="0"/>
          <c:showPercent val="0"/>
          <c:showBubbleSize val="0"/>
        </c:dLbls>
        <c:marker val="1"/>
        <c:smooth val="0"/>
        <c:axId val="387045184"/>
        <c:axId val="387160224"/>
      </c:lineChart>
      <c:catAx>
        <c:axId val="38704518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baseline="0">
                <a:solidFill>
                  <a:schemeClr val="tx1"/>
                </a:solidFill>
                <a:latin typeface="+mn-lt"/>
                <a:ea typeface="+mn-ea"/>
                <a:cs typeface="+mn-cs"/>
              </a:defRPr>
            </a:pPr>
            <a:endParaRPr lang="en-US"/>
          </a:p>
        </c:txPr>
        <c:crossAx val="387160224"/>
        <c:crosses val="autoZero"/>
        <c:auto val="1"/>
        <c:lblAlgn val="ctr"/>
        <c:lblOffset val="100"/>
        <c:noMultiLvlLbl val="0"/>
      </c:catAx>
      <c:valAx>
        <c:axId val="387160224"/>
        <c:scaling>
          <c:orientation val="minMax"/>
        </c:scaling>
        <c:delete val="0"/>
        <c:axPos val="l"/>
        <c:title>
          <c:tx>
            <c:rich>
              <a:bodyPr rot="-5400000" spcFirstLastPara="1" vertOverflow="ellipsis" vert="horz" wrap="square" anchor="ctr" anchorCtr="1"/>
              <a:lstStyle/>
              <a:p>
                <a:pPr>
                  <a:defRPr sz="1197" b="0" i="0" u="none" strike="noStrike" baseline="0">
                    <a:solidFill>
                      <a:schemeClr val="tx1">
                        <a:lumMod val="65000"/>
                        <a:lumOff val="35000"/>
                      </a:schemeClr>
                    </a:solidFill>
                    <a:latin typeface="+mn-lt"/>
                    <a:ea typeface="+mn-ea"/>
                    <a:cs typeface="+mn-cs"/>
                  </a:defRPr>
                </a:pPr>
                <a:r>
                  <a:rPr lang="en-US" dirty="0">
                    <a:solidFill>
                      <a:schemeClr val="tx1"/>
                    </a:solidFill>
                  </a:rPr>
                  <a:t>$/ML</a:t>
                </a:r>
                <a:r>
                  <a:rPr lang="en-US" baseline="0" dirty="0">
                    <a:solidFill>
                      <a:schemeClr val="tx1"/>
                    </a:solidFill>
                  </a:rPr>
                  <a:t> (Cost to Produce)</a:t>
                </a:r>
                <a:endParaRPr lang="en-US" dirty="0">
                  <a:solidFill>
                    <a:schemeClr val="tx1"/>
                  </a:solidFill>
                </a:endParaRPr>
              </a:p>
            </c:rich>
          </c:tx>
          <c:overlay val="0"/>
          <c:spPr>
            <a:noFill/>
            <a:ln>
              <a:noFill/>
            </a:ln>
            <a:effectLst/>
          </c:spPr>
          <c:txPr>
            <a:bodyPr rot="-5400000" spcFirstLastPara="1" vertOverflow="ellipsis" vert="horz" wrap="square" anchor="ctr" anchorCtr="1"/>
            <a:lstStyle/>
            <a:p>
              <a:pPr>
                <a:defRPr sz="1197" b="0" i="0" u="none" strike="noStrike" baseline="0">
                  <a:solidFill>
                    <a:schemeClr val="tx1">
                      <a:lumMod val="65000"/>
                      <a:lumOff val="35000"/>
                    </a:schemeClr>
                  </a:solidFill>
                  <a:latin typeface="+mn-lt"/>
                  <a:ea typeface="+mn-ea"/>
                  <a:cs typeface="+mn-cs"/>
                </a:defRPr>
              </a:pPr>
              <a:endParaRPr lang="en-US"/>
            </a:p>
          </c:txPr>
        </c:title>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baseline="0">
                <a:solidFill>
                  <a:schemeClr val="tx1"/>
                </a:solidFill>
                <a:latin typeface="+mn-lt"/>
                <a:ea typeface="+mn-ea"/>
                <a:cs typeface="+mn-cs"/>
              </a:defRPr>
            </a:pPr>
            <a:endParaRPr lang="en-US"/>
          </a:p>
        </c:txPr>
        <c:crossAx val="3870451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2BF12E-47E4-4891-88FE-025D46CECAE8}"/>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5E9A7ED-2143-4A68-8ABA-17D9E131FB2A}"/>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A9EB88C7-1814-4C98-84EB-CCBD2E78F49A}" type="datetimeFigureOut">
              <a:rPr lang="en-US" smtClean="0"/>
              <a:t>4/16/2020</a:t>
            </a:fld>
            <a:endParaRPr lang="en-US"/>
          </a:p>
        </p:txBody>
      </p:sp>
      <p:sp>
        <p:nvSpPr>
          <p:cNvPr id="4" name="Footer Placeholder 3">
            <a:extLst>
              <a:ext uri="{FF2B5EF4-FFF2-40B4-BE49-F238E27FC236}">
                <a16:creationId xmlns:a16="http://schemas.microsoft.com/office/drawing/2014/main" id="{AD696135-2297-42C1-B394-2C24A4AACED5}"/>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r>
              <a:rPr lang="en-US"/>
              <a:t>hi</a:t>
            </a:r>
          </a:p>
        </p:txBody>
      </p:sp>
      <p:sp>
        <p:nvSpPr>
          <p:cNvPr id="5" name="Slide Number Placeholder 4">
            <a:extLst>
              <a:ext uri="{FF2B5EF4-FFF2-40B4-BE49-F238E27FC236}">
                <a16:creationId xmlns:a16="http://schemas.microsoft.com/office/drawing/2014/main" id="{EC6E189A-23BB-44C8-98BA-3B524C6AB172}"/>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BC245D9B-C1B0-4387-AC34-0014627770AA}" type="slidenum">
              <a:rPr lang="en-US" smtClean="0"/>
              <a:t>‹#›</a:t>
            </a:fld>
            <a:endParaRPr lang="en-US"/>
          </a:p>
        </p:txBody>
      </p:sp>
    </p:spTree>
    <p:extLst>
      <p:ext uri="{BB962C8B-B14F-4D97-AF65-F5344CB8AC3E}">
        <p14:creationId xmlns:p14="http://schemas.microsoft.com/office/powerpoint/2010/main" val="1232996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9pPr>
          </a:lstStyle>
          <a:p>
            <a:r>
              <a:rPr lang="en-US"/>
              <a:t>hi</a:t>
            </a:r>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38" name="Google Shape;38;p1:notes"/>
          <p:cNvSpPr txBox="1">
            <a:spLocks noGrp="1"/>
          </p:cNvSpPr>
          <p:nvPr>
            <p:ph type="body" idx="1"/>
          </p:nvPr>
        </p:nvSpPr>
        <p:spPr>
          <a:xfrm>
            <a:off x="472065" y="5333978"/>
            <a:ext cx="5859954" cy="24582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dirty="0"/>
              <a:t>Southern Water Corp has had a favorable performance in this 2013-2014 year, however the upcoming maintenance events are forecasted to have an impact on the revenues, operating costs, and EBIT. So I set out to find some key insights by looking at the financial and economic data from this year as well as the 2014-2015 forecast.</a:t>
            </a:r>
            <a:endParaRPr dirty="0"/>
          </a:p>
        </p:txBody>
      </p:sp>
      <p:sp>
        <p:nvSpPr>
          <p:cNvPr id="39" name="Google Shape;39;p1:notes"/>
          <p:cNvSpPr txBox="1">
            <a:spLocks noGrp="1"/>
          </p:cNvSpPr>
          <p:nvPr>
            <p:ph type="sldNum" idx="12"/>
          </p:nvPr>
        </p:nvSpPr>
        <p:spPr>
          <a:xfrm>
            <a:off x="6245419" y="9545294"/>
            <a:ext cx="8659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4: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216" name="Google Shape;216;p4: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dirty="0"/>
              <a:t>By the end of the forecasted 2014-2015 year, we see an increase in the cost to produce by 113% across all plants when compared to the current year. In order to lessen the blow to EBIT in the coming year, cost to produce numbers should be lowered to become more profitable. When focusing on the maintenance months, EBIT is projected to be negative, so delaying the maintenance for the </a:t>
            </a:r>
            <a:r>
              <a:rPr lang="en-US" sz="1600" dirty="0" err="1"/>
              <a:t>Kootha</a:t>
            </a:r>
            <a:r>
              <a:rPr lang="en-US" sz="1600" dirty="0"/>
              <a:t> plant and keeping it open during that time will help increase revenues for that period, and then maintenance can be scheduled at a later time. Looking at all of the components of EBIT: revenues, cost of goods sold, and overheads, we see an unfavorable change during the maintenance period for all 3, leading to a drastically lower projected EBIT than the current year. When looking at the plants on an individual level, we see that the </a:t>
            </a:r>
            <a:r>
              <a:rPr lang="en-US" sz="1600" dirty="0" err="1"/>
              <a:t>Surjek</a:t>
            </a:r>
            <a:r>
              <a:rPr lang="en-US" sz="1600" dirty="0"/>
              <a:t> plant sticks out like a sore thumb, so the focus for improvements should be on this plant. </a:t>
            </a:r>
            <a:endParaRPr lang="en-US" dirty="0"/>
          </a:p>
        </p:txBody>
      </p:sp>
      <p:sp>
        <p:nvSpPr>
          <p:cNvPr id="217" name="Google Shape;217;p4: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a look at the forecasted rolling cost to produce for 2014-2015, while </a:t>
            </a:r>
            <a:r>
              <a:rPr lang="en-US" dirty="0" err="1"/>
              <a:t>Jutik</a:t>
            </a:r>
            <a:r>
              <a:rPr lang="en-US" dirty="0"/>
              <a:t> has the lowest cost to produce at $38.52 per ML, it can’t meet the market demand of number of megaliters for the year, so we would have to use another plant to meet that market demand. Comparing </a:t>
            </a:r>
            <a:r>
              <a:rPr lang="en-US" dirty="0" err="1"/>
              <a:t>Surjek</a:t>
            </a:r>
            <a:r>
              <a:rPr lang="en-US" dirty="0"/>
              <a:t> with the weighted market price of $53.78 per ML we see that </a:t>
            </a:r>
            <a:r>
              <a:rPr lang="en-US" dirty="0" err="1"/>
              <a:t>Surjek</a:t>
            </a:r>
            <a:r>
              <a:rPr lang="en-US" dirty="0"/>
              <a:t> is not profitable with its high cost to produce, so action should be taken to lower it in the long run, either by lowering COGS or Overheads or both. We see that </a:t>
            </a:r>
            <a:r>
              <a:rPr lang="en-US" dirty="0" err="1"/>
              <a:t>Jutik</a:t>
            </a:r>
            <a:r>
              <a:rPr lang="en-US" dirty="0"/>
              <a:t> is the shining light with the lowest projected cost to produce, so the other plants should definitely aim to match </a:t>
            </a:r>
            <a:r>
              <a:rPr lang="en-US" dirty="0" err="1"/>
              <a:t>Jutik</a:t>
            </a:r>
            <a:r>
              <a:rPr lang="en-US" dirty="0"/>
              <a:t>. </a:t>
            </a:r>
          </a:p>
          <a:p>
            <a:endParaRPr lang="en-US" dirty="0"/>
          </a:p>
          <a:p>
            <a:r>
              <a:rPr lang="en-US" dirty="0"/>
              <a:t>With the rolling cost to produce, </a:t>
            </a:r>
            <a:r>
              <a:rPr lang="en-US" dirty="0" err="1"/>
              <a:t>Kootha’s</a:t>
            </a:r>
            <a:r>
              <a:rPr lang="en-US" dirty="0"/>
              <a:t> value is higher than it should be since the maintenance months project 0 ML of production but incurs $29 million in overheads and production costs. If we produce an average of monthly production during those maintenance months at the </a:t>
            </a:r>
            <a:r>
              <a:rPr lang="en-US" dirty="0" err="1"/>
              <a:t>Kootha</a:t>
            </a:r>
            <a:r>
              <a:rPr lang="en-US" dirty="0"/>
              <a:t> plant instead, we see that the rolling cost to produce at </a:t>
            </a:r>
            <a:r>
              <a:rPr lang="en-US" dirty="0" err="1"/>
              <a:t>Kootha</a:t>
            </a:r>
            <a:r>
              <a:rPr lang="en-US" dirty="0"/>
              <a:t> by the end of the year is actually $37.44 per ML, which is actually better than </a:t>
            </a:r>
            <a:r>
              <a:rPr lang="en-US" dirty="0" err="1"/>
              <a:t>Jutik’s</a:t>
            </a:r>
            <a:r>
              <a:rPr lang="en-US" dirty="0"/>
              <a:t> cost of $38.52 per ML. However, if we try to do the same for </a:t>
            </a:r>
            <a:r>
              <a:rPr lang="en-US" dirty="0" err="1"/>
              <a:t>Surjek</a:t>
            </a:r>
            <a:r>
              <a:rPr lang="en-US" dirty="0"/>
              <a:t>, the rolling cost to produce is then $76.90 per ML, which is still significantly higher than the market price. If overheads and production costs for the </a:t>
            </a:r>
            <a:r>
              <a:rPr lang="en-US" dirty="0" err="1"/>
              <a:t>Surjek</a:t>
            </a:r>
            <a:r>
              <a:rPr lang="en-US" dirty="0"/>
              <a:t> plant could be reduced by 25% in the coming year, the cost to produce for </a:t>
            </a:r>
            <a:r>
              <a:rPr lang="en-US" dirty="0" err="1"/>
              <a:t>Surjek</a:t>
            </a:r>
            <a:r>
              <a:rPr lang="en-US" dirty="0"/>
              <a:t> would hover around the predicted weighted market price, except for the months when it is undergoing maintenance.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74436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Here we take a deeper dive into EBIT and see how it’s broken down by revenues, cost of goods sold, and overheads. We see the variance between the current year and forecast of next year by each category and also the total EBIT. We see the largest magnitude of difference in the category of DESAL water sales, followed by plant maintenance and plant operating costs. With the projected revenues being lower and the projected cost of goods sold and overheads being higher, this makes the EBIT variance between the two years extremely large, to a total amount of $264 million. We should look to increasing revenues and lowering Overheads to improve EBIT in the coming year. Also we should note that EBIT is forecasted to be negative during the maintenance period scheduled in 2015, as the cost of goods sold and overheads overtake the revenues earned during that period, so if anything we need to improve EBIT during those months so we’re not running a deficit.</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59058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Comparing this year’s revenue to next year’s forecast for all of the desalination plants, we see at the start of the year the actual and projection are close. Continuing through the year we see the variance between them small until we reach January of 2015. </a:t>
            </a:r>
            <a:r>
              <a:rPr lang="en-US" dirty="0" err="1"/>
              <a:t>Kootha</a:t>
            </a:r>
            <a:r>
              <a:rPr lang="en-US" dirty="0"/>
              <a:t> and </a:t>
            </a:r>
            <a:r>
              <a:rPr lang="en-US" dirty="0" err="1"/>
              <a:t>Surjek</a:t>
            </a:r>
            <a:r>
              <a:rPr lang="en-US" dirty="0"/>
              <a:t> undergoing maintenance in January drops their projected revenue to almost nothing during the time frame since water production is halted, leading to an overall drop in revenue during those months among all plants. With the scheduled maintenance from January to April and minimal water production during that time, we see a drop in water production for the year from 7.5 million megaliters to 5.5 million megaliters. If nothing is done, the potential revenue loss would be $118 million compared to the current revenue during those months.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we d</a:t>
            </a:r>
            <a:r>
              <a:rPr lang="en-US" sz="1600" dirty="0"/>
              <a:t>elay the maintenance for the </a:t>
            </a:r>
            <a:r>
              <a:rPr lang="en-US" sz="1600" dirty="0" err="1"/>
              <a:t>Kootha</a:t>
            </a:r>
            <a:r>
              <a:rPr lang="en-US" sz="1600" dirty="0"/>
              <a:t> plant and produce water during that time, it would help lower the impact on the EBIT. If we produce an average of the current year’s water production per month, we can produce 708 </a:t>
            </a:r>
            <a:r>
              <a:rPr lang="en-US" sz="1600" dirty="0" err="1"/>
              <a:t>gigaliters</a:t>
            </a:r>
            <a:r>
              <a:rPr lang="en-US" sz="1600" dirty="0"/>
              <a:t> of water, resulting in an increase of revenues by about $38 million during that time. If we produce to the capacity of </a:t>
            </a:r>
            <a:r>
              <a:rPr lang="en-US" sz="1600" dirty="0" err="1"/>
              <a:t>Kootha</a:t>
            </a:r>
            <a:r>
              <a:rPr lang="en-US" sz="1600" dirty="0"/>
              <a:t> at 920 GL in that 4 month span then we could bring in about $66 million in revenues. Then we could schedule later maintenance when the impact to EBIT is smaller.</a:t>
            </a:r>
            <a:endParaRPr lang="en-US" dirty="0"/>
          </a:p>
          <a:p>
            <a:endParaRPr lang="en-US" sz="1600" dirty="0"/>
          </a:p>
          <a:p>
            <a:r>
              <a:rPr lang="en-US" sz="1600" dirty="0"/>
              <a:t>On a positive note, revenues are projected to return to and exceed current levels after the maintenance period ends. </a:t>
            </a: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6522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dirty="0"/>
              <a:t>Looking at the comparison between this year and next year of cost of goods sold, we see an immediate increase at the beginning of the year cycle. Throughout the year, we see the gap increase, and then it surges higher during </a:t>
            </a:r>
            <a:r>
              <a:rPr lang="en-US" sz="1600" dirty="0" err="1"/>
              <a:t>Kootha</a:t>
            </a:r>
            <a:r>
              <a:rPr lang="en-US" sz="1600" dirty="0"/>
              <a:t> and </a:t>
            </a:r>
            <a:r>
              <a:rPr lang="en-US" sz="1600" dirty="0" err="1"/>
              <a:t>Surjek’s</a:t>
            </a:r>
            <a:r>
              <a:rPr lang="en-US" sz="1600" dirty="0"/>
              <a:t> maintenance months. The cost of good increase from December to April is to the amount of $18 million, but should return to a lower amount after the maintenance period ends. While all plants are projected to experience an increase in cost of goods sold, </a:t>
            </a:r>
            <a:r>
              <a:rPr lang="en-US" sz="1600" dirty="0" err="1"/>
              <a:t>Surjek</a:t>
            </a:r>
            <a:r>
              <a:rPr lang="en-US" sz="1600" dirty="0"/>
              <a:t> is expected to be the worst and with the forecasted market price, will not be profitable before or after the maintenance period. </a:t>
            </a:r>
          </a:p>
          <a:p>
            <a:pPr marL="0" indent="0">
              <a:buNone/>
            </a:pPr>
            <a:endParaRPr lang="en-US" sz="1600" dirty="0"/>
          </a:p>
          <a:p>
            <a:pPr marL="0" indent="0">
              <a:buNone/>
            </a:pPr>
            <a:r>
              <a:rPr lang="en-US" dirty="0"/>
              <a:t>The projections for 2014-2015 put </a:t>
            </a:r>
            <a:r>
              <a:rPr lang="en-US" dirty="0" err="1"/>
              <a:t>Surjek</a:t>
            </a:r>
            <a:r>
              <a:rPr lang="en-US" dirty="0"/>
              <a:t> negative in 11 out of 12 months in respect to EBIT, so we should definitely address that issue. Production costs increase primarily during the scheduled maintenance period, leading to a total increase of almost $14 million across the whole year, with </a:t>
            </a:r>
            <a:r>
              <a:rPr lang="en-US" dirty="0" err="1"/>
              <a:t>Surjek</a:t>
            </a:r>
            <a:r>
              <a:rPr lang="en-US" dirty="0"/>
              <a:t> having the highest production costs. </a:t>
            </a:r>
            <a:r>
              <a:rPr lang="en-US" sz="1600" dirty="0"/>
              <a:t>Comparing </a:t>
            </a:r>
            <a:r>
              <a:rPr lang="en-US" sz="1600" dirty="0" err="1"/>
              <a:t>Surjek</a:t>
            </a:r>
            <a:r>
              <a:rPr lang="en-US" sz="1600" dirty="0"/>
              <a:t> to </a:t>
            </a:r>
            <a:r>
              <a:rPr lang="en-US" sz="1600" dirty="0" err="1"/>
              <a:t>Kootha</a:t>
            </a:r>
            <a:r>
              <a:rPr lang="en-US" sz="1600" dirty="0"/>
              <a:t> and </a:t>
            </a:r>
            <a:r>
              <a:rPr lang="en-US" sz="1600" dirty="0" err="1"/>
              <a:t>Jutik</a:t>
            </a:r>
            <a:r>
              <a:rPr lang="en-US" sz="1600" dirty="0"/>
              <a:t>, we see that it is greater than the two combined .</a:t>
            </a:r>
          </a:p>
          <a:p>
            <a:pPr marL="0" indent="0">
              <a:buNone/>
            </a:pPr>
            <a:endParaRPr lang="en-US" sz="1600" dirty="0"/>
          </a:p>
          <a:p>
            <a:pPr marL="0" indent="0">
              <a:buNone/>
            </a:pPr>
            <a:r>
              <a:rPr lang="en-US" sz="1600" dirty="0"/>
              <a:t>Even though </a:t>
            </a:r>
            <a:r>
              <a:rPr lang="en-US" sz="1600" dirty="0" err="1"/>
              <a:t>Kootha</a:t>
            </a:r>
            <a:r>
              <a:rPr lang="en-US" sz="1600" dirty="0"/>
              <a:t> has a decent cost to produce, it’s cost of goods sold is projected to increase drastically next year. Here we see an increase from the low amount of $700,000 to $8.8 million, which is an increase of over 1000%. We should still focus on improving </a:t>
            </a:r>
            <a:r>
              <a:rPr lang="en-US" sz="1600" dirty="0" err="1"/>
              <a:t>Surjek’s</a:t>
            </a:r>
            <a:r>
              <a:rPr lang="en-US" sz="1600" dirty="0"/>
              <a:t> cost of goods sold as </a:t>
            </a:r>
            <a:r>
              <a:rPr lang="en-US" sz="1600" dirty="0" err="1"/>
              <a:t>Kootha</a:t>
            </a:r>
            <a:r>
              <a:rPr lang="en-US" sz="1600" dirty="0"/>
              <a:t> is still profitable, but keep an eye on </a:t>
            </a:r>
            <a:r>
              <a:rPr lang="en-US" sz="1600" dirty="0" err="1"/>
              <a:t>Kootha</a:t>
            </a:r>
            <a:r>
              <a:rPr lang="en-US" sz="1600" dirty="0"/>
              <a:t> as a secondary goal.</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27402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Also, Overheads at all plants are forecasted to increase greatly in the 2014 – 2015 year, </a:t>
            </a:r>
            <a:r>
              <a:rPr lang="en-US" dirty="0"/>
              <a:t>from $241 million to $356 million across all plants, and we should look at reducing the overheads to improve the overall cost to produce. In </a:t>
            </a:r>
            <a:r>
              <a:rPr lang="en-US" dirty="0" err="1"/>
              <a:t>Surjek</a:t>
            </a:r>
            <a:r>
              <a:rPr lang="en-US" dirty="0"/>
              <a:t> alone we see an increase of $69 million in overheads, with the majority of that coming from plant maintenance and plant operating costs. </a:t>
            </a:r>
            <a:r>
              <a:rPr lang="en-US" sz="1600" dirty="0"/>
              <a:t>At the beginning of the year, we see the current overheads are close to the forecasted until we reach November. From December to June, overheads are projected to increase by a total of $99 million, an impact of the coming maintenance.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600"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Reducing the operating expenses for </a:t>
            </a:r>
            <a:r>
              <a:rPr lang="en-US" sz="1600" dirty="0" err="1"/>
              <a:t>Surjek</a:t>
            </a:r>
            <a:r>
              <a:rPr lang="en-US" sz="1600" dirty="0"/>
              <a:t> is key as the projection is more than </a:t>
            </a:r>
            <a:r>
              <a:rPr lang="en-US" sz="1600" dirty="0" err="1"/>
              <a:t>Kootha</a:t>
            </a:r>
            <a:r>
              <a:rPr lang="en-US" sz="1600" dirty="0"/>
              <a:t> and </a:t>
            </a:r>
            <a:r>
              <a:rPr lang="en-US" sz="1600" dirty="0" err="1"/>
              <a:t>Jutik</a:t>
            </a:r>
            <a:r>
              <a:rPr lang="en-US" sz="1600" dirty="0"/>
              <a:t> combined. Special focus should be taken to reduce overheads during and after the maintenance period, as they continue to increase after April. If nothing is done, overall overheads from May to June will increase by $33 million. Even with the current overheads forecast, EBIT will return to a positive value after the maintenance, but to improve that more we should try and cut our projected overhead costs since our revenues and cost of goods sold return to a normal level, while the overheads do not.</a:t>
            </a: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61439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Looking at the rolling year to date cost to produce for all of the desalination plants, at the start of the year we see a smaller gap between the 2014 actual cost to produce and the 2015 forecasted cost to produce. However, over the year the cost to produce difference starts to increase, especially starting in January. By the end of the year cycle in Jun, the cost to produce gap is huge and is predicted to be over double the amount when compared to the current year. </a:t>
            </a:r>
          </a:p>
          <a:p>
            <a:endParaRPr lang="en-US" dirty="0"/>
          </a:p>
          <a:p>
            <a:r>
              <a:rPr lang="en-US" dirty="0"/>
              <a:t>In the current year we see the value decrease starting from January all the way until June, however in the forecast we see that the maintenance causes the values to increase over the January to April time frame, however they return to the trend of decreasing after that period. Unfortunately, with the forecasted market price being $53.78 per ML, we see that starting in January the overall cost to produce becomes greater that the market price.</a:t>
            </a:r>
          </a:p>
          <a:p>
            <a:endParaRPr lang="en-US" dirty="0"/>
          </a:p>
          <a:p>
            <a:r>
              <a:rPr lang="en-US" dirty="0"/>
              <a:t>Just to leave you with a couple of key points, we should focus on reducing </a:t>
            </a:r>
            <a:r>
              <a:rPr lang="en-US" dirty="0" err="1"/>
              <a:t>Surjek’s</a:t>
            </a:r>
            <a:r>
              <a:rPr lang="en-US" dirty="0"/>
              <a:t> cost to produce so that it can be profitable after it’s maintenance period at the projected market price, focusing on reducing it’s cost of goods sold and its overheads. As discussed earlier, cutting overheads and production costs by 25% should return </a:t>
            </a:r>
            <a:r>
              <a:rPr lang="en-US" dirty="0" err="1"/>
              <a:t>Surjek</a:t>
            </a:r>
            <a:r>
              <a:rPr lang="en-US" dirty="0"/>
              <a:t> to a profitable point. Also, to help counter the negative EBIT during the maintenance months, we can plan to delay </a:t>
            </a:r>
            <a:r>
              <a:rPr lang="en-US" dirty="0" err="1"/>
              <a:t>Kootha’s</a:t>
            </a:r>
            <a:r>
              <a:rPr lang="en-US" dirty="0"/>
              <a:t> maintenance to increase our revenues from somewhere between $38 million and $66 million. </a:t>
            </a:r>
          </a:p>
          <a:p>
            <a:endParaRPr lang="en-US" dirty="0"/>
          </a:p>
          <a:p>
            <a:r>
              <a:rPr lang="en-US" dirty="0"/>
              <a:t>Going forward from here, obtaining more data and doing a deeper dive into overheads and cost of goods sold would be beneficial to be able to determine where we can reduce the numbers to improve our EBIT. Also, we should take a look at </a:t>
            </a:r>
            <a:r>
              <a:rPr lang="en-US" dirty="0" err="1"/>
              <a:t>Kootha</a:t>
            </a:r>
            <a:r>
              <a:rPr lang="en-US" dirty="0"/>
              <a:t> plant data so see if delaying maintenance wouldn’t leave the plant in a vulnerable position for plant failure, as that would increase plant maintenance and lose revenues.</a:t>
            </a:r>
          </a:p>
          <a:p>
            <a:endParaRPr lang="en-US" dirty="0"/>
          </a:p>
          <a:p>
            <a:r>
              <a:rPr lang="en-US" dirty="0"/>
              <a:t>Thank you so much for your time, let me know if you have any questions or comments!</a:t>
            </a:r>
          </a:p>
          <a:p>
            <a:endParaRPr lang="en-US" dirty="0"/>
          </a:p>
          <a:p>
            <a:r>
              <a:rPr lang="en-US" dirty="0"/>
              <a:t>Q: Do you have any feedback for me to improve my presentation, whether its about the visualization or analysis?</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850421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4" name="Google Shape;14;p10"/>
          <p:cNvSpPr/>
          <p:nvPr/>
        </p:nvSpPr>
        <p:spPr>
          <a:xfrm>
            <a:off x="0" y="4630993"/>
            <a:ext cx="8961438" cy="209048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5" name="Google Shape;15;p10"/>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r:id="rId3" imgW="1587" imgH="1587" progId="TCLayout.ActiveDocument.1">
                  <p:embed/>
                </p:oleObj>
              </mc:Choice>
              <mc:Fallback>
                <p:oleObj r:id="rId3" imgW="1587" imgH="1587" progId="TCLayout.ActiveDocument.1">
                  <p:embed/>
                  <p:pic>
                    <p:nvPicPr>
                      <p:cNvPr id="15" name="Google Shape;15;p10"/>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16" name="Google Shape;16;p10"/>
          <p:cNvSpPr txBox="1">
            <a:spLocks noGrp="1"/>
          </p:cNvSpPr>
          <p:nvPr>
            <p:ph type="ctrTitle"/>
          </p:nvPr>
        </p:nvSpPr>
        <p:spPr>
          <a:xfrm>
            <a:off x="233363" y="3475212"/>
            <a:ext cx="7368890" cy="49244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233363" y="4761441"/>
            <a:ext cx="7368890" cy="21544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2250"/>
              <a:buChar char="▪"/>
              <a:defRPr/>
            </a:lvl2pPr>
            <a:lvl3pPr lvl="2" algn="l">
              <a:lnSpc>
                <a:spcPct val="100000"/>
              </a:lnSpc>
              <a:spcBef>
                <a:spcPts val="0"/>
              </a:spcBef>
              <a:spcAft>
                <a:spcPts val="0"/>
              </a:spcAft>
              <a:buSzPts val="2160"/>
              <a:buChar char="–"/>
              <a:defRPr/>
            </a:lvl3pPr>
            <a:lvl4pPr lvl="3" algn="l">
              <a:lnSpc>
                <a:spcPct val="100000"/>
              </a:lnSpc>
              <a:spcBef>
                <a:spcPts val="0"/>
              </a:spcBef>
              <a:spcAft>
                <a:spcPts val="0"/>
              </a:spcAft>
              <a:buSzPts val="2160"/>
              <a:buChar char="▫"/>
              <a:defRPr/>
            </a:lvl4pPr>
            <a:lvl5pPr lvl="4" algn="l">
              <a:lnSpc>
                <a:spcPct val="100000"/>
              </a:lnSpc>
              <a:spcBef>
                <a:spcPts val="0"/>
              </a:spcBef>
              <a:spcAft>
                <a:spcPts val="0"/>
              </a:spcAft>
              <a:buSzPts val="1602"/>
              <a:buChar char="-"/>
              <a:defRPr/>
            </a:lvl5pPr>
            <a:lvl6pPr lvl="5" algn="l">
              <a:lnSpc>
                <a:spcPct val="100000"/>
              </a:lnSpc>
              <a:spcBef>
                <a:spcPts val="0"/>
              </a:spcBef>
              <a:spcAft>
                <a:spcPts val="0"/>
              </a:spcAft>
              <a:buSzPts val="1602"/>
              <a:buChar char="-"/>
              <a:defRPr/>
            </a:lvl6pPr>
            <a:lvl7pPr lvl="6" algn="l">
              <a:lnSpc>
                <a:spcPct val="100000"/>
              </a:lnSpc>
              <a:spcBef>
                <a:spcPts val="0"/>
              </a:spcBef>
              <a:spcAft>
                <a:spcPts val="0"/>
              </a:spcAft>
              <a:buSzPts val="1602"/>
              <a:buChar char="-"/>
              <a:defRPr/>
            </a:lvl7pPr>
            <a:lvl8pPr lvl="7" algn="l">
              <a:lnSpc>
                <a:spcPct val="100000"/>
              </a:lnSpc>
              <a:spcBef>
                <a:spcPts val="0"/>
              </a:spcBef>
              <a:spcAft>
                <a:spcPts val="0"/>
              </a:spcAft>
              <a:buSzPts val="1602"/>
              <a:buChar char="-"/>
              <a:defRPr/>
            </a:lvl8pPr>
            <a:lvl9pPr lvl="8" algn="l">
              <a:lnSpc>
                <a:spcPct val="100000"/>
              </a:lnSpc>
              <a:spcBef>
                <a:spcPts val="0"/>
              </a:spcBef>
              <a:spcAft>
                <a:spcPts val="0"/>
              </a:spcAft>
              <a:buSzPts val="1602"/>
              <a:buChar char="-"/>
              <a:defRPr/>
            </a:lvl9pPr>
          </a:lstStyle>
          <a:p>
            <a:endParaRPr/>
          </a:p>
        </p:txBody>
      </p:sp>
      <p:sp>
        <p:nvSpPr>
          <p:cNvPr id="18" name="Google Shape;18;p10"/>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19" name="Google Shape;19;p10" descr="https://lh4.googleusercontent.com/Mo5xEJ40kcGhKGf19rqfoefwMDgEDGstwv3C0JMs_Y1J7HXWuY8KuHjIz12F4qpz39l8989Nh5t9fTPG58GPBPEtE9L9dY0nOi1oyFoNENbnqmS8eFn9dFoas4bIwH5xdPoSfddu"/>
          <p:cNvPicPr preferRelativeResize="0"/>
          <p:nvPr/>
        </p:nvPicPr>
        <p:blipFill rotWithShape="1">
          <a:blip r:embed="rId5">
            <a:alphaModFix/>
          </a:blip>
          <a:srcRect/>
          <a:stretch/>
        </p:blipFill>
        <p:spPr>
          <a:xfrm>
            <a:off x="6477666" y="0"/>
            <a:ext cx="2483772" cy="7941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graphicFrame>
        <p:nvGraphicFramePr>
          <p:cNvPr id="21" name="Google Shape;21;p11"/>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4" r:id="rId3" imgW="1587" imgH="1587" progId="TCLayout.ActiveDocument.1">
                  <p:embed/>
                </p:oleObj>
              </mc:Choice>
              <mc:Fallback>
                <p:oleObj r:id="rId3" imgW="1587" imgH="1587" progId="TCLayout.ActiveDocument.1">
                  <p:embed/>
                  <p:pic>
                    <p:nvPicPr>
                      <p:cNvPr id="21" name="Google Shape;21;p11"/>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22" name="Google Shape;22;p11"/>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3" name="Google Shape;23;p11"/>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9"/>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6" r:id="rId5" imgW="158750" imgH="158750" progId="TCLayout.ActiveDocument.1">
                  <p:embed/>
                </p:oleObj>
              </mc:Choice>
              <mc:Fallback>
                <p:oleObj r:id="rId5" imgW="158750" imgH="158750" progId="TCLayout.ActiveDocument.1">
                  <p:embed/>
                  <p:pic>
                    <p:nvPicPr>
                      <p:cNvPr id="8" name="Google Shape;8;p9"/>
                      <p:cNvPicPr preferRelativeResize="0"/>
                      <p:nvPr/>
                    </p:nvPicPr>
                    <p:blipFill rotWithShape="1">
                      <a:blip r:embed="rId6">
                        <a:alphaModFix/>
                      </a:blip>
                      <a:srcRect/>
                      <a:stretch/>
                    </p:blipFill>
                    <p:spPr>
                      <a:xfrm>
                        <a:off x="0" y="0"/>
                        <a:ext cx="158750" cy="158750"/>
                      </a:xfrm>
                      <a:prstGeom prst="rect">
                        <a:avLst/>
                      </a:prstGeom>
                      <a:noFill/>
                      <a:ln>
                        <a:noFill/>
                      </a:ln>
                    </p:spPr>
                  </p:pic>
                </p:oleObj>
              </mc:Fallback>
            </mc:AlternateContent>
          </a:graphicData>
        </a:graphic>
      </p:graphicFrame>
      <p:sp>
        <p:nvSpPr>
          <p:cNvPr id="9" name="Google Shape;9;p9"/>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0" name="Google Shape;10;p9"/>
          <p:cNvSpPr txBox="1">
            <a:spLocks noGrp="1"/>
          </p:cNvSpPr>
          <p:nvPr>
            <p:ph type="body" idx="1"/>
          </p:nvPr>
        </p:nvSpPr>
        <p:spPr>
          <a:xfrm>
            <a:off x="2296318" y="2519678"/>
            <a:ext cx="4302125" cy="1231106"/>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55600" algn="l" rtl="0">
              <a:lnSpc>
                <a:spcPct val="100000"/>
              </a:lnSpc>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9"/>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9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9pPr>
          </a:lstStyle>
          <a:p>
            <a:endParaRPr/>
          </a:p>
        </p:txBody>
      </p:sp>
      <p:sp>
        <p:nvSpPr>
          <p:cNvPr id="12" name="Google Shape;12;p9"/>
          <p:cNvSpPr txBox="1"/>
          <p:nvPr/>
        </p:nvSpPr>
        <p:spPr>
          <a:xfrm>
            <a:off x="8632894" y="6485048"/>
            <a:ext cx="157094" cy="15388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png"/><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233364" y="3475206"/>
            <a:ext cx="7368890" cy="984885"/>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Southern Water Corp – Executive Presentation</a:t>
            </a:r>
            <a:endParaRPr/>
          </a:p>
        </p:txBody>
      </p:sp>
      <p:sp>
        <p:nvSpPr>
          <p:cNvPr id="42" name="Google Shape;42;p1"/>
          <p:cNvSpPr txBox="1"/>
          <p:nvPr/>
        </p:nvSpPr>
        <p:spPr>
          <a:xfrm>
            <a:off x="233364" y="5082685"/>
            <a:ext cx="4935537" cy="215444"/>
          </a:xfrm>
          <a:prstGeom prst="rect">
            <a:avLst/>
          </a:prstGeom>
          <a:noFill/>
          <a:ln>
            <a:noFill/>
          </a:ln>
        </p:spPr>
        <p:txBody>
          <a:bodyPr spcFirstLastPara="1" wrap="square" lIns="0" tIns="0" rIns="0" bIns="0" anchor="t" anchorCtr="0">
            <a:spAutoFit/>
          </a:bodyPr>
          <a:lstStyle/>
          <a:p>
            <a:pPr>
              <a:buSzPts val="1400"/>
            </a:pPr>
            <a:r>
              <a:rPr lang="en-US" sz="1400" b="0" i="0" u="none" strike="noStrike" cap="none" dirty="0">
                <a:solidFill>
                  <a:schemeClr val="dk1"/>
                </a:solidFill>
                <a:latin typeface="Arial"/>
                <a:ea typeface="Arial"/>
                <a:cs typeface="Arial"/>
                <a:sym typeface="Arial"/>
              </a:rPr>
              <a:t>Date:</a:t>
            </a:r>
            <a:r>
              <a:rPr lang="en-US" dirty="0">
                <a:solidFill>
                  <a:schemeClr val="dk1"/>
                </a:solidFill>
              </a:rPr>
              <a:t> 		4/16/20</a:t>
            </a:r>
            <a:endParaRPr sz="1400" b="0" i="0" u="none" strike="noStrike" cap="none" dirty="0">
              <a:solidFill>
                <a:schemeClr val="dk1"/>
              </a:solidFill>
              <a:latin typeface="Arial"/>
              <a:ea typeface="Arial"/>
              <a:cs typeface="Arial"/>
              <a:sym typeface="Arial"/>
            </a:endParaRPr>
          </a:p>
        </p:txBody>
      </p:sp>
      <p:sp>
        <p:nvSpPr>
          <p:cNvPr id="43" name="Google Shape;43;p1"/>
          <p:cNvSpPr txBox="1"/>
          <p:nvPr/>
        </p:nvSpPr>
        <p:spPr>
          <a:xfrm>
            <a:off x="233363" y="5390533"/>
            <a:ext cx="4935537"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Presenter: 		Jake Ehlers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aphicFrame>
        <p:nvGraphicFramePr>
          <p:cNvPr id="219" name="Google Shape;219;p4"/>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8" r:id="rId4" imgW="1587" imgH="1587" progId="TCLayout.ActiveDocument.1">
                  <p:embed/>
                </p:oleObj>
              </mc:Choice>
              <mc:Fallback>
                <p:oleObj r:id="rId4" imgW="1587" imgH="1587" progId="TCLayout.ActiveDocument.1">
                  <p:embed/>
                  <p:pic>
                    <p:nvPicPr>
                      <p:cNvPr id="219" name="Google Shape;219;p4"/>
                      <p:cNvPicPr preferRelativeResize="0"/>
                      <p:nvPr/>
                    </p:nvPicPr>
                    <p:blipFill rotWithShape="1">
                      <a:blip r:embed="rId5">
                        <a:alphaModFix/>
                      </a:blip>
                      <a:srcRect/>
                      <a:stretch/>
                    </p:blipFill>
                    <p:spPr>
                      <a:xfrm>
                        <a:off x="1588" y="1588"/>
                        <a:ext cx="1587" cy="1587"/>
                      </a:xfrm>
                      <a:prstGeom prst="rect">
                        <a:avLst/>
                      </a:prstGeom>
                      <a:noFill/>
                      <a:ln>
                        <a:noFill/>
                      </a:ln>
                    </p:spPr>
                  </p:pic>
                </p:oleObj>
              </mc:Fallback>
            </mc:AlternateContent>
          </a:graphicData>
        </a:graphic>
      </p:graphicFrame>
      <p:sp>
        <p:nvSpPr>
          <p:cNvPr id="220" name="Google Shape;220;p4"/>
          <p:cNvSpPr txBox="1">
            <a:spLocks noGrp="1"/>
          </p:cNvSpPr>
          <p:nvPr>
            <p:ph type="title"/>
          </p:nvPr>
        </p:nvSpPr>
        <p:spPr>
          <a:xfrm>
            <a:off x="171451" y="230188"/>
            <a:ext cx="8618537" cy="64633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400" dirty="0"/>
              <a:t>The company’s Cost to Produce is forecasted to grow by 113% by the end of June 2014. Delaying maintenance at the </a:t>
            </a:r>
            <a:r>
              <a:rPr lang="en-US" sz="1400" dirty="0" err="1"/>
              <a:t>Kootha</a:t>
            </a:r>
            <a:r>
              <a:rPr lang="en-US" sz="1400" dirty="0"/>
              <a:t> plant and improving cost to produce at the </a:t>
            </a:r>
            <a:r>
              <a:rPr lang="en-US" sz="1400" dirty="0" err="1"/>
              <a:t>Surjek</a:t>
            </a:r>
            <a:r>
              <a:rPr lang="en-US" sz="1400" dirty="0"/>
              <a:t> plant can be implemented to improve EBIT in the coming year.</a:t>
            </a:r>
            <a:endParaRPr sz="1400" dirty="0"/>
          </a:p>
        </p:txBody>
      </p:sp>
      <p:sp>
        <p:nvSpPr>
          <p:cNvPr id="3" name="TextBox 2">
            <a:extLst>
              <a:ext uri="{FF2B5EF4-FFF2-40B4-BE49-F238E27FC236}">
                <a16:creationId xmlns:a16="http://schemas.microsoft.com/office/drawing/2014/main" id="{FC924611-93F9-4694-B1ED-4AF0A5DD3CA7}"/>
              </a:ext>
            </a:extLst>
          </p:cNvPr>
          <p:cNvSpPr txBox="1"/>
          <p:nvPr/>
        </p:nvSpPr>
        <p:spPr>
          <a:xfrm>
            <a:off x="549592" y="1894628"/>
            <a:ext cx="7862254" cy="31085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buAutoNum type="arabicParenR"/>
            </a:pPr>
            <a:r>
              <a:rPr lang="en-US" b="1" dirty="0"/>
              <a:t>Revenues</a:t>
            </a:r>
            <a:r>
              <a:rPr lang="en-US" dirty="0"/>
              <a:t> – Delaying the maintenance for the </a:t>
            </a:r>
            <a:r>
              <a:rPr lang="en-US" dirty="0" err="1"/>
              <a:t>Kootha</a:t>
            </a:r>
            <a:r>
              <a:rPr lang="en-US" dirty="0"/>
              <a:t> plant would increase revenues during that time and later maintenance could be scheduled when the hit to EBIT is stabilized. </a:t>
            </a:r>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r>
              <a:rPr lang="en-US" b="1" dirty="0"/>
              <a:t>COGS</a:t>
            </a:r>
            <a:r>
              <a:rPr lang="en-US" dirty="0"/>
              <a:t> – While all plants are projected to experience an increase in cost of goods sold, </a:t>
            </a:r>
            <a:r>
              <a:rPr lang="en-US" dirty="0" err="1"/>
              <a:t>Surjek</a:t>
            </a:r>
            <a:r>
              <a:rPr lang="en-US" dirty="0"/>
              <a:t> is expected to have the worst increase and with the forecasted market price, will not be profitable. </a:t>
            </a:r>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r>
              <a:rPr lang="en-US" b="1" dirty="0"/>
              <a:t>Operating Expenses</a:t>
            </a:r>
            <a:r>
              <a:rPr lang="en-US" dirty="0"/>
              <a:t> – Overheads at all plants are forecasted to increase greatly in the 2014 – 2015 year. Reducing the operating expenses for </a:t>
            </a:r>
            <a:r>
              <a:rPr lang="en-US" dirty="0" err="1"/>
              <a:t>Surjek</a:t>
            </a:r>
            <a:r>
              <a:rPr lang="en-US" dirty="0"/>
              <a:t> is key as the projection is more than </a:t>
            </a:r>
            <a:r>
              <a:rPr lang="en-US" dirty="0" err="1"/>
              <a:t>Kootha</a:t>
            </a:r>
            <a:r>
              <a:rPr lang="en-US" dirty="0"/>
              <a:t> and </a:t>
            </a:r>
            <a:r>
              <a:rPr lang="en-US" dirty="0" err="1"/>
              <a:t>Jutik</a:t>
            </a:r>
            <a:r>
              <a:rPr lang="en-US" dirty="0"/>
              <a:t> combined. </a:t>
            </a:r>
          </a:p>
        </p:txBody>
      </p:sp>
      <p:sp>
        <p:nvSpPr>
          <p:cNvPr id="4" name="TextBox 3">
            <a:extLst>
              <a:ext uri="{FF2B5EF4-FFF2-40B4-BE49-F238E27FC236}">
                <a16:creationId xmlns:a16="http://schemas.microsoft.com/office/drawing/2014/main" id="{E421CA52-8C8D-4D2A-A6BB-64F28832122B}"/>
              </a:ext>
            </a:extLst>
          </p:cNvPr>
          <p:cNvSpPr txBox="1"/>
          <p:nvPr/>
        </p:nvSpPr>
        <p:spPr>
          <a:xfrm>
            <a:off x="549592" y="1586851"/>
            <a:ext cx="1302654" cy="307777"/>
          </a:xfrm>
          <a:prstGeom prst="rect">
            <a:avLst/>
          </a:prstGeom>
          <a:solidFill>
            <a:schemeClr val="accent1"/>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t>Key Insights</a:t>
            </a:r>
          </a:p>
        </p:txBody>
      </p:sp>
      <p:sp>
        <p:nvSpPr>
          <p:cNvPr id="5" name="TextBox 4">
            <a:extLst>
              <a:ext uri="{FF2B5EF4-FFF2-40B4-BE49-F238E27FC236}">
                <a16:creationId xmlns:a16="http://schemas.microsoft.com/office/drawing/2014/main" id="{8F97DAC9-12CA-4438-A50C-9EC49077EFB4}"/>
              </a:ext>
            </a:extLst>
          </p:cNvPr>
          <p:cNvSpPr txBox="1"/>
          <p:nvPr/>
        </p:nvSpPr>
        <p:spPr>
          <a:xfrm>
            <a:off x="549592" y="6441524"/>
            <a:ext cx="6500389" cy="215444"/>
          </a:xfrm>
          <a:prstGeom prst="rect">
            <a:avLst/>
          </a:prstGeom>
          <a:noFill/>
        </p:spPr>
        <p:txBody>
          <a:bodyPr wrap="square" rtlCol="0">
            <a:spAutoFit/>
          </a:bodyPr>
          <a:lstStyle/>
          <a:p>
            <a:r>
              <a:rPr lang="en-US" sz="800" dirty="0"/>
              <a:t>Source: Southern Water Corp Financial Records 2013-2015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56EE-C903-4B33-8039-ACFA06FFEB3F}"/>
              </a:ext>
            </a:extLst>
          </p:cNvPr>
          <p:cNvSpPr>
            <a:spLocks noGrp="1"/>
          </p:cNvSpPr>
          <p:nvPr>
            <p:ph type="title"/>
          </p:nvPr>
        </p:nvSpPr>
        <p:spPr>
          <a:xfrm>
            <a:off x="171451" y="230188"/>
            <a:ext cx="8618537" cy="584775"/>
          </a:xfrm>
        </p:spPr>
        <p:txBody>
          <a:bodyPr/>
          <a:lstStyle/>
          <a:p>
            <a:r>
              <a:rPr lang="en-US" dirty="0"/>
              <a:t>The high Cost to Produce of </a:t>
            </a:r>
            <a:r>
              <a:rPr lang="en-US" dirty="0" err="1"/>
              <a:t>Surjek</a:t>
            </a:r>
            <a:r>
              <a:rPr lang="en-US" dirty="0"/>
              <a:t> Desalination Plant makes it not profitable at the current market price.</a:t>
            </a:r>
          </a:p>
        </p:txBody>
      </p:sp>
      <p:graphicFrame>
        <p:nvGraphicFramePr>
          <p:cNvPr id="4" name="Chart 3">
            <a:extLst>
              <a:ext uri="{FF2B5EF4-FFF2-40B4-BE49-F238E27FC236}">
                <a16:creationId xmlns:a16="http://schemas.microsoft.com/office/drawing/2014/main" id="{2EAC10C2-C20D-479A-9489-3EA0DE9B9F08}"/>
              </a:ext>
            </a:extLst>
          </p:cNvPr>
          <p:cNvGraphicFramePr/>
          <p:nvPr>
            <p:extLst>
              <p:ext uri="{D42A27DB-BD31-4B8C-83A1-F6EECF244321}">
                <p14:modId xmlns:p14="http://schemas.microsoft.com/office/powerpoint/2010/main" val="3092148983"/>
              </p:ext>
            </p:extLst>
          </p:nvPr>
        </p:nvGraphicFramePr>
        <p:xfrm>
          <a:off x="171451" y="1167897"/>
          <a:ext cx="8618537" cy="513331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454F0CAD-B53A-4ED4-90B6-7ECA484D97C0}"/>
              </a:ext>
            </a:extLst>
          </p:cNvPr>
          <p:cNvSpPr txBox="1"/>
          <p:nvPr/>
        </p:nvSpPr>
        <p:spPr>
          <a:xfrm>
            <a:off x="561315" y="6301213"/>
            <a:ext cx="6500389" cy="338554"/>
          </a:xfrm>
          <a:prstGeom prst="rect">
            <a:avLst/>
          </a:prstGeom>
          <a:noFill/>
        </p:spPr>
        <p:txBody>
          <a:bodyPr wrap="square" rtlCol="0">
            <a:spAutoFit/>
          </a:bodyPr>
          <a:lstStyle/>
          <a:p>
            <a:r>
              <a:rPr lang="en-US" sz="800" dirty="0"/>
              <a:t>Source: Southern Water Corp Financial Records 2013-2015</a:t>
            </a:r>
          </a:p>
          <a:p>
            <a:r>
              <a:rPr lang="en-US" sz="800" dirty="0"/>
              <a:t>Source: Open Water Market Data 2013-2015</a:t>
            </a:r>
          </a:p>
        </p:txBody>
      </p:sp>
    </p:spTree>
    <p:extLst>
      <p:ext uri="{BB962C8B-B14F-4D97-AF65-F5344CB8AC3E}">
        <p14:creationId xmlns:p14="http://schemas.microsoft.com/office/powerpoint/2010/main" val="4104654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5B55-9A47-4F46-8E1F-BDDFD10E4230}"/>
              </a:ext>
            </a:extLst>
          </p:cNvPr>
          <p:cNvSpPr>
            <a:spLocks noGrp="1"/>
          </p:cNvSpPr>
          <p:nvPr>
            <p:ph type="title"/>
          </p:nvPr>
        </p:nvSpPr>
        <p:spPr>
          <a:xfrm>
            <a:off x="171451" y="230188"/>
            <a:ext cx="8618537" cy="567575"/>
          </a:xfrm>
        </p:spPr>
        <p:txBody>
          <a:bodyPr/>
          <a:lstStyle/>
          <a:p>
            <a:pPr>
              <a:tabLst>
                <a:tab pos="1544638" algn="l"/>
              </a:tabLst>
            </a:pPr>
            <a:r>
              <a:rPr lang="en-US" sz="1800" dirty="0"/>
              <a:t>EBIT is forecasted to be much lower than the current year, as Revenues are projected to be lower and COGS and Overheads are projected to be higher.</a:t>
            </a:r>
          </a:p>
        </p:txBody>
      </p:sp>
      <p:graphicFrame>
        <p:nvGraphicFramePr>
          <p:cNvPr id="3" name="Chart 2">
            <a:extLst>
              <a:ext uri="{FF2B5EF4-FFF2-40B4-BE49-F238E27FC236}">
                <a16:creationId xmlns:a16="http://schemas.microsoft.com/office/drawing/2014/main" id="{63D534A7-CBD6-4340-8413-33A9B1A80B43}"/>
              </a:ext>
            </a:extLst>
          </p:cNvPr>
          <p:cNvGraphicFramePr>
            <a:graphicFrameLocks/>
          </p:cNvGraphicFramePr>
          <p:nvPr>
            <p:extLst>
              <p:ext uri="{D42A27DB-BD31-4B8C-83A1-F6EECF244321}">
                <p14:modId xmlns:p14="http://schemas.microsoft.com/office/powerpoint/2010/main" val="4054094848"/>
              </p:ext>
            </p:extLst>
          </p:nvPr>
        </p:nvGraphicFramePr>
        <p:xfrm>
          <a:off x="1720160" y="932507"/>
          <a:ext cx="5907862" cy="55587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5">
            <a:extLst>
              <a:ext uri="{FF2B5EF4-FFF2-40B4-BE49-F238E27FC236}">
                <a16:creationId xmlns:a16="http://schemas.microsoft.com/office/drawing/2014/main" id="{F0957E10-C7BB-4964-9F21-2685A0A9E2A6}"/>
              </a:ext>
            </a:extLst>
          </p:cNvPr>
          <p:cNvGraphicFramePr>
            <a:graphicFrameLocks noGrp="1"/>
          </p:cNvGraphicFramePr>
          <p:nvPr>
            <p:extLst>
              <p:ext uri="{D42A27DB-BD31-4B8C-83A1-F6EECF244321}">
                <p14:modId xmlns:p14="http://schemas.microsoft.com/office/powerpoint/2010/main" val="3382275748"/>
              </p:ext>
            </p:extLst>
          </p:nvPr>
        </p:nvGraphicFramePr>
        <p:xfrm>
          <a:off x="7314951" y="1013967"/>
          <a:ext cx="1646486" cy="5404944"/>
        </p:xfrm>
        <a:graphic>
          <a:graphicData uri="http://schemas.openxmlformats.org/drawingml/2006/table">
            <a:tbl>
              <a:tblPr firstRow="1" bandRow="1">
                <a:tableStyleId>{5C22544A-7EE6-4342-B048-85BDC9FD1C3A}</a:tableStyleId>
              </a:tblPr>
              <a:tblGrid>
                <a:gridCol w="823243">
                  <a:extLst>
                    <a:ext uri="{9D8B030D-6E8A-4147-A177-3AD203B41FA5}">
                      <a16:colId xmlns:a16="http://schemas.microsoft.com/office/drawing/2014/main" val="3900714021"/>
                    </a:ext>
                  </a:extLst>
                </a:gridCol>
                <a:gridCol w="823243">
                  <a:extLst>
                    <a:ext uri="{9D8B030D-6E8A-4147-A177-3AD203B41FA5}">
                      <a16:colId xmlns:a16="http://schemas.microsoft.com/office/drawing/2014/main" val="3328331453"/>
                    </a:ext>
                  </a:extLst>
                </a:gridCol>
              </a:tblGrid>
              <a:tr h="450412">
                <a:tc>
                  <a:txBody>
                    <a:bodyPr/>
                    <a:lstStyle/>
                    <a:p>
                      <a:pPr algn="ctr"/>
                      <a:r>
                        <a:rPr lang="en-US" sz="1200" dirty="0">
                          <a:solidFill>
                            <a:schemeClr val="accent3"/>
                          </a:solidFill>
                        </a:rPr>
                        <a:t>Actual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1200" dirty="0">
                          <a:solidFill>
                            <a:schemeClr val="accent3"/>
                          </a:solidFill>
                        </a:rPr>
                        <a:t>Forecast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97346146"/>
                  </a:ext>
                </a:extLst>
              </a:tr>
              <a:tr h="450412">
                <a:tc>
                  <a:txBody>
                    <a:bodyPr/>
                    <a:lstStyle/>
                    <a:p>
                      <a:pPr algn="ctr"/>
                      <a:r>
                        <a:rPr lang="en-US" sz="1050" dirty="0">
                          <a:solidFill>
                            <a:schemeClr val="accent3"/>
                          </a:solidFill>
                        </a:rPr>
                        <a:t>8.23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050" dirty="0">
                          <a:solidFill>
                            <a:schemeClr val="accent3"/>
                          </a:solidFill>
                        </a:rPr>
                        <a:t>8.76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6850825"/>
                  </a:ext>
                </a:extLst>
              </a:tr>
              <a:tr h="450412">
                <a:tc>
                  <a:txBody>
                    <a:bodyPr/>
                    <a:lstStyle/>
                    <a:p>
                      <a:pPr algn="ctr"/>
                      <a:r>
                        <a:rPr lang="en-US" sz="1050" dirty="0">
                          <a:solidFill>
                            <a:schemeClr val="accent3"/>
                          </a:solidFill>
                        </a:rPr>
                        <a:t>506.36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050" dirty="0">
                          <a:solidFill>
                            <a:schemeClr val="accent3"/>
                          </a:solidFill>
                        </a:rPr>
                        <a:t>383.85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1387664"/>
                  </a:ext>
                </a:extLst>
              </a:tr>
              <a:tr h="450412">
                <a:tc>
                  <a:txBody>
                    <a:bodyPr/>
                    <a:lstStyle/>
                    <a:p>
                      <a:pPr algn="ctr"/>
                      <a:r>
                        <a:rPr lang="en-US" sz="1050" dirty="0">
                          <a:solidFill>
                            <a:schemeClr val="accent3"/>
                          </a:solidFill>
                        </a:rPr>
                        <a:t>10.08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050" dirty="0">
                          <a:solidFill>
                            <a:schemeClr val="accent3"/>
                          </a:solidFill>
                        </a:rPr>
                        <a:t>10.16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25784827"/>
                  </a:ext>
                </a:extLst>
              </a:tr>
              <a:tr h="450412">
                <a:tc>
                  <a:txBody>
                    <a:bodyPr/>
                    <a:lstStyle/>
                    <a:p>
                      <a:pPr algn="ctr"/>
                      <a:r>
                        <a:rPr lang="en-US" sz="1050" dirty="0">
                          <a:solidFill>
                            <a:schemeClr val="accent3"/>
                          </a:solidFill>
                        </a:rPr>
                        <a:t>5.86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050" dirty="0">
                          <a:solidFill>
                            <a:schemeClr val="accent3"/>
                          </a:solidFill>
                        </a:rPr>
                        <a:t>20.40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1033018"/>
                  </a:ext>
                </a:extLst>
              </a:tr>
              <a:tr h="450412">
                <a:tc>
                  <a:txBody>
                    <a:bodyPr/>
                    <a:lstStyle/>
                    <a:p>
                      <a:pPr algn="ctr"/>
                      <a:r>
                        <a:rPr lang="en-US" sz="1050" dirty="0">
                          <a:solidFill>
                            <a:schemeClr val="accent3"/>
                          </a:solidFill>
                        </a:rPr>
                        <a:t>3.92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050" dirty="0">
                          <a:solidFill>
                            <a:schemeClr val="accent3"/>
                          </a:solidFill>
                        </a:rPr>
                        <a:t>16.95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7582387"/>
                  </a:ext>
                </a:extLst>
              </a:tr>
              <a:tr h="450412">
                <a:tc>
                  <a:txBody>
                    <a:bodyPr/>
                    <a:lstStyle/>
                    <a:p>
                      <a:pPr algn="ctr"/>
                      <a:r>
                        <a:rPr lang="en-US" sz="1050" dirty="0">
                          <a:solidFill>
                            <a:schemeClr val="accent3"/>
                          </a:solidFill>
                        </a:rPr>
                        <a:t>117.28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050" dirty="0">
                          <a:solidFill>
                            <a:schemeClr val="accent3"/>
                          </a:solidFill>
                        </a:rPr>
                        <a:t>162.32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6680257"/>
                  </a:ext>
                </a:extLst>
              </a:tr>
              <a:tr h="450412">
                <a:tc>
                  <a:txBody>
                    <a:bodyPr/>
                    <a:lstStyle/>
                    <a:p>
                      <a:pPr algn="ctr"/>
                      <a:r>
                        <a:rPr lang="en-US" sz="1050" dirty="0">
                          <a:solidFill>
                            <a:schemeClr val="accent3"/>
                          </a:solidFill>
                        </a:rPr>
                        <a:t>34.94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050" dirty="0">
                          <a:solidFill>
                            <a:schemeClr val="accent3"/>
                          </a:solidFill>
                        </a:rPr>
                        <a:t>52.77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6609407"/>
                  </a:ext>
                </a:extLst>
              </a:tr>
              <a:tr h="450412">
                <a:tc>
                  <a:txBody>
                    <a:bodyPr/>
                    <a:lstStyle/>
                    <a:p>
                      <a:pPr algn="ctr"/>
                      <a:r>
                        <a:rPr lang="en-US" sz="1050" dirty="0">
                          <a:solidFill>
                            <a:schemeClr val="accent3"/>
                          </a:solidFill>
                        </a:rPr>
                        <a:t>83.23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050" dirty="0">
                          <a:solidFill>
                            <a:schemeClr val="accent3"/>
                          </a:solidFill>
                        </a:rPr>
                        <a:t>131.62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3660080"/>
                  </a:ext>
                </a:extLst>
              </a:tr>
              <a:tr h="450412">
                <a:tc>
                  <a:txBody>
                    <a:bodyPr/>
                    <a:lstStyle/>
                    <a:p>
                      <a:pPr algn="ctr"/>
                      <a:r>
                        <a:rPr lang="en-US" sz="1050" dirty="0">
                          <a:solidFill>
                            <a:schemeClr val="accent3"/>
                          </a:solidFill>
                        </a:rPr>
                        <a:t>0.51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050" dirty="0">
                          <a:solidFill>
                            <a:schemeClr val="accent3"/>
                          </a:solidFill>
                        </a:rPr>
                        <a:t>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0157684"/>
                  </a:ext>
                </a:extLst>
              </a:tr>
              <a:tr h="450412">
                <a:tc>
                  <a:txBody>
                    <a:bodyPr/>
                    <a:lstStyle/>
                    <a:p>
                      <a:pPr algn="ctr"/>
                      <a:r>
                        <a:rPr lang="en-US" sz="1050" dirty="0">
                          <a:solidFill>
                            <a:schemeClr val="accent3"/>
                          </a:solidFill>
                        </a:rPr>
                        <a:t>5.31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050" dirty="0">
                          <a:solidFill>
                            <a:schemeClr val="accent3"/>
                          </a:solidFill>
                        </a:rPr>
                        <a:t>9.45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8999219"/>
                  </a:ext>
                </a:extLst>
              </a:tr>
              <a:tr h="450412">
                <a:tc>
                  <a:txBody>
                    <a:bodyPr/>
                    <a:lstStyle/>
                    <a:p>
                      <a:pPr algn="ctr"/>
                      <a:r>
                        <a:rPr lang="en-US" sz="1200" b="1" dirty="0">
                          <a:solidFill>
                            <a:schemeClr val="accent3"/>
                          </a:solidFill>
                        </a:rPr>
                        <a:t>273.62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200" b="1" dirty="0">
                          <a:solidFill>
                            <a:schemeClr val="accent3"/>
                          </a:solidFill>
                        </a:rPr>
                        <a:t>9.26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89326419"/>
                  </a:ext>
                </a:extLst>
              </a:tr>
            </a:tbl>
          </a:graphicData>
        </a:graphic>
      </p:graphicFrame>
      <p:sp>
        <p:nvSpPr>
          <p:cNvPr id="10" name="TextBox 9">
            <a:extLst>
              <a:ext uri="{FF2B5EF4-FFF2-40B4-BE49-F238E27FC236}">
                <a16:creationId xmlns:a16="http://schemas.microsoft.com/office/drawing/2014/main" id="{7C419F08-3F0F-49CB-B1D7-157C20E7FF32}"/>
              </a:ext>
            </a:extLst>
          </p:cNvPr>
          <p:cNvSpPr txBox="1"/>
          <p:nvPr/>
        </p:nvSpPr>
        <p:spPr>
          <a:xfrm>
            <a:off x="171451" y="1502875"/>
            <a:ext cx="1449119" cy="1169551"/>
          </a:xfrm>
          <a:prstGeom prst="rect">
            <a:avLst/>
          </a:prstGeom>
          <a:solidFill>
            <a:schemeClr val="accent5"/>
          </a:solidFill>
        </p:spPr>
        <p:style>
          <a:lnRef idx="2">
            <a:schemeClr val="accent5"/>
          </a:lnRef>
          <a:fillRef idx="1">
            <a:schemeClr val="lt1"/>
          </a:fillRef>
          <a:effectRef idx="0">
            <a:schemeClr val="accent5"/>
          </a:effectRef>
          <a:fontRef idx="minor">
            <a:schemeClr val="dk1"/>
          </a:fontRef>
        </p:style>
        <p:txBody>
          <a:bodyPr wrap="square" rtlCol="0">
            <a:spAutoFit/>
          </a:bodyPr>
          <a:lstStyle/>
          <a:p>
            <a:endParaRPr lang="en-US" dirty="0"/>
          </a:p>
          <a:p>
            <a:pPr algn="ctr"/>
            <a:endParaRPr lang="en-US" dirty="0"/>
          </a:p>
          <a:p>
            <a:pPr algn="ctr"/>
            <a:r>
              <a:rPr lang="en-US" dirty="0">
                <a:solidFill>
                  <a:schemeClr val="bg1"/>
                </a:solidFill>
              </a:rPr>
              <a:t>Revenue</a:t>
            </a:r>
          </a:p>
          <a:p>
            <a:pPr algn="ctr"/>
            <a:endParaRPr lang="en-US" dirty="0"/>
          </a:p>
          <a:p>
            <a:endParaRPr lang="en-US" dirty="0"/>
          </a:p>
        </p:txBody>
      </p:sp>
      <p:sp>
        <p:nvSpPr>
          <p:cNvPr id="11" name="TextBox 10">
            <a:extLst>
              <a:ext uri="{FF2B5EF4-FFF2-40B4-BE49-F238E27FC236}">
                <a16:creationId xmlns:a16="http://schemas.microsoft.com/office/drawing/2014/main" id="{EE8D13B8-6DAA-4888-B3F3-BDF3F6FCD471}"/>
              </a:ext>
            </a:extLst>
          </p:cNvPr>
          <p:cNvSpPr txBox="1"/>
          <p:nvPr/>
        </p:nvSpPr>
        <p:spPr>
          <a:xfrm>
            <a:off x="171451" y="2850828"/>
            <a:ext cx="1449119" cy="738664"/>
          </a:xfrm>
          <a:prstGeom prst="rect">
            <a:avLst/>
          </a:prstGeom>
          <a:solidFill>
            <a:schemeClr val="accent5"/>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algn="ctr"/>
            <a:endParaRPr lang="en-US" dirty="0"/>
          </a:p>
          <a:p>
            <a:pPr algn="ctr"/>
            <a:r>
              <a:rPr lang="en-US" dirty="0">
                <a:solidFill>
                  <a:schemeClr val="bg1"/>
                </a:solidFill>
              </a:rPr>
              <a:t>COGS</a:t>
            </a:r>
            <a:endParaRPr lang="en-US" dirty="0"/>
          </a:p>
          <a:p>
            <a:endParaRPr lang="en-US" dirty="0"/>
          </a:p>
        </p:txBody>
      </p:sp>
      <p:sp>
        <p:nvSpPr>
          <p:cNvPr id="12" name="TextBox 11">
            <a:extLst>
              <a:ext uri="{FF2B5EF4-FFF2-40B4-BE49-F238E27FC236}">
                <a16:creationId xmlns:a16="http://schemas.microsoft.com/office/drawing/2014/main" id="{76A25BF8-9825-4C4C-AF1B-1BDE9B7CD341}"/>
              </a:ext>
            </a:extLst>
          </p:cNvPr>
          <p:cNvSpPr txBox="1"/>
          <p:nvPr/>
        </p:nvSpPr>
        <p:spPr>
          <a:xfrm>
            <a:off x="171451" y="3767894"/>
            <a:ext cx="1449119" cy="2031325"/>
          </a:xfrm>
          <a:prstGeom prst="rect">
            <a:avLst/>
          </a:prstGeom>
          <a:solidFill>
            <a:schemeClr val="accent5"/>
          </a:solidFill>
        </p:spPr>
        <p:style>
          <a:lnRef idx="2">
            <a:schemeClr val="accent5"/>
          </a:lnRef>
          <a:fillRef idx="1">
            <a:schemeClr val="lt1"/>
          </a:fillRef>
          <a:effectRef idx="0">
            <a:schemeClr val="accent5"/>
          </a:effectRef>
          <a:fontRef idx="minor">
            <a:schemeClr val="dk1"/>
          </a:fontRef>
        </p:style>
        <p:txBody>
          <a:bodyPr wrap="square" rtlCol="0">
            <a:spAutoFit/>
          </a:bodyPr>
          <a:lstStyle/>
          <a:p>
            <a:endParaRPr lang="en-US" dirty="0"/>
          </a:p>
          <a:p>
            <a:endParaRPr lang="en-US" dirty="0"/>
          </a:p>
          <a:p>
            <a:endParaRPr lang="en-US" dirty="0"/>
          </a:p>
          <a:p>
            <a:pPr algn="ctr"/>
            <a:endParaRPr lang="en-US" dirty="0"/>
          </a:p>
          <a:p>
            <a:pPr algn="ctr"/>
            <a:r>
              <a:rPr lang="en-US" dirty="0">
                <a:solidFill>
                  <a:schemeClr val="bg1"/>
                </a:solidFill>
              </a:rPr>
              <a:t>Overheads</a:t>
            </a:r>
          </a:p>
          <a:p>
            <a:pPr algn="ctr"/>
            <a:endParaRPr lang="en-US" dirty="0"/>
          </a:p>
          <a:p>
            <a:pPr algn="ctr"/>
            <a:endParaRPr lang="en-US" dirty="0"/>
          </a:p>
          <a:p>
            <a:pPr algn="ctr"/>
            <a:endParaRPr lang="en-US" dirty="0"/>
          </a:p>
          <a:p>
            <a:endParaRPr lang="en-US" dirty="0"/>
          </a:p>
        </p:txBody>
      </p:sp>
      <p:sp>
        <p:nvSpPr>
          <p:cNvPr id="13" name="TextBox 12">
            <a:extLst>
              <a:ext uri="{FF2B5EF4-FFF2-40B4-BE49-F238E27FC236}">
                <a16:creationId xmlns:a16="http://schemas.microsoft.com/office/drawing/2014/main" id="{FC8AE098-BFB6-43A5-8D5B-C4A15D72AA18}"/>
              </a:ext>
            </a:extLst>
          </p:cNvPr>
          <p:cNvSpPr txBox="1"/>
          <p:nvPr/>
        </p:nvSpPr>
        <p:spPr>
          <a:xfrm>
            <a:off x="171451" y="1013967"/>
            <a:ext cx="7043911" cy="523220"/>
          </a:xfrm>
          <a:prstGeom prst="rect">
            <a:avLst/>
          </a:prstGeom>
          <a:noFill/>
        </p:spPr>
        <p:txBody>
          <a:bodyPr wrap="square" rtlCol="0">
            <a:spAutoFit/>
          </a:bodyPr>
          <a:lstStyle/>
          <a:p>
            <a:r>
              <a:rPr lang="en-US" dirty="0">
                <a:solidFill>
                  <a:schemeClr val="tx1"/>
                </a:solidFill>
              </a:rPr>
              <a:t>Actual 2013-2014 vs Budget 2014-2015 EBIT variances, YTD, $m</a:t>
            </a:r>
          </a:p>
          <a:p>
            <a:endParaRPr lang="en-US" dirty="0"/>
          </a:p>
        </p:txBody>
      </p:sp>
      <p:cxnSp>
        <p:nvCxnSpPr>
          <p:cNvPr id="15" name="Straight Connector 14">
            <a:extLst>
              <a:ext uri="{FF2B5EF4-FFF2-40B4-BE49-F238E27FC236}">
                <a16:creationId xmlns:a16="http://schemas.microsoft.com/office/drawing/2014/main" id="{B390F1E6-6795-42F9-84CC-E87F52E7EC4F}"/>
              </a:ext>
            </a:extLst>
          </p:cNvPr>
          <p:cNvCxnSpPr>
            <a:cxnSpLocks/>
          </p:cNvCxnSpPr>
          <p:nvPr/>
        </p:nvCxnSpPr>
        <p:spPr>
          <a:xfrm>
            <a:off x="1801640" y="1810693"/>
            <a:ext cx="69883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E029389-8F3F-4AFA-B55D-D7BD88EC7028}"/>
              </a:ext>
            </a:extLst>
          </p:cNvPr>
          <p:cNvCxnSpPr>
            <a:cxnSpLocks/>
          </p:cNvCxnSpPr>
          <p:nvPr/>
        </p:nvCxnSpPr>
        <p:spPr>
          <a:xfrm>
            <a:off x="1801640" y="2279964"/>
            <a:ext cx="69883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317DA54-5756-4F3C-83E4-E5364E58D942}"/>
              </a:ext>
            </a:extLst>
          </p:cNvPr>
          <p:cNvCxnSpPr>
            <a:cxnSpLocks/>
          </p:cNvCxnSpPr>
          <p:nvPr/>
        </p:nvCxnSpPr>
        <p:spPr>
          <a:xfrm>
            <a:off x="1801640" y="2722074"/>
            <a:ext cx="69883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63B8181-2885-4B89-8ED2-B9F936A1C0CE}"/>
              </a:ext>
            </a:extLst>
          </p:cNvPr>
          <p:cNvCxnSpPr>
            <a:cxnSpLocks/>
          </p:cNvCxnSpPr>
          <p:nvPr/>
        </p:nvCxnSpPr>
        <p:spPr>
          <a:xfrm>
            <a:off x="1801640" y="3140044"/>
            <a:ext cx="69883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E57AC07-D483-4B7E-8131-91611B6D8110}"/>
              </a:ext>
            </a:extLst>
          </p:cNvPr>
          <p:cNvCxnSpPr>
            <a:cxnSpLocks/>
          </p:cNvCxnSpPr>
          <p:nvPr/>
        </p:nvCxnSpPr>
        <p:spPr>
          <a:xfrm>
            <a:off x="1801640" y="3589492"/>
            <a:ext cx="69883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981093E-E70C-4EF4-A188-6F6192846439}"/>
              </a:ext>
            </a:extLst>
          </p:cNvPr>
          <p:cNvCxnSpPr>
            <a:cxnSpLocks/>
          </p:cNvCxnSpPr>
          <p:nvPr/>
        </p:nvCxnSpPr>
        <p:spPr>
          <a:xfrm>
            <a:off x="1801640" y="4090657"/>
            <a:ext cx="69883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762692F-89C1-4C23-92C8-DBC749A0A3B9}"/>
              </a:ext>
            </a:extLst>
          </p:cNvPr>
          <p:cNvCxnSpPr>
            <a:cxnSpLocks/>
          </p:cNvCxnSpPr>
          <p:nvPr/>
        </p:nvCxnSpPr>
        <p:spPr>
          <a:xfrm>
            <a:off x="1801640" y="4516170"/>
            <a:ext cx="69883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7609CDA-16C2-4640-A122-D341F7B55485}"/>
              </a:ext>
            </a:extLst>
          </p:cNvPr>
          <p:cNvCxnSpPr>
            <a:cxnSpLocks/>
          </p:cNvCxnSpPr>
          <p:nvPr/>
        </p:nvCxnSpPr>
        <p:spPr>
          <a:xfrm>
            <a:off x="1801640" y="4986950"/>
            <a:ext cx="69883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2B65A11-85C1-42DB-B141-EC4CED4452A7}"/>
              </a:ext>
            </a:extLst>
          </p:cNvPr>
          <p:cNvCxnSpPr>
            <a:cxnSpLocks/>
          </p:cNvCxnSpPr>
          <p:nvPr/>
        </p:nvCxnSpPr>
        <p:spPr>
          <a:xfrm>
            <a:off x="1801640" y="5439624"/>
            <a:ext cx="69883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2DF6451-0D9B-4535-9B75-8DAB941AE6E1}"/>
              </a:ext>
            </a:extLst>
          </p:cNvPr>
          <p:cNvCxnSpPr>
            <a:cxnSpLocks/>
          </p:cNvCxnSpPr>
          <p:nvPr/>
        </p:nvCxnSpPr>
        <p:spPr>
          <a:xfrm>
            <a:off x="1801640" y="5883243"/>
            <a:ext cx="6988348"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7360DBA-4E77-41FC-BF48-0F20C746966C}"/>
              </a:ext>
            </a:extLst>
          </p:cNvPr>
          <p:cNvSpPr txBox="1"/>
          <p:nvPr/>
        </p:nvSpPr>
        <p:spPr>
          <a:xfrm>
            <a:off x="171451" y="6287477"/>
            <a:ext cx="6500389" cy="338554"/>
          </a:xfrm>
          <a:prstGeom prst="rect">
            <a:avLst/>
          </a:prstGeom>
          <a:noFill/>
        </p:spPr>
        <p:txBody>
          <a:bodyPr wrap="square" rtlCol="0">
            <a:spAutoFit/>
          </a:bodyPr>
          <a:lstStyle/>
          <a:p>
            <a:r>
              <a:rPr lang="en-US" sz="800" dirty="0"/>
              <a:t>EBIT is calculated as Revenues – COGS – Operational Expenses</a:t>
            </a:r>
          </a:p>
          <a:p>
            <a:r>
              <a:rPr lang="en-US" sz="800" dirty="0"/>
              <a:t>Source: Southern Water Corp Financial Records 2013-2015</a:t>
            </a:r>
          </a:p>
        </p:txBody>
      </p:sp>
    </p:spTree>
    <p:extLst>
      <p:ext uri="{BB962C8B-B14F-4D97-AF65-F5344CB8AC3E}">
        <p14:creationId xmlns:p14="http://schemas.microsoft.com/office/powerpoint/2010/main" val="1822788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0B6AC-DF24-42E9-B808-49D03343A58B}"/>
              </a:ext>
            </a:extLst>
          </p:cNvPr>
          <p:cNvSpPr>
            <a:spLocks noGrp="1"/>
          </p:cNvSpPr>
          <p:nvPr>
            <p:ph type="title"/>
          </p:nvPr>
        </p:nvSpPr>
        <p:spPr>
          <a:xfrm>
            <a:off x="171451" y="230188"/>
            <a:ext cx="8618537" cy="584775"/>
          </a:xfrm>
        </p:spPr>
        <p:txBody>
          <a:bodyPr/>
          <a:lstStyle/>
          <a:p>
            <a:r>
              <a:rPr lang="en-US" dirty="0"/>
              <a:t>Revenues are forecasted to decreased during the scheduled maintenance period, with a difference of $118 M.</a:t>
            </a:r>
          </a:p>
        </p:txBody>
      </p:sp>
      <p:graphicFrame>
        <p:nvGraphicFramePr>
          <p:cNvPr id="3" name="Chart 2">
            <a:extLst>
              <a:ext uri="{FF2B5EF4-FFF2-40B4-BE49-F238E27FC236}">
                <a16:creationId xmlns:a16="http://schemas.microsoft.com/office/drawing/2014/main" id="{61411E93-10FC-46F0-90BB-ED0452A3D1CF}"/>
              </a:ext>
            </a:extLst>
          </p:cNvPr>
          <p:cNvGraphicFramePr/>
          <p:nvPr>
            <p:extLst>
              <p:ext uri="{D42A27DB-BD31-4B8C-83A1-F6EECF244321}">
                <p14:modId xmlns:p14="http://schemas.microsoft.com/office/powerpoint/2010/main" val="2545205412"/>
              </p:ext>
            </p:extLst>
          </p:nvPr>
        </p:nvGraphicFramePr>
        <p:xfrm>
          <a:off x="171451" y="941560"/>
          <a:ext cx="6156921" cy="5441133"/>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9C1D422E-B6CA-4C4D-BAA6-2F92669A28C2}"/>
              </a:ext>
            </a:extLst>
          </p:cNvPr>
          <p:cNvSpPr txBox="1"/>
          <p:nvPr/>
        </p:nvSpPr>
        <p:spPr>
          <a:xfrm>
            <a:off x="6391747" y="1484768"/>
            <a:ext cx="2398240" cy="2893100"/>
          </a:xfrm>
          <a:prstGeom prst="rect">
            <a:avLst/>
          </a:prstGeom>
          <a:noFill/>
        </p:spPr>
        <p:txBody>
          <a:bodyPr wrap="square" rtlCol="0">
            <a:spAutoFit/>
          </a:bodyPr>
          <a:lstStyle/>
          <a:p>
            <a:r>
              <a:rPr lang="en-US" b="1" dirty="0"/>
              <a:t>Key Insights</a:t>
            </a:r>
          </a:p>
          <a:p>
            <a:endParaRPr lang="en-US" dirty="0"/>
          </a:p>
          <a:p>
            <a:pPr marL="285750" indent="-285750">
              <a:buFont typeface="Arial" panose="020B0604020202020204" pitchFamily="34" charset="0"/>
              <a:buChar char="•"/>
            </a:pPr>
            <a:r>
              <a:rPr lang="en-US" dirty="0"/>
              <a:t>Revenue is expected to return to a higher level than forecasted after the maintenance period.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Comparing the revenue from January to April to the forecasted revenue for the same period, the projected loss in revenue is </a:t>
            </a:r>
            <a:r>
              <a:rPr lang="en-US" b="1" dirty="0"/>
              <a:t>$118M</a:t>
            </a:r>
            <a:r>
              <a:rPr lang="en-US" dirty="0"/>
              <a:t>.</a:t>
            </a:r>
          </a:p>
        </p:txBody>
      </p:sp>
      <p:sp>
        <p:nvSpPr>
          <p:cNvPr id="5" name="TextBox 4">
            <a:extLst>
              <a:ext uri="{FF2B5EF4-FFF2-40B4-BE49-F238E27FC236}">
                <a16:creationId xmlns:a16="http://schemas.microsoft.com/office/drawing/2014/main" id="{70AE0711-A3AC-4419-9210-0D1D4B848534}"/>
              </a:ext>
            </a:extLst>
          </p:cNvPr>
          <p:cNvSpPr txBox="1"/>
          <p:nvPr/>
        </p:nvSpPr>
        <p:spPr>
          <a:xfrm>
            <a:off x="171451" y="6382693"/>
            <a:ext cx="6500389" cy="215444"/>
          </a:xfrm>
          <a:prstGeom prst="rect">
            <a:avLst/>
          </a:prstGeom>
          <a:noFill/>
        </p:spPr>
        <p:txBody>
          <a:bodyPr wrap="square" rtlCol="0">
            <a:spAutoFit/>
          </a:bodyPr>
          <a:lstStyle/>
          <a:p>
            <a:r>
              <a:rPr lang="en-US" sz="800" dirty="0"/>
              <a:t>Source: Southern Water Corp Financial Records 2013-2015</a:t>
            </a:r>
          </a:p>
        </p:txBody>
      </p:sp>
    </p:spTree>
    <p:extLst>
      <p:ext uri="{BB962C8B-B14F-4D97-AF65-F5344CB8AC3E}">
        <p14:creationId xmlns:p14="http://schemas.microsoft.com/office/powerpoint/2010/main" val="319807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0B6AC-DF24-42E9-B808-49D03343A58B}"/>
              </a:ext>
            </a:extLst>
          </p:cNvPr>
          <p:cNvSpPr>
            <a:spLocks noGrp="1"/>
          </p:cNvSpPr>
          <p:nvPr>
            <p:ph type="title"/>
          </p:nvPr>
        </p:nvSpPr>
        <p:spPr>
          <a:xfrm>
            <a:off x="171451" y="230188"/>
            <a:ext cx="8618537" cy="584775"/>
          </a:xfrm>
        </p:spPr>
        <p:txBody>
          <a:bodyPr/>
          <a:lstStyle/>
          <a:p>
            <a:r>
              <a:rPr lang="en-US" dirty="0"/>
              <a:t>Cost of Good Sold is forecasted to increase drastically during the scheduled maintenance period, to the amount of $18 M. </a:t>
            </a:r>
          </a:p>
        </p:txBody>
      </p:sp>
      <p:graphicFrame>
        <p:nvGraphicFramePr>
          <p:cNvPr id="3" name="Chart 2">
            <a:extLst>
              <a:ext uri="{FF2B5EF4-FFF2-40B4-BE49-F238E27FC236}">
                <a16:creationId xmlns:a16="http://schemas.microsoft.com/office/drawing/2014/main" id="{61411E93-10FC-46F0-90BB-ED0452A3D1CF}"/>
              </a:ext>
            </a:extLst>
          </p:cNvPr>
          <p:cNvGraphicFramePr/>
          <p:nvPr>
            <p:extLst>
              <p:ext uri="{D42A27DB-BD31-4B8C-83A1-F6EECF244321}">
                <p14:modId xmlns:p14="http://schemas.microsoft.com/office/powerpoint/2010/main" val="831745808"/>
              </p:ext>
            </p:extLst>
          </p:nvPr>
        </p:nvGraphicFramePr>
        <p:xfrm>
          <a:off x="171451" y="941560"/>
          <a:ext cx="6156921" cy="5441133"/>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9C1D422E-B6CA-4C4D-BAA6-2F92669A28C2}"/>
              </a:ext>
            </a:extLst>
          </p:cNvPr>
          <p:cNvSpPr txBox="1"/>
          <p:nvPr/>
        </p:nvSpPr>
        <p:spPr>
          <a:xfrm>
            <a:off x="6391747" y="1484768"/>
            <a:ext cx="2398240" cy="2893100"/>
          </a:xfrm>
          <a:prstGeom prst="rect">
            <a:avLst/>
          </a:prstGeom>
          <a:noFill/>
        </p:spPr>
        <p:txBody>
          <a:bodyPr wrap="square" rtlCol="0">
            <a:spAutoFit/>
          </a:bodyPr>
          <a:lstStyle/>
          <a:p>
            <a:r>
              <a:rPr lang="en-US" dirty="0"/>
              <a:t>Key Insights</a:t>
            </a:r>
          </a:p>
          <a:p>
            <a:endParaRPr lang="en-US" dirty="0"/>
          </a:p>
          <a:p>
            <a:pPr marL="285750" indent="-285750">
              <a:buFont typeface="Arial" panose="020B0604020202020204" pitchFamily="34" charset="0"/>
              <a:buChar char="•"/>
            </a:pPr>
            <a:r>
              <a:rPr lang="en-US" dirty="0"/>
              <a:t>Cost of Good Sold is expected to return to a more normal, yet higher level after the maintenance period.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From Dec to Apr, COGS is forecasted to increase by a total amount of </a:t>
            </a:r>
            <a:r>
              <a:rPr lang="en-US" b="1" dirty="0"/>
              <a:t>$18M</a:t>
            </a:r>
            <a:r>
              <a:rPr lang="en-US" dirty="0"/>
              <a:t>.</a:t>
            </a:r>
            <a:br>
              <a:rPr lang="en-US" dirty="0"/>
            </a:br>
            <a:endParaRPr lang="en-US" dirty="0"/>
          </a:p>
        </p:txBody>
      </p:sp>
      <p:sp>
        <p:nvSpPr>
          <p:cNvPr id="5" name="TextBox 4">
            <a:extLst>
              <a:ext uri="{FF2B5EF4-FFF2-40B4-BE49-F238E27FC236}">
                <a16:creationId xmlns:a16="http://schemas.microsoft.com/office/drawing/2014/main" id="{ADB4FB6D-1858-43D8-8417-2BAE4AB4F205}"/>
              </a:ext>
            </a:extLst>
          </p:cNvPr>
          <p:cNvSpPr txBox="1"/>
          <p:nvPr/>
        </p:nvSpPr>
        <p:spPr>
          <a:xfrm>
            <a:off x="171451" y="6382693"/>
            <a:ext cx="6500389" cy="215444"/>
          </a:xfrm>
          <a:prstGeom prst="rect">
            <a:avLst/>
          </a:prstGeom>
          <a:noFill/>
        </p:spPr>
        <p:txBody>
          <a:bodyPr wrap="square" rtlCol="0">
            <a:spAutoFit/>
          </a:bodyPr>
          <a:lstStyle/>
          <a:p>
            <a:r>
              <a:rPr lang="en-US" sz="800" dirty="0"/>
              <a:t>Source: Southern Water Corp Financial Records 2013-2015</a:t>
            </a:r>
          </a:p>
        </p:txBody>
      </p:sp>
    </p:spTree>
    <p:extLst>
      <p:ext uri="{BB962C8B-B14F-4D97-AF65-F5344CB8AC3E}">
        <p14:creationId xmlns:p14="http://schemas.microsoft.com/office/powerpoint/2010/main" val="51649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0B6AC-DF24-42E9-B808-49D03343A58B}"/>
              </a:ext>
            </a:extLst>
          </p:cNvPr>
          <p:cNvSpPr>
            <a:spLocks noGrp="1"/>
          </p:cNvSpPr>
          <p:nvPr>
            <p:ph type="title"/>
          </p:nvPr>
        </p:nvSpPr>
        <p:spPr>
          <a:xfrm>
            <a:off x="171451" y="230188"/>
            <a:ext cx="8618537" cy="584775"/>
          </a:xfrm>
        </p:spPr>
        <p:txBody>
          <a:bodyPr/>
          <a:lstStyle/>
          <a:p>
            <a:r>
              <a:rPr lang="en-US" dirty="0"/>
              <a:t>Overheads are forecasted to increase during maintenance, and continue to increase after the scheduled maintenance.</a:t>
            </a:r>
          </a:p>
        </p:txBody>
      </p:sp>
      <p:graphicFrame>
        <p:nvGraphicFramePr>
          <p:cNvPr id="3" name="Chart 2">
            <a:extLst>
              <a:ext uri="{FF2B5EF4-FFF2-40B4-BE49-F238E27FC236}">
                <a16:creationId xmlns:a16="http://schemas.microsoft.com/office/drawing/2014/main" id="{61411E93-10FC-46F0-90BB-ED0452A3D1CF}"/>
              </a:ext>
            </a:extLst>
          </p:cNvPr>
          <p:cNvGraphicFramePr/>
          <p:nvPr>
            <p:extLst>
              <p:ext uri="{D42A27DB-BD31-4B8C-83A1-F6EECF244321}">
                <p14:modId xmlns:p14="http://schemas.microsoft.com/office/powerpoint/2010/main" val="411937665"/>
              </p:ext>
            </p:extLst>
          </p:nvPr>
        </p:nvGraphicFramePr>
        <p:xfrm>
          <a:off x="171451" y="941560"/>
          <a:ext cx="6156921" cy="5441133"/>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9C1D422E-B6CA-4C4D-BAA6-2F92669A28C2}"/>
              </a:ext>
            </a:extLst>
          </p:cNvPr>
          <p:cNvSpPr txBox="1"/>
          <p:nvPr/>
        </p:nvSpPr>
        <p:spPr>
          <a:xfrm>
            <a:off x="6391747" y="1484768"/>
            <a:ext cx="2398240" cy="3108543"/>
          </a:xfrm>
          <a:prstGeom prst="rect">
            <a:avLst/>
          </a:prstGeom>
          <a:noFill/>
        </p:spPr>
        <p:txBody>
          <a:bodyPr wrap="square" rtlCol="0">
            <a:spAutoFit/>
          </a:bodyPr>
          <a:lstStyle/>
          <a:p>
            <a:r>
              <a:rPr lang="en-US" dirty="0"/>
              <a:t>Key Insights</a:t>
            </a:r>
          </a:p>
          <a:p>
            <a:endParaRPr lang="en-US" dirty="0"/>
          </a:p>
          <a:p>
            <a:pPr marL="285750" indent="-285750">
              <a:buFont typeface="Arial" panose="020B0604020202020204" pitchFamily="34" charset="0"/>
              <a:buChar char="•"/>
            </a:pPr>
            <a:r>
              <a:rPr lang="en-US" dirty="0"/>
              <a:t>Comparing Actual and Forecasted Overheads from December to June, the expected increase in costs is </a:t>
            </a:r>
            <a:r>
              <a:rPr lang="en-US" b="1" dirty="0"/>
              <a:t>$99M</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a:t>
            </a:r>
            <a:r>
              <a:rPr lang="en-US" dirty="0" err="1"/>
              <a:t>Surjek</a:t>
            </a:r>
            <a:r>
              <a:rPr lang="en-US" dirty="0"/>
              <a:t>, the forecasted Overheads alone are greater than the projected revenue in 10 months out of the year.</a:t>
            </a:r>
          </a:p>
        </p:txBody>
      </p:sp>
      <p:sp>
        <p:nvSpPr>
          <p:cNvPr id="5" name="TextBox 4">
            <a:extLst>
              <a:ext uri="{FF2B5EF4-FFF2-40B4-BE49-F238E27FC236}">
                <a16:creationId xmlns:a16="http://schemas.microsoft.com/office/drawing/2014/main" id="{9E36898F-8348-4740-A5DC-9C63F83AA2CB}"/>
              </a:ext>
            </a:extLst>
          </p:cNvPr>
          <p:cNvSpPr txBox="1"/>
          <p:nvPr/>
        </p:nvSpPr>
        <p:spPr>
          <a:xfrm>
            <a:off x="171451" y="6382693"/>
            <a:ext cx="6500389" cy="215444"/>
          </a:xfrm>
          <a:prstGeom prst="rect">
            <a:avLst/>
          </a:prstGeom>
          <a:noFill/>
        </p:spPr>
        <p:txBody>
          <a:bodyPr wrap="square" rtlCol="0">
            <a:spAutoFit/>
          </a:bodyPr>
          <a:lstStyle/>
          <a:p>
            <a:r>
              <a:rPr lang="en-US" sz="800" dirty="0"/>
              <a:t>Source: Southern Water Corp Financial Records 2013-2015</a:t>
            </a:r>
          </a:p>
        </p:txBody>
      </p:sp>
    </p:spTree>
    <p:extLst>
      <p:ext uri="{BB962C8B-B14F-4D97-AF65-F5344CB8AC3E}">
        <p14:creationId xmlns:p14="http://schemas.microsoft.com/office/powerpoint/2010/main" val="419257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30B7-1F4B-4676-AE78-CFEDF506E364}"/>
              </a:ext>
            </a:extLst>
          </p:cNvPr>
          <p:cNvSpPr>
            <a:spLocks noGrp="1"/>
          </p:cNvSpPr>
          <p:nvPr>
            <p:ph type="title"/>
          </p:nvPr>
        </p:nvSpPr>
        <p:spPr>
          <a:xfrm>
            <a:off x="171451" y="230188"/>
            <a:ext cx="8618537" cy="584775"/>
          </a:xfrm>
        </p:spPr>
        <p:txBody>
          <a:bodyPr/>
          <a:lstStyle/>
          <a:p>
            <a:r>
              <a:rPr lang="en-US" dirty="0"/>
              <a:t>Cost to Produce is forecasted to increase throughout the coming year, ending at 213% of the current June $/ML. </a:t>
            </a:r>
          </a:p>
        </p:txBody>
      </p:sp>
      <p:sp>
        <p:nvSpPr>
          <p:cNvPr id="4" name="TextBox 3">
            <a:extLst>
              <a:ext uri="{FF2B5EF4-FFF2-40B4-BE49-F238E27FC236}">
                <a16:creationId xmlns:a16="http://schemas.microsoft.com/office/drawing/2014/main" id="{32E83928-43B1-425E-B8A6-BF09EAFEFE22}"/>
              </a:ext>
            </a:extLst>
          </p:cNvPr>
          <p:cNvSpPr txBox="1"/>
          <p:nvPr/>
        </p:nvSpPr>
        <p:spPr>
          <a:xfrm>
            <a:off x="171451" y="6382693"/>
            <a:ext cx="6500389" cy="215444"/>
          </a:xfrm>
          <a:prstGeom prst="rect">
            <a:avLst/>
          </a:prstGeom>
          <a:noFill/>
        </p:spPr>
        <p:txBody>
          <a:bodyPr wrap="square" rtlCol="0">
            <a:spAutoFit/>
          </a:bodyPr>
          <a:lstStyle/>
          <a:p>
            <a:r>
              <a:rPr lang="en-US" sz="800" dirty="0"/>
              <a:t>Source: Southern Water Corp Financial Records 2013-2015</a:t>
            </a:r>
          </a:p>
        </p:txBody>
      </p:sp>
      <p:graphicFrame>
        <p:nvGraphicFramePr>
          <p:cNvPr id="7" name="Chart 6">
            <a:extLst>
              <a:ext uri="{FF2B5EF4-FFF2-40B4-BE49-F238E27FC236}">
                <a16:creationId xmlns:a16="http://schemas.microsoft.com/office/drawing/2014/main" id="{C1C2DD74-AE52-4B76-B001-EA1482693DDB}"/>
              </a:ext>
            </a:extLst>
          </p:cNvPr>
          <p:cNvGraphicFramePr/>
          <p:nvPr>
            <p:extLst>
              <p:ext uri="{D42A27DB-BD31-4B8C-83A1-F6EECF244321}">
                <p14:modId xmlns:p14="http://schemas.microsoft.com/office/powerpoint/2010/main" val="1352962631"/>
              </p:ext>
            </p:extLst>
          </p:nvPr>
        </p:nvGraphicFramePr>
        <p:xfrm>
          <a:off x="171451" y="1077363"/>
          <a:ext cx="8618536" cy="50699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51654608"/>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09D7A6E6BA8D8439FDF54F26C4910BC" ma:contentTypeVersion="2" ma:contentTypeDescription="Create a new document." ma:contentTypeScope="" ma:versionID="c590e30ff985297402d99d54279da81a">
  <xsd:schema xmlns:xsd="http://www.w3.org/2001/XMLSchema" xmlns:xs="http://www.w3.org/2001/XMLSchema" xmlns:p="http://schemas.microsoft.com/office/2006/metadata/properties" xmlns:ns3="75ae0652-b482-4402-a178-13ed3f787796" targetNamespace="http://schemas.microsoft.com/office/2006/metadata/properties" ma:root="true" ma:fieldsID="d963ab42e920d44689bc4d7f4191b589" ns3:_="">
    <xsd:import namespace="75ae0652-b482-4402-a178-13ed3f78779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ae0652-b482-4402-a178-13ed3f7877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771FA0-BDCD-4ECA-927F-9DDBE570DEFF}">
  <ds:schemaRefs>
    <ds:schemaRef ds:uri="http://schemas.microsoft.com/office/2006/documentManagement/types"/>
    <ds:schemaRef ds:uri="http://purl.org/dc/elements/1.1/"/>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75ae0652-b482-4402-a178-13ed3f787796"/>
    <ds:schemaRef ds:uri="http://purl.org/dc/dcmitype/"/>
    <ds:schemaRef ds:uri="http://purl.org/dc/terms/"/>
  </ds:schemaRefs>
</ds:datastoreItem>
</file>

<file path=customXml/itemProps2.xml><?xml version="1.0" encoding="utf-8"?>
<ds:datastoreItem xmlns:ds="http://schemas.openxmlformats.org/officeDocument/2006/customXml" ds:itemID="{12AFD1BF-FEEB-46C6-A2F9-CEF88AB1360A}">
  <ds:schemaRefs>
    <ds:schemaRef ds:uri="http://schemas.microsoft.com/sharepoint/v3/contenttype/forms"/>
  </ds:schemaRefs>
</ds:datastoreItem>
</file>

<file path=customXml/itemProps3.xml><?xml version="1.0" encoding="utf-8"?>
<ds:datastoreItem xmlns:ds="http://schemas.openxmlformats.org/officeDocument/2006/customXml" ds:itemID="{F833D6EF-2A16-41A4-9B17-5CBB8B3BEA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ae0652-b482-4402-a178-13ed3f7877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TM10001103[[fn=Headlines]]</Template>
  <TotalTime>1655</TotalTime>
  <Words>2524</Words>
  <Application>Microsoft Office PowerPoint</Application>
  <PresentationFormat>Custom</PresentationFormat>
  <Paragraphs>139</Paragraphs>
  <Slides>8</Slides>
  <Notes>8</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1" baseType="lpstr">
      <vt:lpstr>Arial</vt:lpstr>
      <vt:lpstr>Synergy_CF_YNR002</vt:lpstr>
      <vt:lpstr>TCLayout.ActiveDocument.1</vt:lpstr>
      <vt:lpstr>Southern Water Corp – Executive Presentation</vt:lpstr>
      <vt:lpstr>The company’s Cost to Produce is forecasted to grow by 113% by the end of June 2014. Delaying maintenance at the Kootha plant and improving cost to produce at the Surjek plant can be implemented to improve EBIT in the coming year.</vt:lpstr>
      <vt:lpstr>The high Cost to Produce of Surjek Desalination Plant makes it not profitable at the current market price.</vt:lpstr>
      <vt:lpstr>EBIT is forecasted to be much lower than the current year, as Revenues are projected to be lower and COGS and Overheads are projected to be higher.</vt:lpstr>
      <vt:lpstr>Revenues are forecasted to decreased during the scheduled maintenance period, with a difference of $118 M.</vt:lpstr>
      <vt:lpstr>Cost of Good Sold is forecasted to increase drastically during the scheduled maintenance period, to the amount of $18 M. </vt:lpstr>
      <vt:lpstr>Overheads are forecasted to increase during maintenance, and continue to increase after the scheduled maintenance.</vt:lpstr>
      <vt:lpstr>Cost to Produce is forecasted to increase throughout the coming year, ending at 213% of the current June $/ML.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Executive Presentation</dc:title>
  <dc:creator>Chris Hui</dc:creator>
  <cp:lastModifiedBy>Jake Ehlers</cp:lastModifiedBy>
  <cp:revision>6</cp:revision>
  <dcterms:created xsi:type="dcterms:W3CDTF">2015-09-14T11:37:31Z</dcterms:created>
  <dcterms:modified xsi:type="dcterms:W3CDTF">2020-04-16T07:49:05Z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y fmtid="{D5CDD505-2E9C-101B-9397-08002B2CF9AE}" pid="20" name="ContentTypeId">
    <vt:lpwstr>0x010100509D7A6E6BA8D8439FDF54F26C4910BC</vt:lpwstr>
  </property>
</Properties>
</file>