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9"/>
  </p:notesMasterIdLst>
  <p:sldIdLst>
    <p:sldId id="256" r:id="rId2"/>
    <p:sldId id="288" r:id="rId3"/>
    <p:sldId id="270" r:id="rId4"/>
    <p:sldId id="272" r:id="rId5"/>
    <p:sldId id="273" r:id="rId6"/>
    <p:sldId id="285" r:id="rId7"/>
    <p:sldId id="281" r:id="rId8"/>
    <p:sldId id="286" r:id="rId9"/>
    <p:sldId id="284" r:id="rId10"/>
    <p:sldId id="282" r:id="rId11"/>
    <p:sldId id="283" r:id="rId12"/>
    <p:sldId id="280" r:id="rId13"/>
    <p:sldId id="278" r:id="rId14"/>
    <p:sldId id="274" r:id="rId15"/>
    <p:sldId id="275" r:id="rId16"/>
    <p:sldId id="276" r:id="rId17"/>
    <p:sldId id="277" r:id="rId18"/>
    <p:sldId id="268" r:id="rId19"/>
    <p:sldId id="287" r:id="rId20"/>
    <p:sldId id="257" r:id="rId21"/>
    <p:sldId id="258" r:id="rId22"/>
    <p:sldId id="259" r:id="rId23"/>
    <p:sldId id="266" r:id="rId24"/>
    <p:sldId id="267" r:id="rId25"/>
    <p:sldId id="260" r:id="rId26"/>
    <p:sldId id="261" r:id="rId27"/>
    <p:sldId id="262" r:id="rId28"/>
    <p:sldId id="263" r:id="rId29"/>
    <p:sldId id="264" r:id="rId30"/>
    <p:sldId id="265" r:id="rId31"/>
    <p:sldId id="289" r:id="rId32"/>
    <p:sldId id="291" r:id="rId33"/>
    <p:sldId id="292" r:id="rId34"/>
    <p:sldId id="293" r:id="rId35"/>
    <p:sldId id="290" r:id="rId36"/>
    <p:sldId id="294" r:id="rId37"/>
    <p:sldId id="295" r:id="rId38"/>
    <p:sldId id="304" r:id="rId39"/>
    <p:sldId id="305" r:id="rId40"/>
    <p:sldId id="296" r:id="rId41"/>
    <p:sldId id="297" r:id="rId42"/>
    <p:sldId id="303" r:id="rId43"/>
    <p:sldId id="298" r:id="rId44"/>
    <p:sldId id="299" r:id="rId45"/>
    <p:sldId id="300" r:id="rId46"/>
    <p:sldId id="301" r:id="rId47"/>
    <p:sldId id="302" r:id="rId4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7" d="100"/>
          <a:sy n="77" d="100"/>
        </p:scale>
        <p:origin x="912"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800C2-ED3E-4DA3-9849-C580B60E8F5C}" type="datetimeFigureOut">
              <a:rPr lang="it-IT" smtClean="0"/>
              <a:t>31/07/2023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F2962-C74B-4F26-8A88-F3CF6D4AB7C8}" type="slidenum">
              <a:rPr lang="it-IT" smtClean="0"/>
              <a:t>‹N›</a:t>
            </a:fld>
            <a:endParaRPr lang="it-IT"/>
          </a:p>
        </p:txBody>
      </p:sp>
    </p:spTree>
    <p:extLst>
      <p:ext uri="{BB962C8B-B14F-4D97-AF65-F5344CB8AC3E}">
        <p14:creationId xmlns:p14="http://schemas.microsoft.com/office/powerpoint/2010/main" val="450856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92478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98975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46822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88259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84745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29518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65298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25798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97085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74383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7/31/2023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623106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7/31/2023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‹N›</a:t>
            </a:fld>
            <a:endParaRPr lang="en-US"/>
          </a:p>
        </p:txBody>
      </p:sp>
    </p:spTree>
    <p:extLst>
      <p:ext uri="{BB962C8B-B14F-4D97-AF65-F5344CB8AC3E}">
        <p14:creationId xmlns:p14="http://schemas.microsoft.com/office/powerpoint/2010/main" val="313106653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magine che contiene cielo, nuvola, blu, schermata&#10;&#10;Descrizione generata automaticamente">
            <a:extLst>
              <a:ext uri="{FF2B5EF4-FFF2-40B4-BE49-F238E27FC236}">
                <a16:creationId xmlns:a16="http://schemas.microsoft.com/office/drawing/2014/main" id="{8C412ABD-497A-6434-53FD-704C3A105AE1}"/>
              </a:ext>
            </a:extLst>
          </p:cNvPr>
          <p:cNvPicPr>
            <a:picLocks noChangeAspect="1"/>
          </p:cNvPicPr>
          <p:nvPr/>
        </p:nvPicPr>
        <p:blipFill rotWithShape="1">
          <a:blip r:embed="rId2"/>
          <a:srcRect t="25000"/>
          <a:stretch/>
        </p:blipFill>
        <p:spPr>
          <a:xfrm>
            <a:off x="-4" y="10"/>
            <a:ext cx="12192000" cy="6857990"/>
          </a:xfrm>
          <a:prstGeom prst="rect">
            <a:avLst/>
          </a:prstGeom>
          <a:noFill/>
        </p:spPr>
      </p:pic>
      <p:sp>
        <p:nvSpPr>
          <p:cNvPr id="2" name="Titolo 1">
            <a:extLst>
              <a:ext uri="{FF2B5EF4-FFF2-40B4-BE49-F238E27FC236}">
                <a16:creationId xmlns:a16="http://schemas.microsoft.com/office/drawing/2014/main" id="{14E7A778-CB15-42D3-AF83-C196977512B2}"/>
              </a:ext>
            </a:extLst>
          </p:cNvPr>
          <p:cNvSpPr>
            <a:spLocks noGrp="1"/>
          </p:cNvSpPr>
          <p:nvPr>
            <p:ph type="ctrTitle"/>
          </p:nvPr>
        </p:nvSpPr>
        <p:spPr>
          <a:xfrm>
            <a:off x="652370" y="647700"/>
            <a:ext cx="4357235" cy="4114800"/>
          </a:xfrm>
        </p:spPr>
        <p:txBody>
          <a:bodyPr anchor="t">
            <a:normAutofit/>
          </a:bodyPr>
          <a:lstStyle/>
          <a:p>
            <a:r>
              <a:rPr lang="it-IT"/>
              <a:t>Progetto 5: carrello con più fornitori e ordine</a:t>
            </a:r>
          </a:p>
        </p:txBody>
      </p:sp>
      <p:sp>
        <p:nvSpPr>
          <p:cNvPr id="3" name="Sottotitolo 2">
            <a:extLst>
              <a:ext uri="{FF2B5EF4-FFF2-40B4-BE49-F238E27FC236}">
                <a16:creationId xmlns:a16="http://schemas.microsoft.com/office/drawing/2014/main" id="{85175C89-695A-4C7C-BE3B-0904DA749461}"/>
              </a:ext>
            </a:extLst>
          </p:cNvPr>
          <p:cNvSpPr>
            <a:spLocks noGrp="1"/>
          </p:cNvSpPr>
          <p:nvPr>
            <p:ph type="subTitle" idx="1"/>
          </p:nvPr>
        </p:nvSpPr>
        <p:spPr>
          <a:xfrm>
            <a:off x="647700" y="4581525"/>
            <a:ext cx="4357235" cy="1400175"/>
          </a:xfrm>
        </p:spPr>
        <p:txBody>
          <a:bodyPr>
            <a:normAutofit/>
          </a:bodyPr>
          <a:lstStyle/>
          <a:p>
            <a:r>
              <a:rPr lang="it-IT" dirty="0">
                <a:solidFill>
                  <a:srgbClr val="FFFFFF"/>
                </a:solidFill>
              </a:rPr>
              <a:t>Chiara Auriemma   10722613    956170</a:t>
            </a:r>
          </a:p>
          <a:p>
            <a:r>
              <a:rPr lang="it-IT" dirty="0">
                <a:solidFill>
                  <a:srgbClr val="FFFFFF"/>
                </a:solidFill>
              </a:rPr>
              <a:t>Giacomo Ballabio   10769576    959913</a:t>
            </a:r>
          </a:p>
        </p:txBody>
      </p:sp>
      <p:sp>
        <p:nvSpPr>
          <p:cNvPr id="27" name="Date Placeholder 5">
            <a:extLst>
              <a:ext uri="{FF2B5EF4-FFF2-40B4-BE49-F238E27FC236}">
                <a16:creationId xmlns:a16="http://schemas.microsoft.com/office/drawing/2014/main" id="{8FEC7935-71D6-461E-AB51-B32890794346}"/>
              </a:ext>
            </a:extLst>
          </p:cNvPr>
          <p:cNvSpPr>
            <a:spLocks noGrp="1"/>
          </p:cNvSpPr>
          <p:nvPr>
            <p:ph type="dt" sz="half" idx="10"/>
          </p:nvPr>
        </p:nvSpPr>
        <p:spPr>
          <a:xfrm>
            <a:off x="652371" y="6332538"/>
            <a:ext cx="3006492" cy="365125"/>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28" name="Footer Placeholder 6">
            <a:extLst>
              <a:ext uri="{FF2B5EF4-FFF2-40B4-BE49-F238E27FC236}">
                <a16:creationId xmlns:a16="http://schemas.microsoft.com/office/drawing/2014/main" id="{4D9C2E7B-C261-4427-8970-90F1E8DC223B}"/>
              </a:ext>
            </a:extLst>
          </p:cNvPr>
          <p:cNvSpPr>
            <a:spLocks noGrp="1"/>
          </p:cNvSpPr>
          <p:nvPr>
            <p:ph type="ftr" sz="quarter" idx="11"/>
          </p:nvPr>
        </p:nvSpPr>
        <p:spPr>
          <a:xfrm>
            <a:off x="8034169" y="6332538"/>
            <a:ext cx="3505459" cy="365125"/>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29" name="Slide Number Placeholder 9">
            <a:extLst>
              <a:ext uri="{FF2B5EF4-FFF2-40B4-BE49-F238E27FC236}">
                <a16:creationId xmlns:a16="http://schemas.microsoft.com/office/drawing/2014/main" id="{A443A0C7-3A61-432A-81C6-40FB2C602720}"/>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5146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it-IT" dirty="0"/>
              <a:t>CREATE TABLE `</a:t>
            </a:r>
            <a:r>
              <a:rPr lang="it-IT" dirty="0" err="1"/>
              <a:t>sold_by</a:t>
            </a:r>
            <a:r>
              <a:rPr lang="it-IT" dirty="0"/>
              <a:t>` (  </a:t>
            </a:r>
          </a:p>
          <a:p>
            <a:pPr marL="0" indent="0">
              <a:buNone/>
            </a:pPr>
            <a:r>
              <a:rPr lang="it-IT" dirty="0"/>
              <a:t>`</a:t>
            </a:r>
            <a:r>
              <a:rPr lang="it-IT" dirty="0" err="1"/>
              <a:t>ProdCode</a:t>
            </a:r>
            <a:r>
              <a:rPr lang="it-IT" dirty="0"/>
              <a:t>` </a:t>
            </a:r>
            <a:r>
              <a:rPr lang="it-IT" dirty="0" err="1"/>
              <a:t>int</a:t>
            </a:r>
            <a:r>
              <a:rPr lang="it-IT" dirty="0"/>
              <a:t> NOT NULL,  </a:t>
            </a:r>
          </a:p>
          <a:p>
            <a:pPr marL="0" indent="0">
              <a:buNone/>
            </a:pPr>
            <a:r>
              <a:rPr lang="it-IT" dirty="0"/>
              <a:t>`Price` float NOT NULL DEFAULT '0’,  </a:t>
            </a:r>
          </a:p>
          <a:p>
            <a:pPr marL="0" indent="0">
              <a:buNone/>
            </a:pPr>
            <a:r>
              <a:rPr lang="it-IT" dirty="0"/>
              <a:t>`</a:t>
            </a:r>
            <a:r>
              <a:rPr lang="it-IT" dirty="0" err="1"/>
              <a:t>Supcode</a:t>
            </a:r>
            <a:r>
              <a:rPr lang="it-IT" dirty="0"/>
              <a:t>` </a:t>
            </a:r>
            <a:r>
              <a:rPr lang="it-IT" dirty="0" err="1"/>
              <a:t>int</a:t>
            </a:r>
            <a:r>
              <a:rPr lang="it-IT" dirty="0"/>
              <a:t> NOT NULL,  </a:t>
            </a:r>
          </a:p>
          <a:p>
            <a:pPr marL="0" indent="0">
              <a:buNone/>
            </a:pPr>
            <a:r>
              <a:rPr lang="it-IT" dirty="0"/>
              <a:t>PRIMARY KEY (`</a:t>
            </a:r>
            <a:r>
              <a:rPr lang="it-IT" dirty="0" err="1"/>
              <a:t>ProdCode</a:t>
            </a:r>
            <a:r>
              <a:rPr lang="it-IT" dirty="0"/>
              <a:t>`,`</a:t>
            </a:r>
            <a:r>
              <a:rPr lang="it-IT" dirty="0" err="1"/>
              <a:t>Supcode</a:t>
            </a:r>
            <a:r>
              <a:rPr lang="it-IT" dirty="0"/>
              <a:t>`),  </a:t>
            </a:r>
          </a:p>
          <a:p>
            <a:pPr marL="0" indent="0">
              <a:buNone/>
            </a:pPr>
            <a:r>
              <a:rPr lang="it-IT" dirty="0"/>
              <a:t>KEY `</a:t>
            </a:r>
            <a:r>
              <a:rPr lang="it-IT" dirty="0" err="1"/>
              <a:t>SupCode_idx</a:t>
            </a:r>
            <a:r>
              <a:rPr lang="it-IT" dirty="0"/>
              <a:t>` (`</a:t>
            </a:r>
            <a:r>
              <a:rPr lang="it-IT" dirty="0" err="1"/>
              <a:t>Supcode</a:t>
            </a:r>
            <a:r>
              <a:rPr lang="it-IT" dirty="0"/>
              <a:t>`),  </a:t>
            </a:r>
          </a:p>
          <a:p>
            <a:pPr marL="0" indent="0">
              <a:buNone/>
            </a:pPr>
            <a:r>
              <a:rPr lang="it-IT" dirty="0"/>
              <a:t>CONSTRAINT `</a:t>
            </a:r>
            <a:r>
              <a:rPr lang="it-IT" dirty="0" err="1"/>
              <a:t>ProdCode</a:t>
            </a:r>
            <a:r>
              <a:rPr lang="it-IT" dirty="0"/>
              <a:t>` FOREIGN KEY (`</a:t>
            </a:r>
            <a:r>
              <a:rPr lang="it-IT" dirty="0" err="1"/>
              <a:t>ProdCode</a:t>
            </a:r>
            <a:r>
              <a:rPr lang="it-IT" dirty="0"/>
              <a:t>`) REFERENCES `product` (`Code`),  </a:t>
            </a:r>
          </a:p>
          <a:p>
            <a:pPr marL="0" indent="0">
              <a:buNone/>
            </a:pPr>
            <a:r>
              <a:rPr lang="it-IT" dirty="0"/>
              <a:t>CONSTRAINT `</a:t>
            </a:r>
            <a:r>
              <a:rPr lang="it-IT" dirty="0" err="1"/>
              <a:t>SupCode</a:t>
            </a:r>
            <a:r>
              <a:rPr lang="it-IT" dirty="0"/>
              <a:t>` FOREIGN KEY (`</a:t>
            </a:r>
            <a:r>
              <a:rPr lang="it-IT" dirty="0" err="1"/>
              <a:t>Supcode</a:t>
            </a:r>
            <a:r>
              <a:rPr lang="it-IT" dirty="0"/>
              <a:t>`) REFERENCES `supplier` (`Code`)) </a:t>
            </a:r>
          </a:p>
        </p:txBody>
      </p:sp>
    </p:spTree>
    <p:extLst>
      <p:ext uri="{BB962C8B-B14F-4D97-AF65-F5344CB8AC3E}">
        <p14:creationId xmlns:p14="http://schemas.microsoft.com/office/powerpoint/2010/main" val="392923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it-IT" dirty="0"/>
              <a:t>CREATE TABLE `</a:t>
            </a:r>
            <a:r>
              <a:rPr lang="it-IT" dirty="0" err="1"/>
              <a:t>spending_ranges</a:t>
            </a:r>
            <a:r>
              <a:rPr lang="it-IT" dirty="0"/>
              <a:t>` (  </a:t>
            </a:r>
          </a:p>
          <a:p>
            <a:pPr marL="0" indent="0">
              <a:buNone/>
            </a:pPr>
            <a:r>
              <a:rPr lang="it-IT" dirty="0"/>
              <a:t>`</a:t>
            </a:r>
            <a:r>
              <a:rPr lang="it-IT" dirty="0" err="1"/>
              <a:t>SupCode</a:t>
            </a:r>
            <a:r>
              <a:rPr lang="it-IT" dirty="0"/>
              <a:t>` </a:t>
            </a:r>
            <a:r>
              <a:rPr lang="it-IT" dirty="0" err="1"/>
              <a:t>int</a:t>
            </a:r>
            <a:r>
              <a:rPr lang="it-IT" dirty="0"/>
              <a:t> NOT NULL,  </a:t>
            </a:r>
          </a:p>
          <a:p>
            <a:pPr marL="0" indent="0">
              <a:buNone/>
            </a:pPr>
            <a:r>
              <a:rPr lang="it-IT" dirty="0"/>
              <a:t>`Price` float NOT NULL DEFAULT '0’,  </a:t>
            </a:r>
          </a:p>
          <a:p>
            <a:pPr marL="0" indent="0">
              <a:buNone/>
            </a:pPr>
            <a:r>
              <a:rPr lang="it-IT" dirty="0"/>
              <a:t>`</a:t>
            </a:r>
            <a:r>
              <a:rPr lang="it-IT" dirty="0" err="1"/>
              <a:t>MaximumN</a:t>
            </a:r>
            <a:r>
              <a:rPr lang="it-IT" dirty="0"/>
              <a:t>` </a:t>
            </a:r>
            <a:r>
              <a:rPr lang="it-IT" dirty="0" err="1"/>
              <a:t>int</a:t>
            </a:r>
            <a:r>
              <a:rPr lang="it-IT" dirty="0"/>
              <a:t> DEFAULT NULL,  </a:t>
            </a:r>
          </a:p>
          <a:p>
            <a:pPr marL="0" indent="0">
              <a:buNone/>
            </a:pPr>
            <a:r>
              <a:rPr lang="it-IT" dirty="0"/>
              <a:t>`</a:t>
            </a:r>
            <a:r>
              <a:rPr lang="it-IT" dirty="0" err="1"/>
              <a:t>MinimumN</a:t>
            </a:r>
            <a:r>
              <a:rPr lang="it-IT" dirty="0"/>
              <a:t>` </a:t>
            </a:r>
            <a:r>
              <a:rPr lang="it-IT" dirty="0" err="1"/>
              <a:t>int</a:t>
            </a:r>
            <a:r>
              <a:rPr lang="it-IT" dirty="0"/>
              <a:t> NOT NULL,  </a:t>
            </a:r>
          </a:p>
          <a:p>
            <a:pPr marL="0" indent="0">
              <a:buNone/>
            </a:pPr>
            <a:r>
              <a:rPr lang="it-IT" dirty="0"/>
              <a:t>PRIMARY KEY (`</a:t>
            </a:r>
            <a:r>
              <a:rPr lang="it-IT" dirty="0" err="1"/>
              <a:t>SupCode</a:t>
            </a:r>
            <a:r>
              <a:rPr lang="it-IT" dirty="0"/>
              <a:t>`,`Price`),  </a:t>
            </a:r>
          </a:p>
          <a:p>
            <a:pPr marL="0" indent="0">
              <a:buNone/>
            </a:pPr>
            <a:r>
              <a:rPr lang="it-IT" dirty="0"/>
              <a:t>CONSTRAINT `Code` FOREIGN KEY (`</a:t>
            </a:r>
            <a:r>
              <a:rPr lang="it-IT" dirty="0" err="1"/>
              <a:t>SupCode</a:t>
            </a:r>
            <a:r>
              <a:rPr lang="it-IT" dirty="0"/>
              <a:t>`) REFERENCES `supplier` (`Code`))</a:t>
            </a:r>
          </a:p>
        </p:txBody>
      </p:sp>
    </p:spTree>
    <p:extLst>
      <p:ext uri="{BB962C8B-B14F-4D97-AF65-F5344CB8AC3E}">
        <p14:creationId xmlns:p14="http://schemas.microsoft.com/office/powerpoint/2010/main" val="321561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1097669" cy="5157216"/>
          </a:xfrm>
        </p:spPr>
        <p:txBody>
          <a:bodyPr>
            <a:normAutofit fontScale="55000" lnSpcReduction="20000"/>
          </a:bodyPr>
          <a:lstStyle/>
          <a:p>
            <a:pPr marL="0" indent="0">
              <a:buNone/>
            </a:pPr>
            <a:r>
              <a:rPr lang="it-IT" dirty="0"/>
              <a:t>CREATE TABLE `</a:t>
            </a:r>
            <a:r>
              <a:rPr lang="it-IT" dirty="0" err="1"/>
              <a:t>orders</a:t>
            </a:r>
            <a:r>
              <a:rPr lang="it-IT" dirty="0"/>
              <a:t>` (  </a:t>
            </a:r>
          </a:p>
          <a:p>
            <a:pPr marL="0" indent="0">
              <a:buNone/>
            </a:pPr>
            <a:r>
              <a:rPr lang="it-IT" dirty="0"/>
              <a:t>`Code` </a:t>
            </a:r>
            <a:r>
              <a:rPr lang="it-IT" dirty="0" err="1"/>
              <a:t>int</a:t>
            </a:r>
            <a:r>
              <a:rPr lang="it-IT" dirty="0"/>
              <a:t> NOT NULL AUTO_INCREMENT,  </a:t>
            </a:r>
          </a:p>
          <a:p>
            <a:pPr marL="0" indent="0">
              <a:buNone/>
            </a:pPr>
            <a:r>
              <a:rPr lang="it-IT" dirty="0"/>
              <a:t>`</a:t>
            </a:r>
            <a:r>
              <a:rPr lang="it-IT" dirty="0" err="1"/>
              <a:t>MailUser</a:t>
            </a:r>
            <a:r>
              <a:rPr lang="it-IT" dirty="0"/>
              <a:t>` </a:t>
            </a:r>
            <a:r>
              <a:rPr lang="it-IT" dirty="0" err="1"/>
              <a:t>varchar</a:t>
            </a:r>
            <a:r>
              <a:rPr lang="it-IT" dirty="0"/>
              <a:t>(30) NOT NULL, </a:t>
            </a:r>
          </a:p>
          <a:p>
            <a:pPr marL="0" indent="0">
              <a:buNone/>
            </a:pPr>
            <a:r>
              <a:rPr lang="it-IT" dirty="0"/>
              <a:t> `Supplier` </a:t>
            </a:r>
            <a:r>
              <a:rPr lang="it-IT" dirty="0" err="1"/>
              <a:t>varchar</a:t>
            </a:r>
            <a:r>
              <a:rPr lang="it-IT" dirty="0"/>
              <a:t>(30) NOT NULL,  </a:t>
            </a:r>
          </a:p>
          <a:p>
            <a:pPr marL="0" indent="0">
              <a:buNone/>
            </a:pPr>
            <a:r>
              <a:rPr lang="it-IT" dirty="0"/>
              <a:t>`Total` float NOT NULL, </a:t>
            </a:r>
          </a:p>
          <a:p>
            <a:pPr marL="0" indent="0">
              <a:buNone/>
            </a:pPr>
            <a:r>
              <a:rPr lang="it-IT" dirty="0"/>
              <a:t>`Date` date NOT NULL, </a:t>
            </a:r>
          </a:p>
          <a:p>
            <a:pPr marL="0" indent="0">
              <a:buNone/>
            </a:pPr>
            <a:r>
              <a:rPr lang="it-IT" dirty="0"/>
              <a:t>`</a:t>
            </a:r>
            <a:r>
              <a:rPr lang="it-IT" dirty="0" err="1"/>
              <a:t>Address</a:t>
            </a:r>
            <a:r>
              <a:rPr lang="it-IT" dirty="0"/>
              <a:t>` </a:t>
            </a:r>
            <a:r>
              <a:rPr lang="it-IT" dirty="0" err="1"/>
              <a:t>varchar</a:t>
            </a:r>
            <a:r>
              <a:rPr lang="it-IT" dirty="0"/>
              <a:t>(50) NOT NULL,  </a:t>
            </a:r>
          </a:p>
          <a:p>
            <a:pPr marL="0" indent="0">
              <a:buNone/>
            </a:pPr>
            <a:r>
              <a:rPr lang="it-IT" dirty="0"/>
              <a:t>`</a:t>
            </a:r>
            <a:r>
              <a:rPr lang="it-IT" dirty="0" err="1"/>
              <a:t>SupCode</a:t>
            </a:r>
            <a:r>
              <a:rPr lang="it-IT" dirty="0"/>
              <a:t>` </a:t>
            </a:r>
            <a:r>
              <a:rPr lang="it-IT" dirty="0" err="1"/>
              <a:t>int</a:t>
            </a:r>
            <a:r>
              <a:rPr lang="it-IT" dirty="0"/>
              <a:t> NOT NULL,  </a:t>
            </a:r>
          </a:p>
          <a:p>
            <a:pPr marL="0" indent="0">
              <a:buNone/>
            </a:pPr>
            <a:r>
              <a:rPr lang="it-IT" dirty="0"/>
              <a:t>PRIMARY KEY (`Code`),  </a:t>
            </a:r>
          </a:p>
          <a:p>
            <a:pPr marL="0" indent="0">
              <a:buNone/>
            </a:pPr>
            <a:r>
              <a:rPr lang="it-IT" dirty="0"/>
              <a:t>KEY `</a:t>
            </a:r>
            <a:r>
              <a:rPr lang="it-IT" dirty="0" err="1"/>
              <a:t>MailUser_idx</a:t>
            </a:r>
            <a:r>
              <a:rPr lang="it-IT" dirty="0"/>
              <a:t>` (`</a:t>
            </a:r>
            <a:r>
              <a:rPr lang="it-IT" dirty="0" err="1"/>
              <a:t>MailUser</a:t>
            </a:r>
            <a:r>
              <a:rPr lang="it-IT" dirty="0"/>
              <a:t>`),  </a:t>
            </a:r>
          </a:p>
          <a:p>
            <a:pPr marL="0" indent="0">
              <a:buNone/>
            </a:pPr>
            <a:r>
              <a:rPr lang="it-IT" dirty="0"/>
              <a:t>KEY `</a:t>
            </a:r>
            <a:r>
              <a:rPr lang="it-IT" dirty="0" err="1"/>
              <a:t>Supplier_idx</a:t>
            </a:r>
            <a:r>
              <a:rPr lang="it-IT" dirty="0"/>
              <a:t>` (`Supplier`)</a:t>
            </a:r>
          </a:p>
          <a:p>
            <a:pPr marL="0" indent="0">
              <a:buNone/>
            </a:pPr>
            <a:r>
              <a:rPr lang="it-IT" dirty="0"/>
              <a:t>KEY `</a:t>
            </a:r>
            <a:r>
              <a:rPr lang="it-IT" dirty="0" err="1"/>
              <a:t>Address_idx</a:t>
            </a:r>
            <a:r>
              <a:rPr lang="it-IT" dirty="0"/>
              <a:t>` (`</a:t>
            </a:r>
            <a:r>
              <a:rPr lang="it-IT" dirty="0" err="1"/>
              <a:t>Address</a:t>
            </a:r>
            <a:r>
              <a:rPr lang="it-IT" dirty="0"/>
              <a:t>`),  </a:t>
            </a:r>
          </a:p>
          <a:p>
            <a:pPr marL="0" indent="0">
              <a:buNone/>
            </a:pPr>
            <a:r>
              <a:rPr lang="it-IT" dirty="0"/>
              <a:t>KEY `</a:t>
            </a:r>
            <a:r>
              <a:rPr lang="it-IT" dirty="0" err="1"/>
              <a:t>SupCode_idx</a:t>
            </a:r>
            <a:r>
              <a:rPr lang="it-IT" dirty="0"/>
              <a:t>` (`</a:t>
            </a:r>
            <a:r>
              <a:rPr lang="it-IT" dirty="0" err="1"/>
              <a:t>SupCode</a:t>
            </a:r>
            <a:r>
              <a:rPr lang="it-IT" dirty="0"/>
              <a:t>`),  </a:t>
            </a:r>
          </a:p>
          <a:p>
            <a:pPr marL="0" indent="0">
              <a:buNone/>
            </a:pPr>
            <a:r>
              <a:rPr lang="it-IT" dirty="0"/>
              <a:t>CONSTRAINT `</a:t>
            </a:r>
            <a:r>
              <a:rPr lang="it-IT" dirty="0" err="1"/>
              <a:t>Address</a:t>
            </a:r>
            <a:r>
              <a:rPr lang="it-IT" dirty="0"/>
              <a:t>` FOREIGN KEY (`</a:t>
            </a:r>
            <a:r>
              <a:rPr lang="it-IT" dirty="0" err="1"/>
              <a:t>Address</a:t>
            </a:r>
            <a:r>
              <a:rPr lang="it-IT" dirty="0"/>
              <a:t>`) REFERENCES `user` (`</a:t>
            </a:r>
            <a:r>
              <a:rPr lang="it-IT" dirty="0" err="1"/>
              <a:t>Address</a:t>
            </a:r>
            <a:r>
              <a:rPr lang="it-IT" dirty="0"/>
              <a:t>`),  </a:t>
            </a:r>
          </a:p>
          <a:p>
            <a:pPr marL="0" indent="0">
              <a:buNone/>
            </a:pPr>
            <a:r>
              <a:rPr lang="it-IT" dirty="0"/>
              <a:t>CONSTRAINT `</a:t>
            </a:r>
            <a:r>
              <a:rPr lang="it-IT" dirty="0" err="1"/>
              <a:t>MailUser</a:t>
            </a:r>
            <a:r>
              <a:rPr lang="it-IT" dirty="0"/>
              <a:t>` FOREIGN KEY (`</a:t>
            </a:r>
            <a:r>
              <a:rPr lang="it-IT" dirty="0" err="1"/>
              <a:t>MailUser</a:t>
            </a:r>
            <a:r>
              <a:rPr lang="it-IT" dirty="0"/>
              <a:t>`) REFERENCES `user` (`Mail`),  </a:t>
            </a:r>
          </a:p>
          <a:p>
            <a:pPr marL="0" indent="0">
              <a:buNone/>
            </a:pPr>
            <a:r>
              <a:rPr lang="it-IT" dirty="0"/>
              <a:t>CONSTRAINT `</a:t>
            </a:r>
            <a:r>
              <a:rPr lang="it-IT" dirty="0" err="1"/>
              <a:t>SCode</a:t>
            </a:r>
            <a:r>
              <a:rPr lang="it-IT" dirty="0"/>
              <a:t>` FOREIGN KEY (`</a:t>
            </a:r>
            <a:r>
              <a:rPr lang="it-IT" dirty="0" err="1"/>
              <a:t>SupCode</a:t>
            </a:r>
            <a:r>
              <a:rPr lang="it-IT" dirty="0"/>
              <a:t>`) REFERENCES `supplier` (`Code`),  </a:t>
            </a:r>
          </a:p>
          <a:p>
            <a:pPr marL="0" indent="0">
              <a:buNone/>
            </a:pPr>
            <a:r>
              <a:rPr lang="it-IT" dirty="0"/>
              <a:t>CONSTRAINT `Supplier` FOREIGN KEY (`Supplier`) REFERENCES `supplier` (`Name`)) </a:t>
            </a:r>
          </a:p>
        </p:txBody>
      </p:sp>
    </p:spTree>
    <p:extLst>
      <p:ext uri="{BB962C8B-B14F-4D97-AF65-F5344CB8AC3E}">
        <p14:creationId xmlns:p14="http://schemas.microsoft.com/office/powerpoint/2010/main" val="288106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it-IT" dirty="0"/>
              <a:t>CREATE TABLE `</a:t>
            </a:r>
            <a:r>
              <a:rPr lang="it-IT" dirty="0" err="1"/>
              <a:t>composed</a:t>
            </a:r>
            <a:r>
              <a:rPr lang="it-IT" dirty="0"/>
              <a:t>` (  </a:t>
            </a:r>
          </a:p>
          <a:p>
            <a:pPr marL="0" indent="0">
              <a:buNone/>
            </a:pPr>
            <a:r>
              <a:rPr lang="it-IT" dirty="0"/>
              <a:t>`</a:t>
            </a:r>
            <a:r>
              <a:rPr lang="it-IT" dirty="0" err="1"/>
              <a:t>OrderCode</a:t>
            </a:r>
            <a:r>
              <a:rPr lang="it-IT" dirty="0"/>
              <a:t>` </a:t>
            </a:r>
            <a:r>
              <a:rPr lang="it-IT" dirty="0" err="1"/>
              <a:t>int</a:t>
            </a:r>
            <a:r>
              <a:rPr lang="it-IT" dirty="0"/>
              <a:t> NOT NULL,  </a:t>
            </a:r>
          </a:p>
          <a:p>
            <a:pPr marL="0" indent="0">
              <a:buNone/>
            </a:pPr>
            <a:r>
              <a:rPr lang="it-IT" dirty="0"/>
              <a:t>`</a:t>
            </a:r>
            <a:r>
              <a:rPr lang="it-IT" dirty="0" err="1"/>
              <a:t>ProductCode</a:t>
            </a:r>
            <a:r>
              <a:rPr lang="it-IT" dirty="0"/>
              <a:t>` </a:t>
            </a:r>
            <a:r>
              <a:rPr lang="it-IT" dirty="0" err="1"/>
              <a:t>int</a:t>
            </a:r>
            <a:r>
              <a:rPr lang="it-IT" dirty="0"/>
              <a:t> NOT NULL, </a:t>
            </a:r>
          </a:p>
          <a:p>
            <a:pPr marL="0" indent="0">
              <a:buNone/>
            </a:pPr>
            <a:r>
              <a:rPr lang="it-IT" dirty="0"/>
              <a:t> `</a:t>
            </a:r>
            <a:r>
              <a:rPr lang="it-IT" dirty="0" err="1"/>
              <a:t>Quantity</a:t>
            </a:r>
            <a:r>
              <a:rPr lang="it-IT" dirty="0"/>
              <a:t>` </a:t>
            </a:r>
            <a:r>
              <a:rPr lang="it-IT" dirty="0" err="1"/>
              <a:t>int</a:t>
            </a:r>
            <a:r>
              <a:rPr lang="it-IT" dirty="0"/>
              <a:t> NOT NULL,  </a:t>
            </a:r>
          </a:p>
          <a:p>
            <a:pPr marL="0" indent="0">
              <a:buNone/>
            </a:pPr>
            <a:r>
              <a:rPr lang="it-IT" dirty="0"/>
              <a:t>PRIMARY KEY (`</a:t>
            </a:r>
            <a:r>
              <a:rPr lang="it-IT" dirty="0" err="1"/>
              <a:t>OrderCode</a:t>
            </a:r>
            <a:r>
              <a:rPr lang="it-IT" dirty="0"/>
              <a:t>`,`</a:t>
            </a:r>
            <a:r>
              <a:rPr lang="it-IT" dirty="0" err="1"/>
              <a:t>ProductCode</a:t>
            </a:r>
            <a:r>
              <a:rPr lang="it-IT" dirty="0"/>
              <a:t>`), </a:t>
            </a:r>
          </a:p>
          <a:p>
            <a:pPr marL="0" indent="0">
              <a:buNone/>
            </a:pPr>
            <a:r>
              <a:rPr lang="it-IT" dirty="0"/>
              <a:t> KEY `</a:t>
            </a:r>
            <a:r>
              <a:rPr lang="it-IT" dirty="0" err="1"/>
              <a:t>ProductCode_idx</a:t>
            </a:r>
            <a:r>
              <a:rPr lang="it-IT" dirty="0"/>
              <a:t>` (`</a:t>
            </a:r>
            <a:r>
              <a:rPr lang="it-IT" dirty="0" err="1"/>
              <a:t>ProductCode</a:t>
            </a:r>
            <a:r>
              <a:rPr lang="it-IT" dirty="0"/>
              <a:t>`), </a:t>
            </a:r>
          </a:p>
          <a:p>
            <a:pPr marL="0" indent="0">
              <a:buNone/>
            </a:pPr>
            <a:r>
              <a:rPr lang="it-IT" dirty="0"/>
              <a:t> KEY `</a:t>
            </a:r>
            <a:r>
              <a:rPr lang="it-IT" dirty="0" err="1"/>
              <a:t>OrderCode_idx</a:t>
            </a:r>
            <a:r>
              <a:rPr lang="it-IT" dirty="0"/>
              <a:t>` (`</a:t>
            </a:r>
            <a:r>
              <a:rPr lang="it-IT" dirty="0" err="1"/>
              <a:t>OrderCode</a:t>
            </a:r>
            <a:r>
              <a:rPr lang="it-IT" dirty="0"/>
              <a:t>`),  </a:t>
            </a:r>
          </a:p>
          <a:p>
            <a:pPr marL="0" indent="0">
              <a:buNone/>
            </a:pPr>
            <a:r>
              <a:rPr lang="it-IT" dirty="0"/>
              <a:t>CONSTRAINT `composed_ibfk_1` FOREIGN KEY (`</a:t>
            </a:r>
            <a:r>
              <a:rPr lang="it-IT" dirty="0" err="1"/>
              <a:t>OrderCode</a:t>
            </a:r>
            <a:r>
              <a:rPr lang="it-IT" dirty="0"/>
              <a:t>`) REFERENCES `</a:t>
            </a:r>
            <a:r>
              <a:rPr lang="it-IT" dirty="0" err="1"/>
              <a:t>orders</a:t>
            </a:r>
            <a:r>
              <a:rPr lang="it-IT" dirty="0"/>
              <a:t>` (`Code`),  CONSTRAINT `</a:t>
            </a:r>
            <a:r>
              <a:rPr lang="it-IT" dirty="0" err="1"/>
              <a:t>ProductCode</a:t>
            </a:r>
            <a:r>
              <a:rPr lang="it-IT" dirty="0"/>
              <a:t>` FOREIGN KEY (`</a:t>
            </a:r>
            <a:r>
              <a:rPr lang="it-IT" dirty="0" err="1"/>
              <a:t>ProductCode</a:t>
            </a:r>
            <a:r>
              <a:rPr lang="it-IT" dirty="0"/>
              <a:t>`) REFERENCES `product` (`Code`)) </a:t>
            </a:r>
          </a:p>
        </p:txBody>
      </p:sp>
    </p:spTree>
    <p:extLst>
      <p:ext uri="{BB962C8B-B14F-4D97-AF65-F5344CB8AC3E}">
        <p14:creationId xmlns:p14="http://schemas.microsoft.com/office/powerpoint/2010/main" val="364594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95E534-6173-47B3-A7EB-6E54A9193284}"/>
              </a:ext>
            </a:extLst>
          </p:cNvPr>
          <p:cNvSpPr>
            <a:spLocks noGrp="1"/>
          </p:cNvSpPr>
          <p:nvPr>
            <p:ph type="ctrTitle"/>
          </p:nvPr>
        </p:nvSpPr>
        <p:spPr>
          <a:xfrm>
            <a:off x="7296150" y="1571811"/>
            <a:ext cx="3981450" cy="2539251"/>
          </a:xfrm>
        </p:spPr>
        <p:txBody>
          <a:bodyPr>
            <a:normAutofit/>
          </a:bodyPr>
          <a:lstStyle/>
          <a:p>
            <a:r>
              <a:rPr lang="it-IT" dirty="0"/>
              <a:t>Database</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descr="Immagine che contiene diagramma, Disegno tecnico, Piano, schematico&#10;&#10;Descrizione generata automaticamente">
            <a:extLst>
              <a:ext uri="{FF2B5EF4-FFF2-40B4-BE49-F238E27FC236}">
                <a16:creationId xmlns:a16="http://schemas.microsoft.com/office/drawing/2014/main" id="{D3324AF3-9B63-4A27-9707-F148916EC92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59694" y="659876"/>
            <a:ext cx="5598337" cy="5374405"/>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14</a:t>
            </a:fld>
            <a:endParaRPr lang="en-US"/>
          </a:p>
        </p:txBody>
      </p:sp>
    </p:spTree>
    <p:extLst>
      <p:ext uri="{BB962C8B-B14F-4D97-AF65-F5344CB8AC3E}">
        <p14:creationId xmlns:p14="http://schemas.microsoft.com/office/powerpoint/2010/main" val="379567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a:t>Application </a:t>
            </a:r>
            <a:r>
              <a:rPr lang="it-IT" dirty="0" err="1"/>
              <a:t>Requirements</a:t>
            </a:r>
            <a:r>
              <a:rPr lang="it-IT" dirty="0"/>
              <a:t> Analysis</a:t>
            </a:r>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6"/>
            <a:ext cx="10620855" cy="4709652"/>
          </a:xfrm>
        </p:spPr>
        <p:txBody>
          <a:bodyPr>
            <a:normAutofit fontScale="92500" lnSpcReduction="10000"/>
          </a:bodyPr>
          <a:lstStyle/>
          <a:p>
            <a:pPr marL="0" indent="0">
              <a:buNone/>
            </a:pPr>
            <a:r>
              <a:rPr lang="it-IT" dirty="0"/>
              <a:t>Un’applicazione di commercio elettronico consente all’utente (acquirente) di visualizzare un catalogo di prodotti venduti da diversi fornitori, inserire prodotti in un carrello della spesa e creare un ordine di acquisto a partire dal contenuto del carrello. 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a:t>
            </a:r>
            <a:r>
              <a:rPr lang="it-IT" dirty="0">
                <a:solidFill>
                  <a:srgbClr val="FF0000"/>
                </a:solidFill>
              </a:rPr>
              <a:t>il login</a:t>
            </a:r>
            <a:r>
              <a:rPr lang="it-IT" dirty="0"/>
              <a:t>, l’utente accede a una </a:t>
            </a:r>
            <a:r>
              <a:rPr lang="it-IT" dirty="0">
                <a:solidFill>
                  <a:srgbClr val="FF0000"/>
                </a:solidFill>
              </a:rPr>
              <a:t>pagina HOME </a:t>
            </a:r>
            <a:r>
              <a:rPr lang="it-IT" dirty="0"/>
              <a:t>che mostra (come tutte le altre pagine) un menù con i link HOME</a:t>
            </a:r>
            <a:r>
              <a:rPr lang="it-IT" dirty="0">
                <a:solidFill>
                  <a:srgbClr val="FF0000"/>
                </a:solidFill>
              </a:rPr>
              <a:t>, CARRELLO, ORDINI</a:t>
            </a:r>
            <a:r>
              <a:rPr lang="it-IT" dirty="0"/>
              <a:t>, </a:t>
            </a:r>
            <a:r>
              <a:rPr lang="it-IT" dirty="0">
                <a:solidFill>
                  <a:srgbClr val="00B050"/>
                </a:solidFill>
              </a:rPr>
              <a:t>un campo di ricerca e una lista degli ultimi cinque prodotti visualizzati dall’utente. </a:t>
            </a:r>
          </a:p>
        </p:txBody>
      </p:sp>
      <p:sp>
        <p:nvSpPr>
          <p:cNvPr id="4" name="CasellaDiTesto 3">
            <a:extLst>
              <a:ext uri="{FF2B5EF4-FFF2-40B4-BE49-F238E27FC236}">
                <a16:creationId xmlns:a16="http://schemas.microsoft.com/office/drawing/2014/main" id="{41BC32FC-CBD4-4372-9FC3-08CE5C0D4BE6}"/>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Pages</a:t>
            </a:r>
            <a:r>
              <a:rPr lang="it-IT" dirty="0"/>
              <a:t> </a:t>
            </a:r>
            <a:r>
              <a:rPr lang="it-IT" dirty="0">
                <a:solidFill>
                  <a:srgbClr val="00B0F0"/>
                </a:solidFill>
              </a:rPr>
              <a:t>Events</a:t>
            </a:r>
            <a:r>
              <a:rPr lang="it-IT" dirty="0"/>
              <a:t> </a:t>
            </a:r>
            <a:r>
              <a:rPr lang="it-IT" dirty="0" err="1">
                <a:solidFill>
                  <a:srgbClr val="00B050"/>
                </a:solidFill>
              </a:rPr>
              <a:t>View</a:t>
            </a:r>
            <a:r>
              <a:rPr lang="it-IT" dirty="0">
                <a:solidFill>
                  <a:srgbClr val="00B050"/>
                </a:solidFill>
              </a:rPr>
              <a:t> Components </a:t>
            </a:r>
            <a:r>
              <a:rPr lang="it-IT" dirty="0">
                <a:solidFill>
                  <a:srgbClr val="FFC000"/>
                </a:solidFill>
              </a:rPr>
              <a:t>Action</a:t>
            </a:r>
          </a:p>
        </p:txBody>
      </p:sp>
    </p:spTree>
    <p:extLst>
      <p:ext uri="{BB962C8B-B14F-4D97-AF65-F5344CB8AC3E}">
        <p14:creationId xmlns:p14="http://schemas.microsoft.com/office/powerpoint/2010/main" val="99779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a:t>Application </a:t>
            </a:r>
            <a:r>
              <a:rPr lang="it-IT" dirty="0" err="1"/>
              <a:t>Requirements</a:t>
            </a:r>
            <a:r>
              <a:rPr lang="it-IT" dirty="0"/>
              <a:t> Analysis</a:t>
            </a:r>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5"/>
            <a:ext cx="10620855" cy="4832555"/>
          </a:xfrm>
        </p:spPr>
        <p:txBody>
          <a:bodyPr>
            <a:normAutofit/>
          </a:bodyPr>
          <a:lstStyle/>
          <a:p>
            <a:pPr marL="0" indent="0">
              <a:buNone/>
            </a:pPr>
            <a:r>
              <a:rPr lang="it-IT" sz="1900" dirty="0"/>
              <a:t>Se l’utente non ha visualizzato almeno cinque prodotti, la lista è completata con prodotti in offerta scelti a caso in una categoria di default. L’utente può inserire una parola chiave di ricerca nel campo di input e </a:t>
            </a:r>
            <a:r>
              <a:rPr lang="it-IT" sz="1900" dirty="0">
                <a:solidFill>
                  <a:srgbClr val="00B0F0"/>
                </a:solidFill>
              </a:rPr>
              <a:t>premere INVIO</a:t>
            </a:r>
            <a:r>
              <a:rPr lang="it-IT" sz="1900" dirty="0"/>
              <a:t>. A seguito dell’invio </a:t>
            </a:r>
            <a:r>
              <a:rPr lang="it-IT" sz="1900" dirty="0">
                <a:solidFill>
                  <a:srgbClr val="FFC000"/>
                </a:solidFill>
              </a:rPr>
              <a:t>compare una pagina </a:t>
            </a:r>
            <a:r>
              <a:rPr lang="it-IT" sz="1900" dirty="0">
                <a:solidFill>
                  <a:srgbClr val="FF0000"/>
                </a:solidFill>
              </a:rPr>
              <a:t>RISULTATI</a:t>
            </a:r>
            <a:r>
              <a:rPr lang="it-IT" sz="1900" dirty="0"/>
              <a:t> con prodotti che contengono la chiave di ricerca nel nome o nella descrizione. </a:t>
            </a:r>
            <a:r>
              <a:rPr lang="it-IT" sz="1900" dirty="0">
                <a:solidFill>
                  <a:srgbClr val="00B050"/>
                </a:solidFill>
              </a:rPr>
              <a:t>L’elenco</a:t>
            </a:r>
            <a:r>
              <a:rPr lang="it-IT" sz="1900" dirty="0"/>
              <a:t>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a:t>
            </a:r>
            <a:r>
              <a:rPr lang="it-IT" sz="1900" dirty="0">
                <a:solidFill>
                  <a:srgbClr val="00B0F0"/>
                </a:solidFill>
              </a:rPr>
              <a:t>un click </a:t>
            </a:r>
            <a:r>
              <a:rPr lang="it-IT" sz="1900" dirty="0"/>
              <a:t>un elemento dell'elenco e visualizzare nella stessa pagina </a:t>
            </a:r>
            <a:r>
              <a:rPr lang="it-IT" sz="1900" dirty="0">
                <a:solidFill>
                  <a:srgbClr val="00B050"/>
                </a:solidFill>
              </a:rPr>
              <a:t>i dati completi e l’elenco dei fornitori </a:t>
            </a:r>
            <a:r>
              <a:rPr lang="it-IT" sz="1900" dirty="0"/>
              <a:t>che lo vendono a vari prezzi </a:t>
            </a:r>
            <a:r>
              <a:rPr lang="it-IT" sz="1900" dirty="0">
                <a:solidFill>
                  <a:srgbClr val="FFC000"/>
                </a:solidFill>
              </a:rPr>
              <a:t>(questa azione rende il prodotto “visualizzato”). </a:t>
            </a:r>
            <a:r>
              <a:rPr lang="it-IT" sz="1900" dirty="0"/>
              <a:t>Per ogni fornitore in tale elenco compaiono: nome, valutazione, prezzo unitario, fasce di spesa di spedizione, importo minimo della spedizione gratuita e il numero dei prodotti e valore totale dei prodotti di quel fornitore che l’utente ha già messo nel carrello. </a:t>
            </a:r>
          </a:p>
        </p:txBody>
      </p:sp>
      <p:sp>
        <p:nvSpPr>
          <p:cNvPr id="4" name="CasellaDiTesto 3">
            <a:extLst>
              <a:ext uri="{FF2B5EF4-FFF2-40B4-BE49-F238E27FC236}">
                <a16:creationId xmlns:a16="http://schemas.microsoft.com/office/drawing/2014/main" id="{A3527F6C-4F04-4E49-94A4-B79E88A3C74A}"/>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Pages</a:t>
            </a:r>
            <a:r>
              <a:rPr lang="it-IT" dirty="0"/>
              <a:t> </a:t>
            </a:r>
            <a:r>
              <a:rPr lang="it-IT" dirty="0">
                <a:solidFill>
                  <a:srgbClr val="00B0F0"/>
                </a:solidFill>
              </a:rPr>
              <a:t>Events</a:t>
            </a:r>
            <a:r>
              <a:rPr lang="it-IT" dirty="0"/>
              <a:t> </a:t>
            </a:r>
            <a:r>
              <a:rPr lang="it-IT" dirty="0" err="1">
                <a:solidFill>
                  <a:srgbClr val="00B050"/>
                </a:solidFill>
              </a:rPr>
              <a:t>View</a:t>
            </a:r>
            <a:r>
              <a:rPr lang="it-IT" dirty="0">
                <a:solidFill>
                  <a:srgbClr val="00B050"/>
                </a:solidFill>
              </a:rPr>
              <a:t> Components </a:t>
            </a:r>
            <a:r>
              <a:rPr lang="it-IT" dirty="0">
                <a:solidFill>
                  <a:srgbClr val="FFC000"/>
                </a:solidFill>
              </a:rPr>
              <a:t>Action</a:t>
            </a:r>
          </a:p>
        </p:txBody>
      </p:sp>
    </p:spTree>
    <p:extLst>
      <p:ext uri="{BB962C8B-B14F-4D97-AF65-F5344CB8AC3E}">
        <p14:creationId xmlns:p14="http://schemas.microsoft.com/office/powerpoint/2010/main" val="163471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a:t>Application </a:t>
            </a:r>
            <a:r>
              <a:rPr lang="it-IT" dirty="0" err="1"/>
              <a:t>Requirements</a:t>
            </a:r>
            <a:r>
              <a:rPr lang="it-IT" dirty="0"/>
              <a:t> Analysis</a:t>
            </a:r>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5"/>
            <a:ext cx="10620855" cy="4832555"/>
          </a:xfrm>
        </p:spPr>
        <p:txBody>
          <a:bodyPr>
            <a:normAutofit/>
          </a:bodyPr>
          <a:lstStyle/>
          <a:p>
            <a:pPr marL="0" indent="0">
              <a:buNone/>
            </a:pPr>
            <a:r>
              <a:rPr lang="it-IT" sz="1900" dirty="0"/>
              <a:t>Accanto all’offerta di ciascun fornitore compare </a:t>
            </a:r>
            <a:r>
              <a:rPr lang="it-IT" sz="1900" dirty="0">
                <a:solidFill>
                  <a:srgbClr val="00B050"/>
                </a:solidFill>
              </a:rPr>
              <a:t>un campo di input intero (quantità) </a:t>
            </a:r>
            <a:r>
              <a:rPr lang="it-IT" sz="1900" dirty="0"/>
              <a:t>e un </a:t>
            </a:r>
            <a:r>
              <a:rPr lang="it-IT" sz="1900" dirty="0">
                <a:solidFill>
                  <a:srgbClr val="00B0F0"/>
                </a:solidFill>
              </a:rPr>
              <a:t>bottone METTI NEL CARRELLO</a:t>
            </a:r>
            <a:r>
              <a:rPr lang="it-IT" sz="1900" dirty="0"/>
              <a:t>. L’inserimento nel carrello di una quantità maggiore di zero di prodotti comporta </a:t>
            </a:r>
            <a:r>
              <a:rPr lang="it-IT" sz="1900" dirty="0">
                <a:solidFill>
                  <a:srgbClr val="FFC000"/>
                </a:solidFill>
              </a:rPr>
              <a:t>l’aggiornamento del contenuto del carrello e la visualizzazione della pagina CARRELLO. </a:t>
            </a:r>
            <a:r>
              <a:rPr lang="it-IT" sz="1900" dirty="0"/>
              <a:t>Questa mostra i prodotti inseriti, raggruppati per fornitore. Per ogni fornitore nel carrello si vedono </a:t>
            </a:r>
            <a:r>
              <a:rPr lang="it-IT" sz="1900" dirty="0">
                <a:solidFill>
                  <a:srgbClr val="00B050"/>
                </a:solidFill>
              </a:rPr>
              <a:t>la lista dei prodotti, il prezzo totale dei prodotti e il prezzo della spedizione </a:t>
            </a:r>
            <a:r>
              <a:rPr lang="it-IT" sz="1900" dirty="0"/>
              <a:t>calcolato in base alla politica del fornitore. Per ogni fornitore compare un </a:t>
            </a:r>
            <a:r>
              <a:rPr lang="it-IT" sz="1900" dirty="0">
                <a:solidFill>
                  <a:srgbClr val="00B0F0"/>
                </a:solidFill>
              </a:rPr>
              <a:t>bottone ORDINA</a:t>
            </a:r>
            <a:r>
              <a:rPr lang="it-IT" sz="1900" dirty="0"/>
              <a:t>. Premere il bottone </a:t>
            </a:r>
            <a:r>
              <a:rPr lang="it-IT" sz="1900" dirty="0">
                <a:solidFill>
                  <a:srgbClr val="FFC000"/>
                </a:solidFill>
              </a:rPr>
              <a:t>comporta l’eliminazione dei prodotti del fornitore dal carrello </a:t>
            </a:r>
            <a:r>
              <a:rPr lang="it-IT" sz="1900" dirty="0"/>
              <a:t>e la </a:t>
            </a:r>
            <a:r>
              <a:rPr lang="it-IT" sz="1900" dirty="0">
                <a:solidFill>
                  <a:srgbClr val="FFC000"/>
                </a:solidFill>
              </a:rPr>
              <a:t>creazione di un ordine corrispondente</a:t>
            </a:r>
            <a:r>
              <a:rPr lang="it-IT" sz="1900" dirty="0"/>
              <a:t>. Un ordine ha un codice, il nome del fornitore, l’elenco dei prodotti, un valore totale composto dalla somma del valore dei prodotti e delle spese di spedizione, una data di spedizione e l’indirizzo di spedizione dell’utente. I valori degli attributi di un ordine sono memorizzati esplicitamente nella base di dati indipendentemente dai dati del carrello. In ogni momento l’utente può </a:t>
            </a:r>
            <a:r>
              <a:rPr lang="it-IT" sz="1900" dirty="0">
                <a:solidFill>
                  <a:srgbClr val="FFC000"/>
                </a:solidFill>
              </a:rPr>
              <a:t>accedere tramite il </a:t>
            </a:r>
            <a:r>
              <a:rPr lang="it-IT" sz="1900" dirty="0">
                <a:solidFill>
                  <a:srgbClr val="00B0F0"/>
                </a:solidFill>
              </a:rPr>
              <a:t>menu</a:t>
            </a:r>
            <a:r>
              <a:rPr lang="it-IT" sz="1900" dirty="0">
                <a:solidFill>
                  <a:srgbClr val="FFC000"/>
                </a:solidFill>
              </a:rPr>
              <a:t> </a:t>
            </a:r>
            <a:r>
              <a:rPr lang="it-IT" sz="1900" dirty="0"/>
              <a:t>alle pagine HOME, ORDINI e CARRELLO. La pagina ORDINI mostra </a:t>
            </a:r>
            <a:r>
              <a:rPr lang="it-IT" sz="1900" dirty="0">
                <a:solidFill>
                  <a:srgbClr val="00B050"/>
                </a:solidFill>
              </a:rPr>
              <a:t>l’elenco ordinato per data decrescente degli ordini </a:t>
            </a:r>
            <a:r>
              <a:rPr lang="it-IT" sz="1900" dirty="0"/>
              <a:t>con tutti i dati associati. L’applicazione NON salva il carrello nella base di dati ma solo gli ordini.</a:t>
            </a:r>
          </a:p>
        </p:txBody>
      </p:sp>
      <p:sp>
        <p:nvSpPr>
          <p:cNvPr id="4" name="CasellaDiTesto 3">
            <a:extLst>
              <a:ext uri="{FF2B5EF4-FFF2-40B4-BE49-F238E27FC236}">
                <a16:creationId xmlns:a16="http://schemas.microsoft.com/office/drawing/2014/main" id="{E4974306-899D-49D9-8A90-0A9DB6D8C8F1}"/>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Pages</a:t>
            </a:r>
            <a:r>
              <a:rPr lang="it-IT" dirty="0"/>
              <a:t> </a:t>
            </a:r>
            <a:r>
              <a:rPr lang="it-IT" dirty="0">
                <a:solidFill>
                  <a:srgbClr val="00B0F0"/>
                </a:solidFill>
              </a:rPr>
              <a:t>Events</a:t>
            </a:r>
            <a:r>
              <a:rPr lang="it-IT" dirty="0"/>
              <a:t> </a:t>
            </a:r>
            <a:r>
              <a:rPr lang="it-IT" dirty="0" err="1">
                <a:solidFill>
                  <a:srgbClr val="00B050"/>
                </a:solidFill>
              </a:rPr>
              <a:t>View</a:t>
            </a:r>
            <a:r>
              <a:rPr lang="it-IT" dirty="0">
                <a:solidFill>
                  <a:srgbClr val="00B050"/>
                </a:solidFill>
              </a:rPr>
              <a:t> Components </a:t>
            </a:r>
            <a:r>
              <a:rPr lang="it-IT" dirty="0">
                <a:solidFill>
                  <a:srgbClr val="FFC000"/>
                </a:solidFill>
              </a:rPr>
              <a:t>Action</a:t>
            </a:r>
          </a:p>
        </p:txBody>
      </p:sp>
    </p:spTree>
    <p:extLst>
      <p:ext uri="{BB962C8B-B14F-4D97-AF65-F5344CB8AC3E}">
        <p14:creationId xmlns:p14="http://schemas.microsoft.com/office/powerpoint/2010/main" val="103780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510B1-C7FF-4AC8-A0D6-D771CDA41DD1}"/>
              </a:ext>
            </a:extLst>
          </p:cNvPr>
          <p:cNvSpPr>
            <a:spLocks noGrp="1"/>
          </p:cNvSpPr>
          <p:nvPr>
            <p:ph type="title"/>
          </p:nvPr>
        </p:nvSpPr>
        <p:spPr>
          <a:xfrm>
            <a:off x="652371" y="350982"/>
            <a:ext cx="10625229" cy="729673"/>
          </a:xfrm>
        </p:spPr>
        <p:txBody>
          <a:bodyPr>
            <a:normAutofit/>
          </a:bodyPr>
          <a:lstStyle/>
          <a:p>
            <a:r>
              <a:rPr lang="it-IT" dirty="0"/>
              <a:t>IFML</a:t>
            </a:r>
          </a:p>
        </p:txBody>
      </p:sp>
      <p:pic>
        <p:nvPicPr>
          <p:cNvPr id="5" name="Segnaposto contenuto 4" descr="Immagine che contiene testo, diagramma, schizzo, Piano&#10;&#10;Descrizione generata automaticamente">
            <a:extLst>
              <a:ext uri="{FF2B5EF4-FFF2-40B4-BE49-F238E27FC236}">
                <a16:creationId xmlns:a16="http://schemas.microsoft.com/office/drawing/2014/main" id="{031FE01F-9A01-47DF-84F3-BE6D7D18A4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746" y="1483720"/>
            <a:ext cx="9212471" cy="5101003"/>
          </a:xfrm>
        </p:spPr>
      </p:pic>
    </p:spTree>
    <p:extLst>
      <p:ext uri="{BB962C8B-B14F-4D97-AF65-F5344CB8AC3E}">
        <p14:creationId xmlns:p14="http://schemas.microsoft.com/office/powerpoint/2010/main" val="3803690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8E1CFD-2E00-478E-AF4D-6407FCDD5AB4}"/>
              </a:ext>
            </a:extLst>
          </p:cNvPr>
          <p:cNvSpPr>
            <a:spLocks noGrp="1"/>
          </p:cNvSpPr>
          <p:nvPr>
            <p:ph type="title"/>
          </p:nvPr>
        </p:nvSpPr>
        <p:spPr>
          <a:xfrm>
            <a:off x="652371" y="448056"/>
            <a:ext cx="10625229" cy="603505"/>
          </a:xfrm>
        </p:spPr>
        <p:txBody>
          <a:bodyPr>
            <a:normAutofit fontScale="90000"/>
          </a:bodyPr>
          <a:lstStyle/>
          <a:p>
            <a:r>
              <a:rPr lang="it-IT" dirty="0"/>
              <a:t>Components</a:t>
            </a:r>
          </a:p>
        </p:txBody>
      </p:sp>
      <p:sp>
        <p:nvSpPr>
          <p:cNvPr id="4" name="CasellaDiTesto 3">
            <a:extLst>
              <a:ext uri="{FF2B5EF4-FFF2-40B4-BE49-F238E27FC236}">
                <a16:creationId xmlns:a16="http://schemas.microsoft.com/office/drawing/2014/main" id="{B0A191AB-A016-41B3-A3E9-A569CD279318}"/>
              </a:ext>
            </a:extLst>
          </p:cNvPr>
          <p:cNvSpPr txBox="1"/>
          <p:nvPr/>
        </p:nvSpPr>
        <p:spPr>
          <a:xfrm>
            <a:off x="3534156" y="1225296"/>
            <a:ext cx="3264408" cy="1754326"/>
          </a:xfrm>
          <a:prstGeom prst="rect">
            <a:avLst/>
          </a:prstGeom>
          <a:noFill/>
        </p:spPr>
        <p:txBody>
          <a:bodyPr wrap="square" rtlCol="0">
            <a:spAutoFit/>
          </a:bodyPr>
          <a:lstStyle/>
          <a:p>
            <a:r>
              <a:rPr lang="it-IT" dirty="0"/>
              <a:t>DAO:</a:t>
            </a:r>
          </a:p>
          <a:p>
            <a:pPr marL="285750" indent="-285750">
              <a:buFont typeface="Arial" panose="020B0604020202020204" pitchFamily="34" charset="0"/>
              <a:buChar char="•"/>
            </a:pPr>
            <a:r>
              <a:rPr lang="it-IT" dirty="0" err="1"/>
              <a:t>OrderDao</a:t>
            </a:r>
            <a:endParaRPr lang="it-IT" dirty="0"/>
          </a:p>
          <a:p>
            <a:pPr marL="285750" indent="-285750">
              <a:buFont typeface="Arial" panose="020B0604020202020204" pitchFamily="34" charset="0"/>
              <a:buChar char="•"/>
            </a:pPr>
            <a:r>
              <a:rPr lang="it-IT" dirty="0" err="1"/>
              <a:t>ProductDao</a:t>
            </a:r>
            <a:endParaRPr lang="it-IT" dirty="0"/>
          </a:p>
          <a:p>
            <a:pPr marL="285750" indent="-285750">
              <a:buFont typeface="Arial" panose="020B0604020202020204" pitchFamily="34" charset="0"/>
              <a:buChar char="•"/>
            </a:pPr>
            <a:r>
              <a:rPr lang="it-IT" dirty="0" err="1"/>
              <a:t>SpendingRangesDao</a:t>
            </a:r>
            <a:endParaRPr lang="it-IT" dirty="0"/>
          </a:p>
          <a:p>
            <a:pPr marL="285750" indent="-285750">
              <a:buFont typeface="Arial" panose="020B0604020202020204" pitchFamily="34" charset="0"/>
              <a:buChar char="•"/>
            </a:pPr>
            <a:r>
              <a:rPr lang="it-IT" dirty="0" err="1"/>
              <a:t>SupplierDao</a:t>
            </a:r>
            <a:endParaRPr lang="it-IT" dirty="0"/>
          </a:p>
          <a:p>
            <a:pPr marL="285750" indent="-285750">
              <a:buFont typeface="Arial" panose="020B0604020202020204" pitchFamily="34" charset="0"/>
              <a:buChar char="•"/>
            </a:pPr>
            <a:r>
              <a:rPr lang="it-IT" dirty="0" err="1"/>
              <a:t>UserDao</a:t>
            </a:r>
            <a:endParaRPr lang="it-IT" dirty="0"/>
          </a:p>
        </p:txBody>
      </p:sp>
      <p:sp>
        <p:nvSpPr>
          <p:cNvPr id="5" name="CasellaDiTesto 4">
            <a:extLst>
              <a:ext uri="{FF2B5EF4-FFF2-40B4-BE49-F238E27FC236}">
                <a16:creationId xmlns:a16="http://schemas.microsoft.com/office/drawing/2014/main" id="{404E3E86-5ABB-4D58-88D1-0A40104BEF5A}"/>
              </a:ext>
            </a:extLst>
          </p:cNvPr>
          <p:cNvSpPr txBox="1"/>
          <p:nvPr/>
        </p:nvSpPr>
        <p:spPr>
          <a:xfrm>
            <a:off x="6419088" y="1225295"/>
            <a:ext cx="2523744" cy="3416320"/>
          </a:xfrm>
          <a:prstGeom prst="rect">
            <a:avLst/>
          </a:prstGeom>
          <a:noFill/>
        </p:spPr>
        <p:txBody>
          <a:bodyPr wrap="square" rtlCol="0">
            <a:spAutoFit/>
          </a:bodyPr>
          <a:lstStyle/>
          <a:p>
            <a:r>
              <a:rPr lang="it-IT" dirty="0"/>
              <a:t>Controllers:</a:t>
            </a:r>
          </a:p>
          <a:p>
            <a:pPr marL="285750" indent="-285750">
              <a:buFont typeface="Arial" panose="020B0604020202020204" pitchFamily="34" charset="0"/>
              <a:buChar char="•"/>
            </a:pPr>
            <a:r>
              <a:rPr lang="it-IT" dirty="0" err="1"/>
              <a:t>CheckLogin</a:t>
            </a:r>
            <a:endParaRPr lang="it-IT" dirty="0"/>
          </a:p>
          <a:p>
            <a:pPr marL="285750" indent="-285750">
              <a:buFont typeface="Arial" panose="020B0604020202020204" pitchFamily="34" charset="0"/>
              <a:buChar char="•"/>
            </a:pPr>
            <a:r>
              <a:rPr lang="it-IT" dirty="0" err="1"/>
              <a:t>CheckQuantity</a:t>
            </a:r>
            <a:endParaRPr lang="it-IT" dirty="0"/>
          </a:p>
          <a:p>
            <a:pPr marL="285750" indent="-285750">
              <a:buFont typeface="Arial" panose="020B0604020202020204" pitchFamily="34" charset="0"/>
              <a:buChar char="•"/>
            </a:pPr>
            <a:r>
              <a:rPr lang="it-IT" dirty="0" err="1"/>
              <a:t>CreateOrder</a:t>
            </a:r>
            <a:endParaRPr lang="it-IT" dirty="0"/>
          </a:p>
          <a:p>
            <a:pPr marL="285750" indent="-285750">
              <a:buFont typeface="Arial" panose="020B0604020202020204" pitchFamily="34" charset="0"/>
              <a:buChar char="•"/>
            </a:pPr>
            <a:r>
              <a:rPr lang="it-IT" dirty="0" err="1"/>
              <a:t>GetImage</a:t>
            </a:r>
            <a:endParaRPr lang="it-IT" dirty="0"/>
          </a:p>
          <a:p>
            <a:pPr marL="285750" indent="-285750">
              <a:buFont typeface="Arial" panose="020B0604020202020204" pitchFamily="34" charset="0"/>
              <a:buChar char="•"/>
            </a:pPr>
            <a:r>
              <a:rPr lang="it-IT" dirty="0" err="1"/>
              <a:t>GoToCart</a:t>
            </a:r>
            <a:endParaRPr lang="it-IT" dirty="0"/>
          </a:p>
          <a:p>
            <a:pPr marL="285750" indent="-285750">
              <a:buFont typeface="Arial" panose="020B0604020202020204" pitchFamily="34" charset="0"/>
              <a:buChar char="•"/>
            </a:pPr>
            <a:r>
              <a:rPr lang="it-IT" dirty="0" err="1"/>
              <a:t>GoToHome</a:t>
            </a:r>
            <a:endParaRPr lang="it-IT" dirty="0"/>
          </a:p>
          <a:p>
            <a:pPr marL="285750" indent="-285750">
              <a:buFont typeface="Arial" panose="020B0604020202020204" pitchFamily="34" charset="0"/>
              <a:buChar char="•"/>
            </a:pPr>
            <a:r>
              <a:rPr lang="it-IT" dirty="0" err="1"/>
              <a:t>GoToOrder</a:t>
            </a:r>
            <a:endParaRPr lang="it-IT" dirty="0"/>
          </a:p>
          <a:p>
            <a:pPr marL="285750" indent="-285750">
              <a:buFont typeface="Arial" panose="020B0604020202020204" pitchFamily="34" charset="0"/>
              <a:buChar char="•"/>
            </a:pPr>
            <a:r>
              <a:rPr lang="it-IT" dirty="0" err="1"/>
              <a:t>GoToResults</a:t>
            </a:r>
            <a:endParaRPr lang="it-IT" dirty="0"/>
          </a:p>
          <a:p>
            <a:pPr marL="285750" indent="-285750">
              <a:buFont typeface="Arial" panose="020B0604020202020204" pitchFamily="34" charset="0"/>
              <a:buChar char="•"/>
            </a:pPr>
            <a:r>
              <a:rPr lang="it-IT" dirty="0" err="1"/>
              <a:t>Logout</a:t>
            </a:r>
            <a:endParaRPr lang="it-IT" dirty="0"/>
          </a:p>
          <a:p>
            <a:pPr marL="285750" indent="-285750">
              <a:buFont typeface="Arial" panose="020B0604020202020204" pitchFamily="34" charset="0"/>
              <a:buChar char="•"/>
            </a:pPr>
            <a:r>
              <a:rPr lang="it-IT" dirty="0" err="1"/>
              <a:t>ProductDetails</a:t>
            </a:r>
            <a:endParaRPr lang="it-IT" dirty="0"/>
          </a:p>
          <a:p>
            <a:pPr marL="285750" indent="-285750">
              <a:buFont typeface="Arial" panose="020B0604020202020204" pitchFamily="34" charset="0"/>
              <a:buChar char="•"/>
            </a:pPr>
            <a:endParaRPr lang="it-IT" dirty="0"/>
          </a:p>
        </p:txBody>
      </p:sp>
      <p:sp>
        <p:nvSpPr>
          <p:cNvPr id="6" name="CasellaDiTesto 5">
            <a:extLst>
              <a:ext uri="{FF2B5EF4-FFF2-40B4-BE49-F238E27FC236}">
                <a16:creationId xmlns:a16="http://schemas.microsoft.com/office/drawing/2014/main" id="{D42AB20B-B6AA-4EF0-85C1-EE6210B514C4}"/>
              </a:ext>
            </a:extLst>
          </p:cNvPr>
          <p:cNvSpPr txBox="1"/>
          <p:nvPr/>
        </p:nvSpPr>
        <p:spPr>
          <a:xfrm>
            <a:off x="9092184" y="1225296"/>
            <a:ext cx="3099816" cy="1754326"/>
          </a:xfrm>
          <a:prstGeom prst="rect">
            <a:avLst/>
          </a:prstGeom>
          <a:noFill/>
        </p:spPr>
        <p:txBody>
          <a:bodyPr wrap="square" rtlCol="0">
            <a:spAutoFit/>
          </a:bodyPr>
          <a:lstStyle/>
          <a:p>
            <a:r>
              <a:rPr lang="it-IT" dirty="0" err="1"/>
              <a:t>View</a:t>
            </a:r>
            <a:r>
              <a:rPr lang="it-IT" dirty="0"/>
              <a:t>:</a:t>
            </a:r>
          </a:p>
          <a:p>
            <a:pPr marL="285750" indent="-285750">
              <a:buFont typeface="Arial" panose="020B0604020202020204" pitchFamily="34" charset="0"/>
              <a:buChar char="•"/>
            </a:pPr>
            <a:r>
              <a:rPr lang="it-IT" dirty="0"/>
              <a:t>CartPage.html</a:t>
            </a:r>
          </a:p>
          <a:p>
            <a:pPr marL="285750" indent="-285750">
              <a:buFont typeface="Arial" panose="020B0604020202020204" pitchFamily="34" charset="0"/>
              <a:buChar char="•"/>
            </a:pPr>
            <a:r>
              <a:rPr lang="it-IT" dirty="0"/>
              <a:t>HomePage.html</a:t>
            </a:r>
          </a:p>
          <a:p>
            <a:pPr marL="285750" indent="-285750">
              <a:buFont typeface="Arial" panose="020B0604020202020204" pitchFamily="34" charset="0"/>
              <a:buChar char="•"/>
            </a:pPr>
            <a:r>
              <a:rPr lang="it-IT" dirty="0"/>
              <a:t>OrderPage.html</a:t>
            </a:r>
          </a:p>
          <a:p>
            <a:pPr marL="285750" indent="-285750">
              <a:buFont typeface="Arial" panose="020B0604020202020204" pitchFamily="34" charset="0"/>
              <a:buChar char="•"/>
            </a:pPr>
            <a:r>
              <a:rPr lang="it-IT" dirty="0"/>
              <a:t>ResultsPage.html</a:t>
            </a:r>
          </a:p>
          <a:p>
            <a:pPr marL="285750" indent="-285750">
              <a:buFont typeface="Arial" panose="020B0604020202020204" pitchFamily="34" charset="0"/>
              <a:buChar char="•"/>
            </a:pPr>
            <a:r>
              <a:rPr lang="it-IT" dirty="0"/>
              <a:t>LoginPage.html</a:t>
            </a:r>
          </a:p>
        </p:txBody>
      </p:sp>
      <p:sp>
        <p:nvSpPr>
          <p:cNvPr id="7" name="CasellaDiTesto 6">
            <a:extLst>
              <a:ext uri="{FF2B5EF4-FFF2-40B4-BE49-F238E27FC236}">
                <a16:creationId xmlns:a16="http://schemas.microsoft.com/office/drawing/2014/main" id="{EE5DFFB0-63C8-4317-9E44-AB83D0D8F9F8}"/>
              </a:ext>
            </a:extLst>
          </p:cNvPr>
          <p:cNvSpPr txBox="1"/>
          <p:nvPr/>
        </p:nvSpPr>
        <p:spPr>
          <a:xfrm>
            <a:off x="652371" y="1225295"/>
            <a:ext cx="2523744" cy="2308324"/>
          </a:xfrm>
          <a:prstGeom prst="rect">
            <a:avLst/>
          </a:prstGeom>
          <a:noFill/>
        </p:spPr>
        <p:txBody>
          <a:bodyPr wrap="square" rtlCol="0">
            <a:spAutoFit/>
          </a:bodyPr>
          <a:lstStyle/>
          <a:p>
            <a:r>
              <a:rPr lang="it-IT" dirty="0" err="1"/>
              <a:t>Beans</a:t>
            </a:r>
            <a:r>
              <a:rPr lang="it-IT" dirty="0"/>
              <a:t>:</a:t>
            </a:r>
          </a:p>
          <a:p>
            <a:pPr marL="285750" indent="-285750">
              <a:buFont typeface="Arial" panose="020B0604020202020204" pitchFamily="34" charset="0"/>
              <a:buChar char="•"/>
            </a:pPr>
            <a:r>
              <a:rPr lang="it-IT" sz="1800" dirty="0" err="1"/>
              <a:t>CartSupplier</a:t>
            </a:r>
            <a:endParaRPr lang="it-IT" sz="1800" dirty="0"/>
          </a:p>
          <a:p>
            <a:pPr marL="285750" indent="-285750">
              <a:buFont typeface="Arial" panose="020B0604020202020204" pitchFamily="34" charset="0"/>
              <a:buChar char="•"/>
            </a:pPr>
            <a:r>
              <a:rPr lang="it-IT" sz="1800" dirty="0"/>
              <a:t>User</a:t>
            </a:r>
          </a:p>
          <a:p>
            <a:pPr marL="285750" indent="-285750">
              <a:buFont typeface="Arial" panose="020B0604020202020204" pitchFamily="34" charset="0"/>
              <a:buChar char="•"/>
            </a:pPr>
            <a:r>
              <a:rPr lang="it-IT" sz="1800" dirty="0"/>
              <a:t>Order</a:t>
            </a:r>
          </a:p>
          <a:p>
            <a:pPr marL="285750" indent="-285750">
              <a:buFont typeface="Arial" panose="020B0604020202020204" pitchFamily="34" charset="0"/>
              <a:buChar char="•"/>
            </a:pPr>
            <a:r>
              <a:rPr lang="it-IT" sz="1800" dirty="0"/>
              <a:t>Product</a:t>
            </a:r>
          </a:p>
          <a:p>
            <a:pPr marL="285750" indent="-285750">
              <a:buFont typeface="Arial" panose="020B0604020202020204" pitchFamily="34" charset="0"/>
              <a:buChar char="•"/>
            </a:pPr>
            <a:r>
              <a:rPr lang="it-IT" sz="1800" dirty="0" err="1"/>
              <a:t>SpendingRanges</a:t>
            </a:r>
            <a:endParaRPr lang="it-IT" sz="1800" dirty="0"/>
          </a:p>
          <a:p>
            <a:pPr marL="285750" indent="-285750">
              <a:buFont typeface="Arial" panose="020B0604020202020204" pitchFamily="34" charset="0"/>
              <a:buChar char="•"/>
            </a:pPr>
            <a:r>
              <a:rPr lang="it-IT" sz="1800" dirty="0"/>
              <a:t>Supplier</a:t>
            </a:r>
          </a:p>
          <a:p>
            <a:pPr marL="285750" indent="-285750">
              <a:buFont typeface="Arial" panose="020B0604020202020204" pitchFamily="34" charset="0"/>
              <a:buChar char="•"/>
            </a:pPr>
            <a:endParaRPr lang="it-IT" dirty="0"/>
          </a:p>
        </p:txBody>
      </p:sp>
      <p:sp>
        <p:nvSpPr>
          <p:cNvPr id="10" name="CasellaDiTesto 9">
            <a:extLst>
              <a:ext uri="{FF2B5EF4-FFF2-40B4-BE49-F238E27FC236}">
                <a16:creationId xmlns:a16="http://schemas.microsoft.com/office/drawing/2014/main" id="{F7176FAF-109A-44ED-BB9F-76C37715B1B3}"/>
              </a:ext>
            </a:extLst>
          </p:cNvPr>
          <p:cNvSpPr txBox="1"/>
          <p:nvPr/>
        </p:nvSpPr>
        <p:spPr>
          <a:xfrm>
            <a:off x="652371" y="4157394"/>
            <a:ext cx="2235708" cy="646331"/>
          </a:xfrm>
          <a:prstGeom prst="rect">
            <a:avLst/>
          </a:prstGeom>
          <a:noFill/>
        </p:spPr>
        <p:txBody>
          <a:bodyPr wrap="square" rtlCol="0">
            <a:spAutoFit/>
          </a:bodyPr>
          <a:lstStyle/>
          <a:p>
            <a:r>
              <a:rPr lang="it-IT" dirty="0"/>
              <a:t>Filter:</a:t>
            </a:r>
          </a:p>
          <a:p>
            <a:pPr marL="285750" indent="-285750">
              <a:buFont typeface="Arial" panose="020B0604020202020204" pitchFamily="34" charset="0"/>
              <a:buChar char="•"/>
            </a:pPr>
            <a:r>
              <a:rPr lang="it-IT" dirty="0" err="1"/>
              <a:t>LoginChecker</a:t>
            </a:r>
            <a:endParaRPr lang="it-IT" dirty="0"/>
          </a:p>
        </p:txBody>
      </p:sp>
    </p:spTree>
    <p:extLst>
      <p:ext uri="{BB962C8B-B14F-4D97-AF65-F5344CB8AC3E}">
        <p14:creationId xmlns:p14="http://schemas.microsoft.com/office/powerpoint/2010/main" val="298800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magine che contiene cielo, nuvola, blu, schermata&#10;&#10;Descrizione generata automaticamente">
            <a:extLst>
              <a:ext uri="{FF2B5EF4-FFF2-40B4-BE49-F238E27FC236}">
                <a16:creationId xmlns:a16="http://schemas.microsoft.com/office/drawing/2014/main" id="{8C412ABD-497A-6434-53FD-704C3A105AE1}"/>
              </a:ext>
            </a:extLst>
          </p:cNvPr>
          <p:cNvPicPr>
            <a:picLocks noChangeAspect="1"/>
          </p:cNvPicPr>
          <p:nvPr/>
        </p:nvPicPr>
        <p:blipFill rotWithShape="1">
          <a:blip r:embed="rId2"/>
          <a:srcRect t="25000"/>
          <a:stretch/>
        </p:blipFill>
        <p:spPr>
          <a:xfrm>
            <a:off x="-4" y="10"/>
            <a:ext cx="12192000" cy="6857990"/>
          </a:xfrm>
          <a:prstGeom prst="rect">
            <a:avLst/>
          </a:prstGeom>
          <a:noFill/>
        </p:spPr>
      </p:pic>
      <p:sp>
        <p:nvSpPr>
          <p:cNvPr id="2" name="Titolo 1">
            <a:extLst>
              <a:ext uri="{FF2B5EF4-FFF2-40B4-BE49-F238E27FC236}">
                <a16:creationId xmlns:a16="http://schemas.microsoft.com/office/drawing/2014/main" id="{14E7A778-CB15-42D3-AF83-C196977512B2}"/>
              </a:ext>
            </a:extLst>
          </p:cNvPr>
          <p:cNvSpPr>
            <a:spLocks noGrp="1"/>
          </p:cNvSpPr>
          <p:nvPr>
            <p:ph type="ctrTitle"/>
          </p:nvPr>
        </p:nvSpPr>
        <p:spPr>
          <a:xfrm>
            <a:off x="1981199" y="2362200"/>
            <a:ext cx="6438645" cy="2400300"/>
          </a:xfrm>
        </p:spPr>
        <p:txBody>
          <a:bodyPr>
            <a:normAutofit/>
          </a:bodyPr>
          <a:lstStyle/>
          <a:p>
            <a:r>
              <a:rPr lang="it-IT" sz="4800" dirty="0"/>
              <a:t>html</a:t>
            </a:r>
          </a:p>
        </p:txBody>
      </p:sp>
      <p:sp>
        <p:nvSpPr>
          <p:cNvPr id="3" name="Sottotitolo 2">
            <a:extLst>
              <a:ext uri="{FF2B5EF4-FFF2-40B4-BE49-F238E27FC236}">
                <a16:creationId xmlns:a16="http://schemas.microsoft.com/office/drawing/2014/main" id="{85175C89-695A-4C7C-BE3B-0904DA749461}"/>
              </a:ext>
            </a:extLst>
          </p:cNvPr>
          <p:cNvSpPr>
            <a:spLocks noGrp="1"/>
          </p:cNvSpPr>
          <p:nvPr>
            <p:ph type="subTitle" idx="1"/>
          </p:nvPr>
        </p:nvSpPr>
        <p:spPr>
          <a:xfrm>
            <a:off x="2018489" y="5075226"/>
            <a:ext cx="6438645" cy="1135074"/>
          </a:xfrm>
        </p:spPr>
        <p:txBody>
          <a:bodyPr>
            <a:normAutofit/>
          </a:bodyPr>
          <a:lstStyle/>
          <a:p>
            <a:endParaRPr lang="it-IT" dirty="0">
              <a:solidFill>
                <a:srgbClr val="FFFFFF"/>
              </a:solidFill>
            </a:endParaRPr>
          </a:p>
        </p:txBody>
      </p:sp>
      <p:sp>
        <p:nvSpPr>
          <p:cNvPr id="27" name="Date Placeholder 5">
            <a:extLst>
              <a:ext uri="{FF2B5EF4-FFF2-40B4-BE49-F238E27FC236}">
                <a16:creationId xmlns:a16="http://schemas.microsoft.com/office/drawing/2014/main" id="{8FEC7935-71D6-461E-AB51-B32890794346}"/>
              </a:ext>
            </a:extLst>
          </p:cNvPr>
          <p:cNvSpPr>
            <a:spLocks noGrp="1"/>
          </p:cNvSpPr>
          <p:nvPr>
            <p:ph type="dt" sz="half" idx="10"/>
          </p:nvPr>
        </p:nvSpPr>
        <p:spPr>
          <a:xfrm>
            <a:off x="652371" y="6332538"/>
            <a:ext cx="3006492" cy="365125"/>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28" name="Footer Placeholder 6">
            <a:extLst>
              <a:ext uri="{FF2B5EF4-FFF2-40B4-BE49-F238E27FC236}">
                <a16:creationId xmlns:a16="http://schemas.microsoft.com/office/drawing/2014/main" id="{4D9C2E7B-C261-4427-8970-90F1E8DC223B}"/>
              </a:ext>
            </a:extLst>
          </p:cNvPr>
          <p:cNvSpPr>
            <a:spLocks noGrp="1"/>
          </p:cNvSpPr>
          <p:nvPr>
            <p:ph type="ftr" sz="quarter" idx="11"/>
          </p:nvPr>
        </p:nvSpPr>
        <p:spPr>
          <a:xfrm>
            <a:off x="8034169" y="6332538"/>
            <a:ext cx="3505459" cy="365125"/>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29" name="Slide Number Placeholder 9">
            <a:extLst>
              <a:ext uri="{FF2B5EF4-FFF2-40B4-BE49-F238E27FC236}">
                <a16:creationId xmlns:a16="http://schemas.microsoft.com/office/drawing/2014/main" id="{A443A0C7-3A61-432A-81C6-40FB2C602720}"/>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smtClean="0">
                <a:solidFill>
                  <a:srgbClr val="FFFFFF"/>
                </a:solidFill>
                <a:effectLst>
                  <a:outerShdw blurRad="38100" dist="38100" dir="2700000" algn="tl">
                    <a:srgbClr val="000000">
                      <a:alpha val="43137"/>
                    </a:srgbClr>
                  </a:outerShdw>
                </a:effectLst>
              </a:rPr>
              <a:pPr>
                <a:spcAft>
                  <a:spcPts val="600"/>
                </a:spcAft>
              </a:pPr>
              <a:t>2</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0958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Login</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descr="Immagine che contiene testo, diagramma, Parallelo, numero&#10;&#10;Descrizione generata automaticamente">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83894" y="914400"/>
            <a:ext cx="5407740" cy="502919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20</a:t>
            </a:fld>
            <a:endParaRPr lang="en-US"/>
          </a:p>
        </p:txBody>
      </p:sp>
    </p:spTree>
    <p:extLst>
      <p:ext uri="{BB962C8B-B14F-4D97-AF65-F5344CB8AC3E}">
        <p14:creationId xmlns:p14="http://schemas.microsoft.com/office/powerpoint/2010/main" val="107635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GO TO HOME</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59405" y="914400"/>
            <a:ext cx="5056718" cy="502919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21</a:t>
            </a:fld>
            <a:endParaRPr lang="en-US"/>
          </a:p>
        </p:txBody>
      </p:sp>
    </p:spTree>
    <p:extLst>
      <p:ext uri="{BB962C8B-B14F-4D97-AF65-F5344CB8AC3E}">
        <p14:creationId xmlns:p14="http://schemas.microsoft.com/office/powerpoint/2010/main" val="1722675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GO TO </a:t>
            </a:r>
            <a:r>
              <a:rPr lang="it-IT" dirty="0" err="1"/>
              <a:t>rESULTS</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416880" y="160337"/>
            <a:ext cx="5243691" cy="609364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22</a:t>
            </a:fld>
            <a:endParaRPr lang="en-US"/>
          </a:p>
        </p:txBody>
      </p:sp>
    </p:spTree>
    <p:extLst>
      <p:ext uri="{BB962C8B-B14F-4D97-AF65-F5344CB8AC3E}">
        <p14:creationId xmlns:p14="http://schemas.microsoft.com/office/powerpoint/2010/main" val="2387354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Product </a:t>
            </a:r>
            <a:r>
              <a:rPr lang="it-IT" dirty="0" err="1"/>
              <a:t>Details</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r>
              <a:rPr lang="en-US" dirty="0" err="1"/>
              <a:t>Parte</a:t>
            </a:r>
            <a:r>
              <a:rPr lang="en-US" dirty="0"/>
              <a:t> 1</a:t>
            </a:r>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24613" y="1083100"/>
            <a:ext cx="5063290" cy="4540403"/>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23</a:t>
            </a:fld>
            <a:endParaRPr lang="en-US"/>
          </a:p>
        </p:txBody>
      </p:sp>
    </p:spTree>
    <p:extLst>
      <p:ext uri="{BB962C8B-B14F-4D97-AF65-F5344CB8AC3E}">
        <p14:creationId xmlns:p14="http://schemas.microsoft.com/office/powerpoint/2010/main" val="3877725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Product </a:t>
            </a:r>
            <a:r>
              <a:rPr lang="it-IT" dirty="0" err="1"/>
              <a:t>Details</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r>
              <a:rPr lang="en-US" dirty="0" err="1"/>
              <a:t>Parte</a:t>
            </a:r>
            <a:r>
              <a:rPr lang="en-US" dirty="0"/>
              <a:t> 2</a:t>
            </a:r>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295475" y="1081904"/>
            <a:ext cx="6726775" cy="4338005"/>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24</a:t>
            </a:fld>
            <a:endParaRPr lang="en-US"/>
          </a:p>
        </p:txBody>
      </p:sp>
    </p:spTree>
    <p:extLst>
      <p:ext uri="{BB962C8B-B14F-4D97-AF65-F5344CB8AC3E}">
        <p14:creationId xmlns:p14="http://schemas.microsoft.com/office/powerpoint/2010/main" val="2035200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Check </a:t>
            </a:r>
            <a:r>
              <a:rPr lang="it-IT" dirty="0" err="1"/>
              <a:t>Quantity</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r>
              <a:rPr lang="en-US" dirty="0" err="1"/>
              <a:t>Parte</a:t>
            </a:r>
            <a:r>
              <a:rPr lang="en-US" dirty="0"/>
              <a:t> 1</a:t>
            </a:r>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509754" y="440555"/>
            <a:ext cx="4071896" cy="5499090"/>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25</a:t>
            </a:fld>
            <a:endParaRPr lang="en-US"/>
          </a:p>
        </p:txBody>
      </p:sp>
    </p:spTree>
    <p:extLst>
      <p:ext uri="{BB962C8B-B14F-4D97-AF65-F5344CB8AC3E}">
        <p14:creationId xmlns:p14="http://schemas.microsoft.com/office/powerpoint/2010/main" val="4177812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Check </a:t>
            </a:r>
            <a:r>
              <a:rPr lang="it-IT" dirty="0" err="1"/>
              <a:t>Quantity</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r>
              <a:rPr lang="en-US" dirty="0" err="1"/>
              <a:t>Parte</a:t>
            </a:r>
            <a:r>
              <a:rPr lang="en-US" dirty="0"/>
              <a:t> 2</a:t>
            </a:r>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357354" y="515845"/>
            <a:ext cx="4967246" cy="5478822"/>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26</a:t>
            </a:fld>
            <a:endParaRPr lang="en-US"/>
          </a:p>
        </p:txBody>
      </p:sp>
    </p:spTree>
    <p:extLst>
      <p:ext uri="{BB962C8B-B14F-4D97-AF65-F5344CB8AC3E}">
        <p14:creationId xmlns:p14="http://schemas.microsoft.com/office/powerpoint/2010/main" val="2063007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GO TO Cart</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59405" y="929744"/>
            <a:ext cx="5056718" cy="4998511"/>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27</a:t>
            </a:fld>
            <a:endParaRPr lang="en-US"/>
          </a:p>
        </p:txBody>
      </p:sp>
    </p:spTree>
    <p:extLst>
      <p:ext uri="{BB962C8B-B14F-4D97-AF65-F5344CB8AC3E}">
        <p14:creationId xmlns:p14="http://schemas.microsoft.com/office/powerpoint/2010/main" val="2920160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Create Order</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593142" y="682094"/>
            <a:ext cx="4617158" cy="5350957"/>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28</a:t>
            </a:fld>
            <a:endParaRPr lang="en-US"/>
          </a:p>
        </p:txBody>
      </p:sp>
    </p:spTree>
    <p:extLst>
      <p:ext uri="{BB962C8B-B14F-4D97-AF65-F5344CB8AC3E}">
        <p14:creationId xmlns:p14="http://schemas.microsoft.com/office/powerpoint/2010/main" val="2973659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GO TO Order</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622532" y="682094"/>
            <a:ext cx="4558377" cy="5350957"/>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29</a:t>
            </a:fld>
            <a:endParaRPr lang="en-US"/>
          </a:p>
        </p:txBody>
      </p:sp>
    </p:spTree>
    <p:extLst>
      <p:ext uri="{BB962C8B-B14F-4D97-AF65-F5344CB8AC3E}">
        <p14:creationId xmlns:p14="http://schemas.microsoft.com/office/powerpoint/2010/main" val="86846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err="1"/>
              <a:t>specificATION</a:t>
            </a:r>
            <a:endParaRPr lang="it-IT" dirty="0"/>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6"/>
            <a:ext cx="10620855" cy="4709652"/>
          </a:xfrm>
        </p:spPr>
        <p:txBody>
          <a:bodyPr>
            <a:normAutofit fontScale="92500" lnSpcReduction="10000"/>
          </a:bodyPr>
          <a:lstStyle/>
          <a:p>
            <a:pPr marL="0" indent="0">
              <a:buNone/>
            </a:pPr>
            <a:r>
              <a:rPr lang="it-IT" dirty="0"/>
              <a:t>Un’applicazione di commercio elettronico consente </a:t>
            </a:r>
            <a:r>
              <a:rPr lang="it-IT" dirty="0">
                <a:solidFill>
                  <a:srgbClr val="FF0000"/>
                </a:solidFill>
              </a:rPr>
              <a:t>all’utente </a:t>
            </a:r>
            <a:r>
              <a:rPr lang="it-IT" dirty="0"/>
              <a:t>(acquirente) di </a:t>
            </a:r>
            <a:r>
              <a:rPr lang="it-IT" dirty="0">
                <a:solidFill>
                  <a:srgbClr val="00B0F0"/>
                </a:solidFill>
              </a:rPr>
              <a:t>visualizzare</a:t>
            </a:r>
            <a:r>
              <a:rPr lang="it-IT" dirty="0"/>
              <a:t> un catalogo di </a:t>
            </a:r>
            <a:r>
              <a:rPr lang="it-IT" dirty="0">
                <a:solidFill>
                  <a:srgbClr val="FF0000"/>
                </a:solidFill>
              </a:rPr>
              <a:t>prodotti</a:t>
            </a:r>
            <a:r>
              <a:rPr lang="it-IT" dirty="0"/>
              <a:t> </a:t>
            </a:r>
            <a:r>
              <a:rPr lang="it-IT" dirty="0">
                <a:solidFill>
                  <a:srgbClr val="00B0F0"/>
                </a:solidFill>
              </a:rPr>
              <a:t>venduti</a:t>
            </a:r>
            <a:r>
              <a:rPr lang="it-IT" dirty="0"/>
              <a:t> da diversi </a:t>
            </a:r>
            <a:r>
              <a:rPr lang="it-IT" dirty="0">
                <a:solidFill>
                  <a:srgbClr val="FF0000"/>
                </a:solidFill>
              </a:rPr>
              <a:t>fornitori</a:t>
            </a:r>
            <a:r>
              <a:rPr lang="it-IT" dirty="0"/>
              <a:t>, inserire prodotti in un carrello della spesa e </a:t>
            </a:r>
            <a:r>
              <a:rPr lang="it-IT" dirty="0">
                <a:solidFill>
                  <a:srgbClr val="00B0F0"/>
                </a:solidFill>
              </a:rPr>
              <a:t>creare </a:t>
            </a:r>
            <a:r>
              <a:rPr lang="it-IT" dirty="0"/>
              <a:t>un </a:t>
            </a:r>
            <a:r>
              <a:rPr lang="it-IT" dirty="0">
                <a:solidFill>
                  <a:srgbClr val="FF0000"/>
                </a:solidFill>
              </a:rPr>
              <a:t>ordine </a:t>
            </a:r>
            <a:r>
              <a:rPr lang="it-IT" dirty="0"/>
              <a:t>di acquisto a partire dal contenuto del carrello. Un prodotto ha un </a:t>
            </a:r>
            <a:r>
              <a:rPr lang="it-IT" dirty="0">
                <a:solidFill>
                  <a:srgbClr val="00B050"/>
                </a:solidFill>
              </a:rPr>
              <a:t>codice (campo chiave), un nome, una descrizione, una categoria merceologica e una foto.</a:t>
            </a:r>
            <a:r>
              <a:rPr lang="it-IT" dirty="0"/>
              <a:t> Lo stesso prodotto (cioè codice prodotto) può essere venduto da più fornitori a prezzi differenti. Un fornitore ha un </a:t>
            </a:r>
            <a:r>
              <a:rPr lang="it-IT" dirty="0">
                <a:solidFill>
                  <a:srgbClr val="00B050"/>
                </a:solidFill>
              </a:rPr>
              <a:t>codice, un nome, una valutazione da 1 a 5 stelle e una politica di spedizione</a:t>
            </a:r>
            <a:r>
              <a:rPr lang="it-IT" dirty="0"/>
              <a:t>. Un utente ha </a:t>
            </a:r>
            <a:r>
              <a:rPr lang="it-IT" dirty="0">
                <a:solidFill>
                  <a:srgbClr val="00B050"/>
                </a:solidFill>
              </a:rPr>
              <a:t>un nome, un cognome, un’e-mail, una password e un indirizzo di spedizione</a:t>
            </a:r>
            <a:r>
              <a:rPr lang="it-IT" dirty="0"/>
              <a:t>. La politica di spedizione precisa il prezzo della spedizione in base al numero di articoli ordinati. Ogni fornitore è libero di </a:t>
            </a:r>
            <a:r>
              <a:rPr lang="it-IT" dirty="0">
                <a:solidFill>
                  <a:srgbClr val="00B0F0"/>
                </a:solidFill>
              </a:rPr>
              <a:t>definire</a:t>
            </a:r>
            <a:r>
              <a:rPr lang="it-IT" dirty="0"/>
              <a:t> </a:t>
            </a:r>
            <a:r>
              <a:rPr lang="it-IT" dirty="0">
                <a:solidFill>
                  <a:srgbClr val="FF0000"/>
                </a:solidFill>
              </a:rPr>
              <a:t>fasce di spesa</a:t>
            </a:r>
            <a:r>
              <a:rPr lang="it-IT" dirty="0"/>
              <a:t>. Una fascia di spesa ha un </a:t>
            </a:r>
            <a:r>
              <a:rPr lang="it-IT" dirty="0">
                <a:solidFill>
                  <a:srgbClr val="00B050"/>
                </a:solidFill>
              </a:rPr>
              <a:t>numero minimo, un numero massimo e un prezzo</a:t>
            </a:r>
            <a:r>
              <a:rPr lang="it-IT" dirty="0"/>
              <a:t>.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ultimi cinque prodotti visualizzati dall’utente. </a:t>
            </a:r>
          </a:p>
        </p:txBody>
      </p:sp>
      <p:sp>
        <p:nvSpPr>
          <p:cNvPr id="4" name="CasellaDiTesto 3">
            <a:extLst>
              <a:ext uri="{FF2B5EF4-FFF2-40B4-BE49-F238E27FC236}">
                <a16:creationId xmlns:a16="http://schemas.microsoft.com/office/drawing/2014/main" id="{41BC32FC-CBD4-4372-9FC3-08CE5C0D4BE6}"/>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Entità</a:t>
            </a:r>
            <a:r>
              <a:rPr lang="it-IT" dirty="0"/>
              <a:t> </a:t>
            </a:r>
            <a:r>
              <a:rPr lang="it-IT" dirty="0">
                <a:solidFill>
                  <a:srgbClr val="00B0F0"/>
                </a:solidFill>
              </a:rPr>
              <a:t>Relazioni</a:t>
            </a:r>
            <a:r>
              <a:rPr lang="it-IT" dirty="0"/>
              <a:t> </a:t>
            </a:r>
            <a:r>
              <a:rPr lang="it-IT" dirty="0">
                <a:solidFill>
                  <a:srgbClr val="00B050"/>
                </a:solidFill>
              </a:rPr>
              <a:t>Attributi</a:t>
            </a:r>
          </a:p>
        </p:txBody>
      </p:sp>
    </p:spTree>
    <p:extLst>
      <p:ext uri="{BB962C8B-B14F-4D97-AF65-F5344CB8AC3E}">
        <p14:creationId xmlns:p14="http://schemas.microsoft.com/office/powerpoint/2010/main" val="3076704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err="1"/>
              <a:t>lOGOUT</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622532" y="1376798"/>
            <a:ext cx="4558377" cy="396154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30</a:t>
            </a:fld>
            <a:endParaRPr lang="en-US"/>
          </a:p>
        </p:txBody>
      </p:sp>
    </p:spTree>
    <p:extLst>
      <p:ext uri="{BB962C8B-B14F-4D97-AF65-F5344CB8AC3E}">
        <p14:creationId xmlns:p14="http://schemas.microsoft.com/office/powerpoint/2010/main" val="3724277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magine che contiene cielo, nuvola, blu, schermata&#10;&#10;Descrizione generata automaticamente">
            <a:extLst>
              <a:ext uri="{FF2B5EF4-FFF2-40B4-BE49-F238E27FC236}">
                <a16:creationId xmlns:a16="http://schemas.microsoft.com/office/drawing/2014/main" id="{8C412ABD-497A-6434-53FD-704C3A105AE1}"/>
              </a:ext>
            </a:extLst>
          </p:cNvPr>
          <p:cNvPicPr>
            <a:picLocks noChangeAspect="1"/>
          </p:cNvPicPr>
          <p:nvPr/>
        </p:nvPicPr>
        <p:blipFill rotWithShape="1">
          <a:blip r:embed="rId2"/>
          <a:srcRect t="25000"/>
          <a:stretch/>
        </p:blipFill>
        <p:spPr>
          <a:xfrm>
            <a:off x="-4" y="10"/>
            <a:ext cx="12192000" cy="6857990"/>
          </a:xfrm>
          <a:prstGeom prst="rect">
            <a:avLst/>
          </a:prstGeom>
          <a:noFill/>
        </p:spPr>
      </p:pic>
      <p:sp>
        <p:nvSpPr>
          <p:cNvPr id="2" name="Titolo 1">
            <a:extLst>
              <a:ext uri="{FF2B5EF4-FFF2-40B4-BE49-F238E27FC236}">
                <a16:creationId xmlns:a16="http://schemas.microsoft.com/office/drawing/2014/main" id="{14E7A778-CB15-42D3-AF83-C196977512B2}"/>
              </a:ext>
            </a:extLst>
          </p:cNvPr>
          <p:cNvSpPr>
            <a:spLocks noGrp="1"/>
          </p:cNvSpPr>
          <p:nvPr>
            <p:ph type="ctrTitle"/>
          </p:nvPr>
        </p:nvSpPr>
        <p:spPr>
          <a:xfrm>
            <a:off x="1981199" y="2362200"/>
            <a:ext cx="6438645" cy="2400300"/>
          </a:xfrm>
        </p:spPr>
        <p:txBody>
          <a:bodyPr>
            <a:normAutofit/>
          </a:bodyPr>
          <a:lstStyle/>
          <a:p>
            <a:r>
              <a:rPr lang="it-IT" sz="4800" dirty="0"/>
              <a:t>RIA</a:t>
            </a:r>
          </a:p>
        </p:txBody>
      </p:sp>
      <p:sp>
        <p:nvSpPr>
          <p:cNvPr id="3" name="Sottotitolo 2">
            <a:extLst>
              <a:ext uri="{FF2B5EF4-FFF2-40B4-BE49-F238E27FC236}">
                <a16:creationId xmlns:a16="http://schemas.microsoft.com/office/drawing/2014/main" id="{85175C89-695A-4C7C-BE3B-0904DA749461}"/>
              </a:ext>
            </a:extLst>
          </p:cNvPr>
          <p:cNvSpPr>
            <a:spLocks noGrp="1"/>
          </p:cNvSpPr>
          <p:nvPr>
            <p:ph type="subTitle" idx="1"/>
          </p:nvPr>
        </p:nvSpPr>
        <p:spPr>
          <a:xfrm>
            <a:off x="2018489" y="5075226"/>
            <a:ext cx="6438645" cy="1135074"/>
          </a:xfrm>
        </p:spPr>
        <p:txBody>
          <a:bodyPr>
            <a:normAutofit/>
          </a:bodyPr>
          <a:lstStyle/>
          <a:p>
            <a:endParaRPr lang="it-IT" dirty="0">
              <a:solidFill>
                <a:srgbClr val="FFFFFF"/>
              </a:solidFill>
            </a:endParaRPr>
          </a:p>
        </p:txBody>
      </p:sp>
      <p:sp>
        <p:nvSpPr>
          <p:cNvPr id="27" name="Date Placeholder 5">
            <a:extLst>
              <a:ext uri="{FF2B5EF4-FFF2-40B4-BE49-F238E27FC236}">
                <a16:creationId xmlns:a16="http://schemas.microsoft.com/office/drawing/2014/main" id="{8FEC7935-71D6-461E-AB51-B32890794346}"/>
              </a:ext>
            </a:extLst>
          </p:cNvPr>
          <p:cNvSpPr>
            <a:spLocks noGrp="1"/>
          </p:cNvSpPr>
          <p:nvPr>
            <p:ph type="dt" sz="half" idx="10"/>
          </p:nvPr>
        </p:nvSpPr>
        <p:spPr>
          <a:xfrm>
            <a:off x="652371" y="6332538"/>
            <a:ext cx="3006492" cy="365125"/>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28" name="Footer Placeholder 6">
            <a:extLst>
              <a:ext uri="{FF2B5EF4-FFF2-40B4-BE49-F238E27FC236}">
                <a16:creationId xmlns:a16="http://schemas.microsoft.com/office/drawing/2014/main" id="{4D9C2E7B-C261-4427-8970-90F1E8DC223B}"/>
              </a:ext>
            </a:extLst>
          </p:cNvPr>
          <p:cNvSpPr>
            <a:spLocks noGrp="1"/>
          </p:cNvSpPr>
          <p:nvPr>
            <p:ph type="ftr" sz="quarter" idx="11"/>
          </p:nvPr>
        </p:nvSpPr>
        <p:spPr>
          <a:xfrm>
            <a:off x="8034169" y="6332538"/>
            <a:ext cx="3505459" cy="365125"/>
          </a:xfrm>
        </p:spPr>
        <p:txBody>
          <a:bodyPr>
            <a:normAutofit/>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29" name="Slide Number Placeholder 9">
            <a:extLst>
              <a:ext uri="{FF2B5EF4-FFF2-40B4-BE49-F238E27FC236}">
                <a16:creationId xmlns:a16="http://schemas.microsoft.com/office/drawing/2014/main" id="{A443A0C7-3A61-432A-81C6-40FB2C602720}"/>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smtClean="0">
                <a:solidFill>
                  <a:srgbClr val="FFFFFF"/>
                </a:solidFill>
                <a:effectLst>
                  <a:outerShdw blurRad="38100" dist="38100" dir="2700000" algn="tl">
                    <a:srgbClr val="000000">
                      <a:alpha val="43137"/>
                    </a:srgbClr>
                  </a:outerShdw>
                </a:effectLst>
              </a:rPr>
              <a:pPr>
                <a:spcAft>
                  <a:spcPts val="600"/>
                </a:spcAft>
              </a:pPr>
              <a:t>31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0607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81365-B6CE-4CE2-BEFA-D0D12DCC6310}"/>
              </a:ext>
            </a:extLst>
          </p:cNvPr>
          <p:cNvSpPr>
            <a:spLocks noGrp="1"/>
          </p:cNvSpPr>
          <p:nvPr>
            <p:ph type="title"/>
          </p:nvPr>
        </p:nvSpPr>
        <p:spPr>
          <a:xfrm>
            <a:off x="652371" y="466344"/>
            <a:ext cx="10625229" cy="704089"/>
          </a:xfrm>
        </p:spPr>
        <p:txBody>
          <a:bodyPr>
            <a:normAutofit fontScale="90000"/>
          </a:bodyPr>
          <a:lstStyle/>
          <a:p>
            <a:r>
              <a:rPr lang="it-IT" dirty="0"/>
              <a:t>JavaScript-</a:t>
            </a:r>
            <a:r>
              <a:rPr lang="it-IT" dirty="0" err="1"/>
              <a:t>only</a:t>
            </a:r>
            <a:r>
              <a:rPr lang="it-IT" dirty="0"/>
              <a:t> </a:t>
            </a:r>
            <a:r>
              <a:rPr lang="it-IT" dirty="0" err="1"/>
              <a:t>Specifications</a:t>
            </a:r>
            <a:endParaRPr lang="it-IT" dirty="0"/>
          </a:p>
        </p:txBody>
      </p:sp>
      <p:sp>
        <p:nvSpPr>
          <p:cNvPr id="3" name="Segnaposto contenuto 2">
            <a:extLst>
              <a:ext uri="{FF2B5EF4-FFF2-40B4-BE49-F238E27FC236}">
                <a16:creationId xmlns:a16="http://schemas.microsoft.com/office/drawing/2014/main" id="{B1141AA1-DF62-493A-8AA1-0ABA26A8D0A7}"/>
              </a:ext>
            </a:extLst>
          </p:cNvPr>
          <p:cNvSpPr>
            <a:spLocks noGrp="1"/>
          </p:cNvSpPr>
          <p:nvPr>
            <p:ph idx="1"/>
          </p:nvPr>
        </p:nvSpPr>
        <p:spPr>
          <a:xfrm>
            <a:off x="652371" y="1399032"/>
            <a:ext cx="10620855" cy="4544568"/>
          </a:xfrm>
        </p:spPr>
        <p:txBody>
          <a:bodyPr>
            <a:normAutofit/>
          </a:bodyPr>
          <a:lstStyle/>
          <a:p>
            <a:pPr marL="0" indent="0">
              <a:buNone/>
            </a:pPr>
            <a:r>
              <a:rPr lang="it-IT" sz="1900" dirty="0"/>
              <a:t>Si realizzi un’applicazione client server web che estende e/o modifica le specifiche precedenti come segue:</a:t>
            </a:r>
          </a:p>
          <a:p>
            <a:r>
              <a:rPr lang="it-IT" sz="1900" dirty="0"/>
              <a:t>Dopo il login dell’utente, l’intera applicazione è realizzata con un’unica pagina.</a:t>
            </a:r>
          </a:p>
          <a:p>
            <a:r>
              <a:rPr lang="it-IT" sz="1900" dirty="0"/>
              <a:t>Ogni interazione dell’utente è gestita senza ricaricare completamente la pagina, ma produce l’invocazione asincrona del server e l’eventuale modifica del contenuto da aggiornare a seguito dell’evento.</a:t>
            </a:r>
          </a:p>
          <a:p>
            <a:r>
              <a:rPr lang="it-IT" sz="1900" dirty="0"/>
              <a:t>L’applicazione memorizza il contenuto del carrello a lato client.</a:t>
            </a:r>
          </a:p>
          <a:p>
            <a:r>
              <a:rPr lang="it-IT" sz="1900" dirty="0"/>
              <a:t>Nella pagina RISULTATI l’elenco dettagliato dei prodotti già nel carrello da parte di un fornitore compare mediante una finestra sovrapposta quando si passa con il mouse sopra il numero che indica quanti prodotti del medesimo fornitore sono già nel carrello.</a:t>
            </a:r>
          </a:p>
        </p:txBody>
      </p:sp>
    </p:spTree>
    <p:extLst>
      <p:ext uri="{BB962C8B-B14F-4D97-AF65-F5344CB8AC3E}">
        <p14:creationId xmlns:p14="http://schemas.microsoft.com/office/powerpoint/2010/main" val="2271169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81365-B6CE-4CE2-BEFA-D0D12DCC6310}"/>
              </a:ext>
            </a:extLst>
          </p:cNvPr>
          <p:cNvSpPr>
            <a:spLocks noGrp="1"/>
          </p:cNvSpPr>
          <p:nvPr>
            <p:ph type="title"/>
          </p:nvPr>
        </p:nvSpPr>
        <p:spPr>
          <a:xfrm>
            <a:off x="652371" y="466344"/>
            <a:ext cx="10625229" cy="704089"/>
          </a:xfrm>
        </p:spPr>
        <p:txBody>
          <a:bodyPr>
            <a:normAutofit fontScale="90000"/>
          </a:bodyPr>
          <a:lstStyle/>
          <a:p>
            <a:r>
              <a:rPr lang="it-IT" dirty="0"/>
              <a:t>Components</a:t>
            </a:r>
          </a:p>
        </p:txBody>
      </p:sp>
      <p:sp>
        <p:nvSpPr>
          <p:cNvPr id="4" name="CasellaDiTesto 3">
            <a:extLst>
              <a:ext uri="{FF2B5EF4-FFF2-40B4-BE49-F238E27FC236}">
                <a16:creationId xmlns:a16="http://schemas.microsoft.com/office/drawing/2014/main" id="{9C3DDF3B-F333-4381-8DDD-4F9445F87D75}"/>
              </a:ext>
            </a:extLst>
          </p:cNvPr>
          <p:cNvSpPr txBox="1"/>
          <p:nvPr/>
        </p:nvSpPr>
        <p:spPr>
          <a:xfrm>
            <a:off x="652371" y="1572768"/>
            <a:ext cx="3154680" cy="2031325"/>
          </a:xfrm>
          <a:prstGeom prst="rect">
            <a:avLst/>
          </a:prstGeom>
          <a:noFill/>
        </p:spPr>
        <p:txBody>
          <a:bodyPr wrap="square" rtlCol="0">
            <a:spAutoFit/>
          </a:bodyPr>
          <a:lstStyle/>
          <a:p>
            <a:r>
              <a:rPr lang="it-IT" dirty="0" err="1"/>
              <a:t>Beans</a:t>
            </a:r>
            <a:r>
              <a:rPr lang="it-IT" dirty="0"/>
              <a:t>:</a:t>
            </a:r>
          </a:p>
          <a:p>
            <a:pPr marL="285750" indent="-285750">
              <a:buFont typeface="Arial" panose="020B0604020202020204" pitchFamily="34" charset="0"/>
              <a:buChar char="•"/>
            </a:pPr>
            <a:r>
              <a:rPr lang="it-IT" dirty="0" err="1"/>
              <a:t>CartSupplier</a:t>
            </a:r>
            <a:endParaRPr lang="it-IT" dirty="0"/>
          </a:p>
          <a:p>
            <a:pPr marL="285750" indent="-285750">
              <a:buFont typeface="Arial" panose="020B0604020202020204" pitchFamily="34" charset="0"/>
              <a:buChar char="•"/>
            </a:pPr>
            <a:r>
              <a:rPr lang="it-IT" dirty="0"/>
              <a:t>Order</a:t>
            </a:r>
          </a:p>
          <a:p>
            <a:pPr marL="285750" indent="-285750">
              <a:buFont typeface="Arial" panose="020B0604020202020204" pitchFamily="34" charset="0"/>
              <a:buChar char="•"/>
            </a:pPr>
            <a:r>
              <a:rPr lang="it-IT" dirty="0"/>
              <a:t>Product</a:t>
            </a:r>
          </a:p>
          <a:p>
            <a:pPr marL="285750" indent="-285750">
              <a:buFont typeface="Arial" panose="020B0604020202020204" pitchFamily="34" charset="0"/>
              <a:buChar char="•"/>
            </a:pPr>
            <a:r>
              <a:rPr lang="it-IT" dirty="0" err="1"/>
              <a:t>SpendingRanges</a:t>
            </a:r>
            <a:endParaRPr lang="it-IT" dirty="0"/>
          </a:p>
          <a:p>
            <a:pPr marL="285750" indent="-285750">
              <a:buFont typeface="Arial" panose="020B0604020202020204" pitchFamily="34" charset="0"/>
              <a:buChar char="•"/>
            </a:pPr>
            <a:r>
              <a:rPr lang="it-IT" dirty="0"/>
              <a:t>Supplier</a:t>
            </a:r>
          </a:p>
          <a:p>
            <a:pPr marL="285750" indent="-285750">
              <a:buFont typeface="Arial" panose="020B0604020202020204" pitchFamily="34" charset="0"/>
              <a:buChar char="•"/>
            </a:pPr>
            <a:r>
              <a:rPr lang="it-IT" dirty="0"/>
              <a:t>User</a:t>
            </a:r>
          </a:p>
        </p:txBody>
      </p:sp>
      <p:sp>
        <p:nvSpPr>
          <p:cNvPr id="5" name="CasellaDiTesto 4">
            <a:extLst>
              <a:ext uri="{FF2B5EF4-FFF2-40B4-BE49-F238E27FC236}">
                <a16:creationId xmlns:a16="http://schemas.microsoft.com/office/drawing/2014/main" id="{4FE718D4-93DE-4E42-9FD8-506DB8298762}"/>
              </a:ext>
            </a:extLst>
          </p:cNvPr>
          <p:cNvSpPr txBox="1"/>
          <p:nvPr/>
        </p:nvSpPr>
        <p:spPr>
          <a:xfrm>
            <a:off x="3407664" y="1572767"/>
            <a:ext cx="2688336" cy="2031325"/>
          </a:xfrm>
          <a:prstGeom prst="rect">
            <a:avLst/>
          </a:prstGeom>
          <a:noFill/>
        </p:spPr>
        <p:txBody>
          <a:bodyPr wrap="square" rtlCol="0">
            <a:spAutoFit/>
          </a:bodyPr>
          <a:lstStyle/>
          <a:p>
            <a:r>
              <a:rPr lang="it-IT" dirty="0" err="1"/>
              <a:t>Dao</a:t>
            </a:r>
            <a:r>
              <a:rPr lang="it-IT" dirty="0"/>
              <a:t>:</a:t>
            </a:r>
          </a:p>
          <a:p>
            <a:pPr marL="285750" indent="-285750">
              <a:buFont typeface="Arial" panose="020B0604020202020204" pitchFamily="34" charset="0"/>
              <a:buChar char="•"/>
            </a:pPr>
            <a:r>
              <a:rPr lang="it-IT" dirty="0" err="1"/>
              <a:t>OrderDao</a:t>
            </a:r>
            <a:endParaRPr lang="it-IT" dirty="0"/>
          </a:p>
          <a:p>
            <a:pPr marL="285750" indent="-285750">
              <a:buFont typeface="Arial" panose="020B0604020202020204" pitchFamily="34" charset="0"/>
              <a:buChar char="•"/>
            </a:pPr>
            <a:r>
              <a:rPr lang="it-IT" dirty="0" err="1"/>
              <a:t>ProductDao</a:t>
            </a:r>
            <a:endParaRPr lang="it-IT" dirty="0"/>
          </a:p>
          <a:p>
            <a:pPr marL="285750" indent="-285750">
              <a:buFont typeface="Arial" panose="020B0604020202020204" pitchFamily="34" charset="0"/>
              <a:buChar char="•"/>
            </a:pPr>
            <a:r>
              <a:rPr lang="it-IT" dirty="0" err="1"/>
              <a:t>SpendingRangesDao</a:t>
            </a:r>
            <a:endParaRPr lang="it-IT" dirty="0"/>
          </a:p>
          <a:p>
            <a:pPr marL="285750" indent="-285750">
              <a:buFont typeface="Arial" panose="020B0604020202020204" pitchFamily="34" charset="0"/>
              <a:buChar char="•"/>
            </a:pPr>
            <a:r>
              <a:rPr lang="it-IT" dirty="0" err="1"/>
              <a:t>SupplierDao</a:t>
            </a:r>
            <a:endParaRPr lang="it-IT" dirty="0"/>
          </a:p>
          <a:p>
            <a:pPr marL="285750" indent="-285750">
              <a:buFont typeface="Arial" panose="020B0604020202020204" pitchFamily="34" charset="0"/>
              <a:buChar char="•"/>
            </a:pPr>
            <a:r>
              <a:rPr lang="it-IT" dirty="0" err="1"/>
              <a:t>UserDao</a:t>
            </a:r>
            <a:endParaRPr lang="it-IT" dirty="0"/>
          </a:p>
          <a:p>
            <a:pPr marL="285750" indent="-285750">
              <a:buFont typeface="Arial" panose="020B0604020202020204" pitchFamily="34" charset="0"/>
              <a:buChar char="•"/>
            </a:pPr>
            <a:endParaRPr lang="it-IT" dirty="0"/>
          </a:p>
        </p:txBody>
      </p:sp>
      <p:sp>
        <p:nvSpPr>
          <p:cNvPr id="6" name="CasellaDiTesto 5">
            <a:extLst>
              <a:ext uri="{FF2B5EF4-FFF2-40B4-BE49-F238E27FC236}">
                <a16:creationId xmlns:a16="http://schemas.microsoft.com/office/drawing/2014/main" id="{F2BF10BF-8410-41B9-9DF9-9623E2AD4B8E}"/>
              </a:ext>
            </a:extLst>
          </p:cNvPr>
          <p:cNvSpPr txBox="1"/>
          <p:nvPr/>
        </p:nvSpPr>
        <p:spPr>
          <a:xfrm>
            <a:off x="6096000" y="1572767"/>
            <a:ext cx="3044952" cy="2308324"/>
          </a:xfrm>
          <a:prstGeom prst="rect">
            <a:avLst/>
          </a:prstGeom>
          <a:noFill/>
        </p:spPr>
        <p:txBody>
          <a:bodyPr wrap="square" rtlCol="0">
            <a:spAutoFit/>
          </a:bodyPr>
          <a:lstStyle/>
          <a:p>
            <a:r>
              <a:rPr lang="it-IT" dirty="0"/>
              <a:t>Controller:</a:t>
            </a:r>
          </a:p>
          <a:p>
            <a:pPr marL="285750" indent="-285750">
              <a:buFont typeface="Arial" panose="020B0604020202020204" pitchFamily="34" charset="0"/>
              <a:buChar char="•"/>
            </a:pPr>
            <a:r>
              <a:rPr lang="it-IT" dirty="0" err="1"/>
              <a:t>CheckLogin</a:t>
            </a:r>
            <a:endParaRPr lang="it-IT" dirty="0"/>
          </a:p>
          <a:p>
            <a:pPr marL="285750" indent="-285750">
              <a:buFont typeface="Arial" panose="020B0604020202020204" pitchFamily="34" charset="0"/>
              <a:buChar char="•"/>
            </a:pPr>
            <a:r>
              <a:rPr lang="it-IT" dirty="0" err="1"/>
              <a:t>CreateOrder</a:t>
            </a:r>
            <a:endParaRPr lang="it-IT" dirty="0"/>
          </a:p>
          <a:p>
            <a:pPr marL="285750" indent="-285750">
              <a:buFont typeface="Arial" panose="020B0604020202020204" pitchFamily="34" charset="0"/>
              <a:buChar char="•"/>
            </a:pPr>
            <a:r>
              <a:rPr lang="it-IT" dirty="0" err="1"/>
              <a:t>GoToHome</a:t>
            </a:r>
            <a:endParaRPr lang="it-IT" dirty="0"/>
          </a:p>
          <a:p>
            <a:pPr marL="285750" indent="-285750">
              <a:buFont typeface="Arial" panose="020B0604020202020204" pitchFamily="34" charset="0"/>
              <a:buChar char="•"/>
            </a:pPr>
            <a:r>
              <a:rPr lang="it-IT" dirty="0" err="1"/>
              <a:t>GoToOrder</a:t>
            </a:r>
            <a:endParaRPr lang="it-IT" dirty="0"/>
          </a:p>
          <a:p>
            <a:pPr marL="285750" indent="-285750">
              <a:buFont typeface="Arial" panose="020B0604020202020204" pitchFamily="34" charset="0"/>
              <a:buChar char="•"/>
            </a:pPr>
            <a:r>
              <a:rPr lang="it-IT" dirty="0" err="1"/>
              <a:t>GoToResults</a:t>
            </a:r>
            <a:endParaRPr lang="it-IT" dirty="0"/>
          </a:p>
          <a:p>
            <a:pPr marL="285750" indent="-285750">
              <a:buFont typeface="Arial" panose="020B0604020202020204" pitchFamily="34" charset="0"/>
              <a:buChar char="•"/>
            </a:pPr>
            <a:r>
              <a:rPr lang="it-IT" dirty="0" err="1"/>
              <a:t>Logout</a:t>
            </a:r>
            <a:endParaRPr lang="it-IT" dirty="0"/>
          </a:p>
          <a:p>
            <a:pPr marL="285750" indent="-285750">
              <a:buFont typeface="Arial" panose="020B0604020202020204" pitchFamily="34" charset="0"/>
              <a:buChar char="•"/>
            </a:pPr>
            <a:r>
              <a:rPr lang="it-IT" dirty="0" err="1"/>
              <a:t>ProductsDetails</a:t>
            </a:r>
            <a:endParaRPr lang="it-IT" dirty="0"/>
          </a:p>
        </p:txBody>
      </p:sp>
      <p:sp>
        <p:nvSpPr>
          <p:cNvPr id="7" name="CasellaDiTesto 6">
            <a:extLst>
              <a:ext uri="{FF2B5EF4-FFF2-40B4-BE49-F238E27FC236}">
                <a16:creationId xmlns:a16="http://schemas.microsoft.com/office/drawing/2014/main" id="{B37A8602-BE83-4F6B-B2DD-EA797A1850C0}"/>
              </a:ext>
            </a:extLst>
          </p:cNvPr>
          <p:cNvSpPr txBox="1"/>
          <p:nvPr/>
        </p:nvSpPr>
        <p:spPr>
          <a:xfrm>
            <a:off x="652371" y="4389120"/>
            <a:ext cx="3154680" cy="646331"/>
          </a:xfrm>
          <a:prstGeom prst="rect">
            <a:avLst/>
          </a:prstGeom>
          <a:noFill/>
        </p:spPr>
        <p:txBody>
          <a:bodyPr wrap="square" rtlCol="0">
            <a:spAutoFit/>
          </a:bodyPr>
          <a:lstStyle/>
          <a:p>
            <a:r>
              <a:rPr lang="it-IT" dirty="0"/>
              <a:t>Filter:</a:t>
            </a:r>
          </a:p>
          <a:p>
            <a:pPr marL="285750" indent="-285750">
              <a:buFont typeface="Arial" panose="020B0604020202020204" pitchFamily="34" charset="0"/>
              <a:buChar char="•"/>
            </a:pPr>
            <a:r>
              <a:rPr lang="it-IT" dirty="0" err="1"/>
              <a:t>LoginChecker</a:t>
            </a:r>
            <a:endParaRPr lang="it-IT" dirty="0"/>
          </a:p>
        </p:txBody>
      </p:sp>
      <p:sp>
        <p:nvSpPr>
          <p:cNvPr id="8" name="CasellaDiTesto 7">
            <a:extLst>
              <a:ext uri="{FF2B5EF4-FFF2-40B4-BE49-F238E27FC236}">
                <a16:creationId xmlns:a16="http://schemas.microsoft.com/office/drawing/2014/main" id="{CE31EBC7-27FD-483F-8819-1E59954597B3}"/>
              </a:ext>
            </a:extLst>
          </p:cNvPr>
          <p:cNvSpPr txBox="1"/>
          <p:nvPr/>
        </p:nvSpPr>
        <p:spPr>
          <a:xfrm>
            <a:off x="8714232" y="1572767"/>
            <a:ext cx="3410712" cy="923330"/>
          </a:xfrm>
          <a:prstGeom prst="rect">
            <a:avLst/>
          </a:prstGeom>
          <a:noFill/>
        </p:spPr>
        <p:txBody>
          <a:bodyPr wrap="square" rtlCol="0">
            <a:spAutoFit/>
          </a:bodyPr>
          <a:lstStyle/>
          <a:p>
            <a:r>
              <a:rPr lang="it-IT" dirty="0" err="1"/>
              <a:t>View</a:t>
            </a:r>
            <a:r>
              <a:rPr lang="it-IT" dirty="0"/>
              <a:t>:</a:t>
            </a:r>
          </a:p>
          <a:p>
            <a:pPr marL="285750" indent="-285750">
              <a:buFont typeface="Arial" panose="020B0604020202020204" pitchFamily="34" charset="0"/>
              <a:buChar char="•"/>
            </a:pPr>
            <a:r>
              <a:rPr lang="it-IT" dirty="0"/>
              <a:t>LoginPage.html</a:t>
            </a:r>
          </a:p>
          <a:p>
            <a:pPr marL="285750" indent="-285750">
              <a:buFont typeface="Arial" panose="020B0604020202020204" pitchFamily="34" charset="0"/>
              <a:buChar char="•"/>
            </a:pPr>
            <a:r>
              <a:rPr lang="it-IT" dirty="0"/>
              <a:t>Market.html</a:t>
            </a:r>
          </a:p>
        </p:txBody>
      </p:sp>
    </p:spTree>
    <p:extLst>
      <p:ext uri="{BB962C8B-B14F-4D97-AF65-F5344CB8AC3E}">
        <p14:creationId xmlns:p14="http://schemas.microsoft.com/office/powerpoint/2010/main" val="4285152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81365-B6CE-4CE2-BEFA-D0D12DCC6310}"/>
              </a:ext>
            </a:extLst>
          </p:cNvPr>
          <p:cNvSpPr>
            <a:spLocks noGrp="1"/>
          </p:cNvSpPr>
          <p:nvPr>
            <p:ph type="title"/>
          </p:nvPr>
        </p:nvSpPr>
        <p:spPr>
          <a:xfrm>
            <a:off x="652371" y="466344"/>
            <a:ext cx="10625229" cy="704089"/>
          </a:xfrm>
        </p:spPr>
        <p:txBody>
          <a:bodyPr>
            <a:normAutofit fontScale="90000"/>
          </a:bodyPr>
          <a:lstStyle/>
          <a:p>
            <a:r>
              <a:rPr lang="it-IT" dirty="0" err="1"/>
              <a:t>javaScript</a:t>
            </a:r>
            <a:r>
              <a:rPr lang="it-IT" dirty="0"/>
              <a:t> Components</a:t>
            </a:r>
          </a:p>
        </p:txBody>
      </p:sp>
      <p:sp>
        <p:nvSpPr>
          <p:cNvPr id="3" name="Segnaposto contenuto 2">
            <a:extLst>
              <a:ext uri="{FF2B5EF4-FFF2-40B4-BE49-F238E27FC236}">
                <a16:creationId xmlns:a16="http://schemas.microsoft.com/office/drawing/2014/main" id="{B1141AA1-DF62-493A-8AA1-0ABA26A8D0A7}"/>
              </a:ext>
            </a:extLst>
          </p:cNvPr>
          <p:cNvSpPr>
            <a:spLocks noGrp="1"/>
          </p:cNvSpPr>
          <p:nvPr>
            <p:ph idx="1"/>
          </p:nvPr>
        </p:nvSpPr>
        <p:spPr>
          <a:xfrm>
            <a:off x="652371" y="1399032"/>
            <a:ext cx="10620855" cy="4544568"/>
          </a:xfrm>
        </p:spPr>
        <p:txBody>
          <a:bodyPr>
            <a:normAutofit/>
          </a:bodyPr>
          <a:lstStyle/>
          <a:p>
            <a:r>
              <a:rPr lang="it-IT" sz="1900" b="1" dirty="0" err="1"/>
              <a:t>PageOrchestrator</a:t>
            </a:r>
            <a:r>
              <a:rPr lang="it-IT" sz="1900" b="1" dirty="0"/>
              <a:t>:</a:t>
            </a:r>
            <a:r>
              <a:rPr lang="it-IT" sz="1900" dirty="0"/>
              <a:t> </a:t>
            </a:r>
            <a:r>
              <a:rPr lang="en-US" sz="1900" dirty="0"/>
              <a:t>initializes and displays the page components</a:t>
            </a:r>
            <a:endParaRPr lang="it-IT" sz="1900" dirty="0"/>
          </a:p>
          <a:p>
            <a:r>
              <a:rPr lang="it-IT" sz="1800" b="1" dirty="0" err="1"/>
              <a:t>VisualizeProduct</a:t>
            </a:r>
            <a:r>
              <a:rPr lang="it-IT" sz="1800" b="1" dirty="0"/>
              <a:t>: </a:t>
            </a:r>
            <a:r>
              <a:rPr lang="en-US" sz="1800" dirty="0"/>
              <a:t>takes care of displaying the table with the last 5 products visualized</a:t>
            </a:r>
          </a:p>
          <a:p>
            <a:r>
              <a:rPr lang="it-IT" sz="1800" b="1" dirty="0" err="1"/>
              <a:t>SearchForm</a:t>
            </a:r>
            <a:r>
              <a:rPr lang="it-IT" sz="1800" b="1" dirty="0"/>
              <a:t>:</a:t>
            </a:r>
            <a:r>
              <a:rPr lang="en-US" sz="1800" dirty="0"/>
              <a:t> shows the product search form</a:t>
            </a:r>
            <a:endParaRPr lang="it-IT" sz="1800" dirty="0"/>
          </a:p>
          <a:p>
            <a:r>
              <a:rPr lang="it-IT" sz="1800" b="1" dirty="0" err="1">
                <a:effectLst/>
              </a:rPr>
              <a:t>VisualizeSearchProduct</a:t>
            </a:r>
            <a:r>
              <a:rPr lang="it-IT" sz="1800" b="1" dirty="0">
                <a:effectLst/>
              </a:rPr>
              <a:t>: </a:t>
            </a:r>
            <a:r>
              <a:rPr lang="en-US" sz="1800" dirty="0">
                <a:effectLst/>
              </a:rPr>
              <a:t>shows a list of products that contain the search keyword in the name or description </a:t>
            </a:r>
          </a:p>
          <a:p>
            <a:r>
              <a:rPr lang="it-IT" sz="1800" b="1" dirty="0" err="1">
                <a:effectLst/>
              </a:rPr>
              <a:t>VisualizeCartProduct</a:t>
            </a:r>
            <a:r>
              <a:rPr lang="it-IT" sz="1800" b="1" dirty="0">
                <a:effectLst/>
              </a:rPr>
              <a:t>: </a:t>
            </a:r>
            <a:r>
              <a:rPr lang="it-IT" sz="1800" dirty="0">
                <a:effectLst/>
              </a:rPr>
              <a:t> shows the </a:t>
            </a:r>
            <a:r>
              <a:rPr lang="it-IT" sz="1800" dirty="0" err="1">
                <a:effectLst/>
              </a:rPr>
              <a:t>cart</a:t>
            </a:r>
            <a:r>
              <a:rPr lang="it-IT" sz="1800" dirty="0">
                <a:effectLst/>
              </a:rPr>
              <a:t> </a:t>
            </a:r>
          </a:p>
          <a:p>
            <a:r>
              <a:rPr lang="it-IT" sz="1800" b="1" dirty="0" err="1">
                <a:effectLst/>
                <a:latin typeface="+mj-lt"/>
              </a:rPr>
              <a:t>VisualizeOrderProduct</a:t>
            </a:r>
            <a:r>
              <a:rPr lang="it-IT" sz="1800" b="1" dirty="0">
                <a:effectLst/>
                <a:latin typeface="+mj-lt"/>
              </a:rPr>
              <a:t>: </a:t>
            </a:r>
            <a:r>
              <a:rPr lang="it-IT" sz="1800" dirty="0">
                <a:effectLst/>
                <a:latin typeface="+mj-lt"/>
              </a:rPr>
              <a:t>shows the </a:t>
            </a:r>
            <a:r>
              <a:rPr lang="it-IT" sz="1800" dirty="0" err="1">
                <a:effectLst/>
                <a:latin typeface="+mj-lt"/>
              </a:rPr>
              <a:t>order</a:t>
            </a:r>
            <a:r>
              <a:rPr lang="it-IT" sz="1800" dirty="0">
                <a:effectLst/>
                <a:latin typeface="+mj-lt"/>
              </a:rPr>
              <a:t> history</a:t>
            </a:r>
            <a:endParaRPr lang="it-IT" sz="1600" dirty="0">
              <a:effectLst/>
              <a:latin typeface="Courier New" panose="02070309020205020404" pitchFamily="49" charset="0"/>
            </a:endParaRPr>
          </a:p>
          <a:p>
            <a:pPr marL="0" indent="0">
              <a:buNone/>
            </a:pPr>
            <a:endParaRPr lang="it-IT" sz="1800" dirty="0">
              <a:effectLst/>
              <a:latin typeface="Courier New" panose="02070309020205020404" pitchFamily="49" charset="0"/>
            </a:endParaRPr>
          </a:p>
          <a:p>
            <a:endParaRPr lang="it-IT" sz="1900" dirty="0"/>
          </a:p>
        </p:txBody>
      </p:sp>
    </p:spTree>
    <p:extLst>
      <p:ext uri="{BB962C8B-B14F-4D97-AF65-F5344CB8AC3E}">
        <p14:creationId xmlns:p14="http://schemas.microsoft.com/office/powerpoint/2010/main" val="2383730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510B1-C7FF-4AC8-A0D6-D771CDA41DD1}"/>
              </a:ext>
            </a:extLst>
          </p:cNvPr>
          <p:cNvSpPr>
            <a:spLocks noGrp="1"/>
          </p:cNvSpPr>
          <p:nvPr>
            <p:ph type="title"/>
          </p:nvPr>
        </p:nvSpPr>
        <p:spPr>
          <a:xfrm>
            <a:off x="652371" y="350982"/>
            <a:ext cx="10625229" cy="729673"/>
          </a:xfrm>
        </p:spPr>
        <p:txBody>
          <a:bodyPr>
            <a:normAutofit/>
          </a:bodyPr>
          <a:lstStyle/>
          <a:p>
            <a:r>
              <a:rPr lang="it-IT" dirty="0"/>
              <a:t>IFML</a:t>
            </a:r>
          </a:p>
        </p:txBody>
      </p:sp>
      <p:pic>
        <p:nvPicPr>
          <p:cNvPr id="5" name="Segnaposto contenuto 4">
            <a:extLst>
              <a:ext uri="{FF2B5EF4-FFF2-40B4-BE49-F238E27FC236}">
                <a16:creationId xmlns:a16="http://schemas.microsoft.com/office/drawing/2014/main" id="{031FE01F-9A01-47DF-84F3-BE6D7D18A4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07746" y="1684973"/>
            <a:ext cx="9212471" cy="4698496"/>
          </a:xfrm>
        </p:spPr>
      </p:pic>
    </p:spTree>
    <p:extLst>
      <p:ext uri="{BB962C8B-B14F-4D97-AF65-F5344CB8AC3E}">
        <p14:creationId xmlns:p14="http://schemas.microsoft.com/office/powerpoint/2010/main" val="2011273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81365-B6CE-4CE2-BEFA-D0D12DCC6310}"/>
              </a:ext>
            </a:extLst>
          </p:cNvPr>
          <p:cNvSpPr>
            <a:spLocks noGrp="1"/>
          </p:cNvSpPr>
          <p:nvPr>
            <p:ph type="title"/>
          </p:nvPr>
        </p:nvSpPr>
        <p:spPr>
          <a:xfrm>
            <a:off x="652371" y="466344"/>
            <a:ext cx="10625229" cy="704089"/>
          </a:xfrm>
        </p:spPr>
        <p:txBody>
          <a:bodyPr>
            <a:normAutofit fontScale="90000"/>
          </a:bodyPr>
          <a:lstStyle/>
          <a:p>
            <a:r>
              <a:rPr lang="it-IT" dirty="0"/>
              <a:t>Events &amp; Actions</a:t>
            </a:r>
          </a:p>
        </p:txBody>
      </p:sp>
      <p:graphicFrame>
        <p:nvGraphicFramePr>
          <p:cNvPr id="4" name="Tabella 4">
            <a:extLst>
              <a:ext uri="{FF2B5EF4-FFF2-40B4-BE49-F238E27FC236}">
                <a16:creationId xmlns:a16="http://schemas.microsoft.com/office/drawing/2014/main" id="{FB571DA4-A4AC-484E-A1BB-8D08DD84A48F}"/>
              </a:ext>
            </a:extLst>
          </p:cNvPr>
          <p:cNvGraphicFramePr>
            <a:graphicFrameLocks noGrp="1"/>
          </p:cNvGraphicFramePr>
          <p:nvPr>
            <p:ph idx="1"/>
            <p:extLst>
              <p:ext uri="{D42A27DB-BD31-4B8C-83A1-F6EECF244321}">
                <p14:modId xmlns:p14="http://schemas.microsoft.com/office/powerpoint/2010/main" val="1424642332"/>
              </p:ext>
            </p:extLst>
          </p:nvPr>
        </p:nvGraphicFramePr>
        <p:xfrm>
          <a:off x="657224" y="1341120"/>
          <a:ext cx="10620376" cy="5394960"/>
        </p:xfrm>
        <a:graphic>
          <a:graphicData uri="http://schemas.openxmlformats.org/drawingml/2006/table">
            <a:tbl>
              <a:tblPr firstRow="1" bandRow="1">
                <a:tableStyleId>{073A0DAA-6AF3-43AB-8588-CEC1D06C72B9}</a:tableStyleId>
              </a:tblPr>
              <a:tblGrid>
                <a:gridCol w="2655094">
                  <a:extLst>
                    <a:ext uri="{9D8B030D-6E8A-4147-A177-3AD203B41FA5}">
                      <a16:colId xmlns:a16="http://schemas.microsoft.com/office/drawing/2014/main" val="3192989572"/>
                    </a:ext>
                  </a:extLst>
                </a:gridCol>
                <a:gridCol w="2655094">
                  <a:extLst>
                    <a:ext uri="{9D8B030D-6E8A-4147-A177-3AD203B41FA5}">
                      <a16:colId xmlns:a16="http://schemas.microsoft.com/office/drawing/2014/main" val="3685425177"/>
                    </a:ext>
                  </a:extLst>
                </a:gridCol>
                <a:gridCol w="2655094">
                  <a:extLst>
                    <a:ext uri="{9D8B030D-6E8A-4147-A177-3AD203B41FA5}">
                      <a16:colId xmlns:a16="http://schemas.microsoft.com/office/drawing/2014/main" val="412556516"/>
                    </a:ext>
                  </a:extLst>
                </a:gridCol>
                <a:gridCol w="2655094">
                  <a:extLst>
                    <a:ext uri="{9D8B030D-6E8A-4147-A177-3AD203B41FA5}">
                      <a16:colId xmlns:a16="http://schemas.microsoft.com/office/drawing/2014/main" val="929452601"/>
                    </a:ext>
                  </a:extLst>
                </a:gridCol>
              </a:tblGrid>
              <a:tr h="348384">
                <a:tc gridSpan="2">
                  <a:txBody>
                    <a:bodyPr/>
                    <a:lstStyle/>
                    <a:p>
                      <a:r>
                        <a:rPr lang="it-IT" dirty="0"/>
                        <a:t>CLIENT SIDE</a:t>
                      </a:r>
                    </a:p>
                  </a:txBody>
                  <a:tcPr/>
                </a:tc>
                <a:tc hMerge="1">
                  <a:txBody>
                    <a:bodyPr/>
                    <a:lstStyle/>
                    <a:p>
                      <a:endParaRPr lang="it-IT"/>
                    </a:p>
                  </a:txBody>
                  <a:tcPr/>
                </a:tc>
                <a:tc gridSpan="2">
                  <a:txBody>
                    <a:bodyPr/>
                    <a:lstStyle/>
                    <a:p>
                      <a:r>
                        <a:rPr lang="it-IT" dirty="0"/>
                        <a:t>SERVER SIDE</a:t>
                      </a:r>
                    </a:p>
                  </a:txBody>
                  <a:tcPr/>
                </a:tc>
                <a:tc hMerge="1">
                  <a:txBody>
                    <a:bodyPr/>
                    <a:lstStyle/>
                    <a:p>
                      <a:endParaRPr lang="it-IT"/>
                    </a:p>
                  </a:txBody>
                  <a:tcPr/>
                </a:tc>
                <a:extLst>
                  <a:ext uri="{0D108BD9-81ED-4DB2-BD59-A6C34878D82A}">
                    <a16:rowId xmlns:a16="http://schemas.microsoft.com/office/drawing/2014/main" val="2871723003"/>
                  </a:ext>
                </a:extLst>
              </a:tr>
              <a:tr h="348384">
                <a:tc>
                  <a:txBody>
                    <a:bodyPr/>
                    <a:lstStyle/>
                    <a:p>
                      <a:r>
                        <a:rPr lang="it-IT" dirty="0"/>
                        <a:t>EVENT</a:t>
                      </a:r>
                    </a:p>
                  </a:txBody>
                  <a:tcPr>
                    <a:solidFill>
                      <a:schemeClr val="tx1">
                        <a:lumMod val="50000"/>
                        <a:lumOff val="50000"/>
                      </a:schemeClr>
                    </a:solidFill>
                  </a:tcPr>
                </a:tc>
                <a:tc>
                  <a:txBody>
                    <a:bodyPr/>
                    <a:lstStyle/>
                    <a:p>
                      <a:r>
                        <a:rPr lang="it-IT" dirty="0"/>
                        <a:t>ACTION</a:t>
                      </a:r>
                    </a:p>
                  </a:txBody>
                  <a:tcPr>
                    <a:solidFill>
                      <a:schemeClr val="tx1">
                        <a:lumMod val="50000"/>
                        <a:lumOff val="50000"/>
                      </a:schemeClr>
                    </a:solidFill>
                  </a:tcPr>
                </a:tc>
                <a:tc>
                  <a:txBody>
                    <a:bodyPr/>
                    <a:lstStyle/>
                    <a:p>
                      <a:r>
                        <a:rPr lang="it-IT" dirty="0"/>
                        <a:t>EVENT</a:t>
                      </a:r>
                    </a:p>
                  </a:txBody>
                  <a:tcPr>
                    <a:solidFill>
                      <a:schemeClr val="tx1">
                        <a:lumMod val="50000"/>
                        <a:lumOff val="50000"/>
                      </a:schemeClr>
                    </a:solidFill>
                  </a:tcPr>
                </a:tc>
                <a:tc>
                  <a:txBody>
                    <a:bodyPr/>
                    <a:lstStyle/>
                    <a:p>
                      <a:r>
                        <a:rPr lang="it-IT" dirty="0"/>
                        <a:t>ACTION</a:t>
                      </a:r>
                    </a:p>
                  </a:txBody>
                  <a:tcPr>
                    <a:solidFill>
                      <a:schemeClr val="tx1">
                        <a:lumMod val="50000"/>
                        <a:lumOff val="50000"/>
                      </a:schemeClr>
                    </a:solidFill>
                  </a:tcPr>
                </a:tc>
                <a:extLst>
                  <a:ext uri="{0D108BD9-81ED-4DB2-BD59-A6C34878D82A}">
                    <a16:rowId xmlns:a16="http://schemas.microsoft.com/office/drawing/2014/main" val="4206063415"/>
                  </a:ext>
                </a:extLst>
              </a:tr>
              <a:tr h="601321">
                <a:tc>
                  <a:txBody>
                    <a:bodyPr/>
                    <a:lstStyle/>
                    <a:p>
                      <a:r>
                        <a:rPr lang="it-IT" dirty="0"/>
                        <a:t>LoginPage.html </a:t>
                      </a:r>
                      <a:r>
                        <a:rPr lang="it-IT" dirty="0">
                          <a:sym typeface="Wingdings" panose="05000000000000000000" pitchFamily="2" charset="2"/>
                        </a:rPr>
                        <a:t> login </a:t>
                      </a:r>
                      <a:r>
                        <a:rPr lang="it-IT" dirty="0" err="1">
                          <a:sym typeface="Wingdings" panose="05000000000000000000" pitchFamily="2" charset="2"/>
                        </a:rPr>
                        <a:t>form</a:t>
                      </a:r>
                      <a:r>
                        <a:rPr lang="it-IT" dirty="0">
                          <a:sym typeface="Wingdings" panose="05000000000000000000" pitchFamily="2" charset="2"/>
                        </a:rPr>
                        <a:t>  </a:t>
                      </a:r>
                      <a:r>
                        <a:rPr lang="it-IT" dirty="0" err="1">
                          <a:sym typeface="Wingdings" panose="05000000000000000000" pitchFamily="2" charset="2"/>
                        </a:rPr>
                        <a:t>Submit</a:t>
                      </a:r>
                      <a:endParaRPr lang="it-IT" dirty="0"/>
                    </a:p>
                  </a:txBody>
                  <a:tcPr/>
                </a:tc>
                <a:tc>
                  <a:txBody>
                    <a:bodyPr/>
                    <a:lstStyle/>
                    <a:p>
                      <a:r>
                        <a:rPr lang="it-IT" dirty="0"/>
                        <a:t>Check </a:t>
                      </a:r>
                      <a:r>
                        <a:rPr lang="it-IT" dirty="0" err="1"/>
                        <a:t>submitted</a:t>
                      </a:r>
                      <a:r>
                        <a:rPr lang="it-IT" dirty="0"/>
                        <a:t> </a:t>
                      </a:r>
                      <a:r>
                        <a:rPr lang="it-IT" dirty="0" err="1"/>
                        <a:t>datas</a:t>
                      </a:r>
                      <a:endParaRPr lang="it-IT" dirty="0"/>
                    </a:p>
                  </a:txBody>
                  <a:tcPr/>
                </a:tc>
                <a:tc>
                  <a:txBody>
                    <a:bodyPr/>
                    <a:lstStyle/>
                    <a:p>
                      <a:r>
                        <a:rPr lang="it-IT" dirty="0"/>
                        <a:t>POST (mail, password)</a:t>
                      </a:r>
                    </a:p>
                  </a:txBody>
                  <a:tcPr/>
                </a:tc>
                <a:tc>
                  <a:txBody>
                    <a:bodyPr/>
                    <a:lstStyle/>
                    <a:p>
                      <a:r>
                        <a:rPr lang="it-IT" dirty="0"/>
                        <a:t>mail &amp; password check</a:t>
                      </a:r>
                    </a:p>
                  </a:txBody>
                  <a:tcPr/>
                </a:tc>
                <a:extLst>
                  <a:ext uri="{0D108BD9-81ED-4DB2-BD59-A6C34878D82A}">
                    <a16:rowId xmlns:a16="http://schemas.microsoft.com/office/drawing/2014/main" val="2832679421"/>
                  </a:ext>
                </a:extLst>
              </a:tr>
              <a:tr h="601321">
                <a:tc>
                  <a:txBody>
                    <a:bodyPr/>
                    <a:lstStyle/>
                    <a:p>
                      <a:r>
                        <a:rPr lang="it-IT" dirty="0"/>
                        <a:t>Market </a:t>
                      </a:r>
                      <a:r>
                        <a:rPr lang="it-IT" dirty="0">
                          <a:sym typeface="Wingdings" panose="05000000000000000000" pitchFamily="2" charset="2"/>
                        </a:rPr>
                        <a:t> </a:t>
                      </a:r>
                      <a:r>
                        <a:rPr lang="it-IT" dirty="0" err="1">
                          <a:sym typeface="Wingdings" panose="05000000000000000000" pitchFamily="2" charset="2"/>
                        </a:rPr>
                        <a:t>load</a:t>
                      </a:r>
                      <a:endParaRPr lang="it-IT" dirty="0"/>
                    </a:p>
                  </a:txBody>
                  <a:tcPr/>
                </a:tc>
                <a:tc>
                  <a:txBody>
                    <a:bodyPr/>
                    <a:lstStyle/>
                    <a:p>
                      <a:r>
                        <a:rPr lang="it-IT" dirty="0"/>
                        <a:t>Show the Home Page</a:t>
                      </a:r>
                    </a:p>
                  </a:txBody>
                  <a:tcPr/>
                </a:tc>
                <a:tc>
                  <a:txBody>
                    <a:bodyPr/>
                    <a:lstStyle/>
                    <a:p>
                      <a:r>
                        <a:rPr lang="it-IT" dirty="0"/>
                        <a:t>GET</a:t>
                      </a:r>
                    </a:p>
                  </a:txBody>
                  <a:tcPr/>
                </a:tc>
                <a:tc>
                  <a:txBody>
                    <a:bodyPr/>
                    <a:lstStyle/>
                    <a:p>
                      <a:r>
                        <a:rPr lang="it-IT" dirty="0" err="1"/>
                        <a:t>Retrieves</a:t>
                      </a:r>
                      <a:r>
                        <a:rPr lang="it-IT" dirty="0"/>
                        <a:t> the </a:t>
                      </a:r>
                      <a:r>
                        <a:rPr lang="it-IT" dirty="0" err="1"/>
                        <a:t>user’s</a:t>
                      </a:r>
                      <a:r>
                        <a:rPr lang="it-IT" dirty="0"/>
                        <a:t> last </a:t>
                      </a:r>
                      <a:r>
                        <a:rPr lang="it-IT" dirty="0" err="1"/>
                        <a:t>five</a:t>
                      </a:r>
                      <a:r>
                        <a:rPr lang="it-IT" dirty="0"/>
                        <a:t> </a:t>
                      </a:r>
                      <a:r>
                        <a:rPr lang="it-IT" dirty="0" err="1"/>
                        <a:t>visualized</a:t>
                      </a:r>
                      <a:r>
                        <a:rPr lang="it-IT" dirty="0"/>
                        <a:t> products</a:t>
                      </a:r>
                    </a:p>
                  </a:txBody>
                  <a:tcPr/>
                </a:tc>
                <a:extLst>
                  <a:ext uri="{0D108BD9-81ED-4DB2-BD59-A6C34878D82A}">
                    <a16:rowId xmlns:a16="http://schemas.microsoft.com/office/drawing/2014/main" val="653421763"/>
                  </a:ext>
                </a:extLst>
              </a:tr>
              <a:tr h="859030">
                <a:tc>
                  <a:txBody>
                    <a:bodyPr/>
                    <a:lstStyle/>
                    <a:p>
                      <a:r>
                        <a:rPr lang="it-IT" dirty="0" err="1"/>
                        <a:t>Market</a:t>
                      </a:r>
                      <a:r>
                        <a:rPr lang="it-IT" dirty="0" err="1">
                          <a:sym typeface="Wingdings" panose="05000000000000000000" pitchFamily="2" charset="2"/>
                        </a:rPr>
                        <a:t>Search</a:t>
                      </a:r>
                      <a:r>
                        <a:rPr lang="it-IT" dirty="0">
                          <a:sym typeface="Wingdings" panose="05000000000000000000" pitchFamily="2" charset="2"/>
                        </a:rPr>
                        <a:t> </a:t>
                      </a:r>
                      <a:r>
                        <a:rPr lang="it-IT" dirty="0" err="1">
                          <a:sym typeface="Wingdings" panose="05000000000000000000" pitchFamily="2" charset="2"/>
                        </a:rPr>
                        <a:t>formSubmit</a:t>
                      </a:r>
                      <a:endParaRPr lang="it-IT" dirty="0"/>
                    </a:p>
                  </a:txBody>
                  <a:tcPr/>
                </a:tc>
                <a:tc>
                  <a:txBody>
                    <a:bodyPr/>
                    <a:lstStyle/>
                    <a:p>
                      <a:r>
                        <a:rPr lang="it-IT" dirty="0" err="1"/>
                        <a:t>Asking</a:t>
                      </a:r>
                      <a:r>
                        <a:rPr lang="it-IT" dirty="0"/>
                        <a:t> for products </a:t>
                      </a:r>
                      <a:r>
                        <a:rPr lang="it-IT" dirty="0" err="1"/>
                        <a:t>that</a:t>
                      </a:r>
                      <a:r>
                        <a:rPr lang="it-IT" dirty="0"/>
                        <a:t> match with the keyword</a:t>
                      </a:r>
                    </a:p>
                  </a:txBody>
                  <a:tcPr/>
                </a:tc>
                <a:tc>
                  <a:txBody>
                    <a:bodyPr/>
                    <a:lstStyle/>
                    <a:p>
                      <a:r>
                        <a:rPr lang="it-IT" dirty="0"/>
                        <a:t>POST(keyword)</a:t>
                      </a:r>
                    </a:p>
                  </a:txBody>
                  <a:tcPr/>
                </a:tc>
                <a:tc>
                  <a:txBody>
                    <a:bodyPr/>
                    <a:lstStyle/>
                    <a:p>
                      <a:r>
                        <a:rPr lang="it-IT" dirty="0" err="1"/>
                        <a:t>Retrieves</a:t>
                      </a:r>
                      <a:r>
                        <a:rPr lang="it-IT" dirty="0"/>
                        <a:t> the products </a:t>
                      </a:r>
                      <a:r>
                        <a:rPr lang="it-IT" dirty="0" err="1"/>
                        <a:t>that</a:t>
                      </a:r>
                      <a:r>
                        <a:rPr lang="it-IT" dirty="0"/>
                        <a:t> </a:t>
                      </a:r>
                      <a:r>
                        <a:rPr lang="it-IT" dirty="0" err="1"/>
                        <a:t>contains</a:t>
                      </a:r>
                      <a:r>
                        <a:rPr lang="it-IT" dirty="0"/>
                        <a:t> the keyword in the name or </a:t>
                      </a:r>
                      <a:r>
                        <a:rPr lang="it-IT" dirty="0" err="1"/>
                        <a:t>description</a:t>
                      </a:r>
                      <a:endParaRPr lang="it-IT" dirty="0"/>
                    </a:p>
                  </a:txBody>
                  <a:tcPr/>
                </a:tc>
                <a:extLst>
                  <a:ext uri="{0D108BD9-81ED-4DB2-BD59-A6C34878D82A}">
                    <a16:rowId xmlns:a16="http://schemas.microsoft.com/office/drawing/2014/main" val="2874445085"/>
                  </a:ext>
                </a:extLst>
              </a:tr>
              <a:tr h="601321">
                <a:tc>
                  <a:txBody>
                    <a:bodyPr/>
                    <a:lstStyle/>
                    <a:p>
                      <a:r>
                        <a:rPr lang="it-IT" dirty="0" err="1"/>
                        <a:t>Market</a:t>
                      </a:r>
                      <a:r>
                        <a:rPr lang="it-IT" dirty="0" err="1">
                          <a:sym typeface="Wingdings" panose="05000000000000000000" pitchFamily="2" charset="2"/>
                        </a:rPr>
                        <a:t>link</a:t>
                      </a:r>
                      <a:r>
                        <a:rPr lang="it-IT" dirty="0">
                          <a:sym typeface="Wingdings" panose="05000000000000000000" pitchFamily="2" charset="2"/>
                        </a:rPr>
                        <a:t> </a:t>
                      </a:r>
                      <a:r>
                        <a:rPr lang="it-IT" dirty="0" err="1">
                          <a:sym typeface="Wingdings" panose="05000000000000000000" pitchFamily="2" charset="2"/>
                        </a:rPr>
                        <a:t>details</a:t>
                      </a:r>
                      <a:endParaRPr lang="it-IT" dirty="0"/>
                    </a:p>
                  </a:txBody>
                  <a:tcPr/>
                </a:tc>
                <a:tc>
                  <a:txBody>
                    <a:bodyPr/>
                    <a:lstStyle/>
                    <a:p>
                      <a:r>
                        <a:rPr lang="it-IT" dirty="0" err="1"/>
                        <a:t>Asking</a:t>
                      </a:r>
                      <a:r>
                        <a:rPr lang="it-IT" dirty="0"/>
                        <a:t> for </a:t>
                      </a:r>
                      <a:r>
                        <a:rPr lang="it-IT" dirty="0" err="1"/>
                        <a:t>details</a:t>
                      </a:r>
                      <a:r>
                        <a:rPr lang="it-IT" dirty="0"/>
                        <a:t> </a:t>
                      </a:r>
                      <a:r>
                        <a:rPr lang="it-IT" dirty="0" err="1"/>
                        <a:t>about</a:t>
                      </a:r>
                      <a:r>
                        <a:rPr lang="it-IT" dirty="0"/>
                        <a:t> a product</a:t>
                      </a:r>
                    </a:p>
                  </a:txBody>
                  <a:tcPr/>
                </a:tc>
                <a:tc>
                  <a:txBody>
                    <a:bodyPr/>
                    <a:lstStyle/>
                    <a:p>
                      <a:r>
                        <a:rPr lang="it-IT" dirty="0"/>
                        <a:t>POST(</a:t>
                      </a:r>
                      <a:r>
                        <a:rPr lang="it-IT" dirty="0" err="1"/>
                        <a:t>productCode</a:t>
                      </a:r>
                      <a:r>
                        <a:rPr lang="it-IT" dirty="0"/>
                        <a:t>)</a:t>
                      </a:r>
                    </a:p>
                  </a:txBody>
                  <a:tcPr/>
                </a:tc>
                <a:tc>
                  <a:txBody>
                    <a:bodyPr/>
                    <a:lstStyle/>
                    <a:p>
                      <a:r>
                        <a:rPr lang="it-IT" dirty="0" err="1"/>
                        <a:t>Retrieves</a:t>
                      </a:r>
                      <a:r>
                        <a:rPr lang="it-IT" dirty="0"/>
                        <a:t> the </a:t>
                      </a:r>
                      <a:r>
                        <a:rPr lang="it-IT" dirty="0" err="1"/>
                        <a:t>details</a:t>
                      </a:r>
                      <a:r>
                        <a:rPr lang="it-IT" dirty="0"/>
                        <a:t> </a:t>
                      </a:r>
                      <a:r>
                        <a:rPr lang="it-IT" dirty="0" err="1"/>
                        <a:t>about</a:t>
                      </a:r>
                      <a:r>
                        <a:rPr lang="it-IT" dirty="0"/>
                        <a:t> the product </a:t>
                      </a:r>
                      <a:r>
                        <a:rPr lang="it-IT" dirty="0" err="1"/>
                        <a:t>clicked</a:t>
                      </a:r>
                      <a:endParaRPr lang="it-IT" dirty="0"/>
                    </a:p>
                  </a:txBody>
                  <a:tcPr/>
                </a:tc>
                <a:extLst>
                  <a:ext uri="{0D108BD9-81ED-4DB2-BD59-A6C34878D82A}">
                    <a16:rowId xmlns:a16="http://schemas.microsoft.com/office/drawing/2014/main" val="1963645017"/>
                  </a:ext>
                </a:extLst>
              </a:tr>
              <a:tr h="859030">
                <a:tc>
                  <a:txBody>
                    <a:bodyPr/>
                    <a:lstStyle/>
                    <a:p>
                      <a:r>
                        <a:rPr lang="it-IT" dirty="0" err="1"/>
                        <a:t>Market</a:t>
                      </a:r>
                      <a:r>
                        <a:rPr lang="it-IT" dirty="0" err="1">
                          <a:sym typeface="Wingdings" panose="05000000000000000000" pitchFamily="2" charset="2"/>
                        </a:rPr>
                        <a:t>mouseover</a:t>
                      </a:r>
                      <a:r>
                        <a:rPr lang="it-IT" dirty="0">
                          <a:sym typeface="Wingdings" panose="05000000000000000000" pitchFamily="2" charset="2"/>
                        </a:rPr>
                        <a:t> </a:t>
                      </a:r>
                      <a:r>
                        <a:rPr lang="it-IT" dirty="0" err="1">
                          <a:sym typeface="Wingdings" panose="05000000000000000000" pitchFamily="2" charset="2"/>
                        </a:rPr>
                        <a:t>details</a:t>
                      </a:r>
                      <a:endParaRPr lang="it-IT" dirty="0"/>
                    </a:p>
                  </a:txBody>
                  <a:tcPr/>
                </a:tc>
                <a:tc>
                  <a:txBody>
                    <a:bodyPr/>
                    <a:lstStyle/>
                    <a:p>
                      <a:r>
                        <a:rPr lang="it-IT" dirty="0"/>
                        <a:t>Show a new window with the </a:t>
                      </a:r>
                      <a:r>
                        <a:rPr lang="it-IT" dirty="0" err="1"/>
                        <a:t>supplier’s</a:t>
                      </a:r>
                      <a:r>
                        <a:rPr lang="it-IT" dirty="0"/>
                        <a:t> products </a:t>
                      </a:r>
                      <a:r>
                        <a:rPr lang="it-IT" dirty="0" err="1"/>
                        <a:t>already</a:t>
                      </a:r>
                      <a:r>
                        <a:rPr lang="it-IT" dirty="0"/>
                        <a:t> in </a:t>
                      </a:r>
                      <a:r>
                        <a:rPr lang="it-IT" dirty="0" err="1"/>
                        <a:t>cart</a:t>
                      </a:r>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707391907"/>
                  </a:ext>
                </a:extLst>
              </a:tr>
              <a:tr h="601321">
                <a:tc>
                  <a:txBody>
                    <a:bodyPr/>
                    <a:lstStyle/>
                    <a:p>
                      <a:r>
                        <a:rPr lang="it-IT" dirty="0" err="1"/>
                        <a:t>Market</a:t>
                      </a:r>
                      <a:r>
                        <a:rPr lang="it-IT" dirty="0" err="1">
                          <a:sym typeface="Wingdings" panose="05000000000000000000" pitchFamily="2" charset="2"/>
                        </a:rPr>
                        <a:t>add</a:t>
                      </a:r>
                      <a:r>
                        <a:rPr lang="it-IT" dirty="0">
                          <a:sym typeface="Wingdings" panose="05000000000000000000" pitchFamily="2" charset="2"/>
                        </a:rPr>
                        <a:t> to </a:t>
                      </a:r>
                      <a:r>
                        <a:rPr lang="it-IT" dirty="0" err="1">
                          <a:sym typeface="Wingdings" panose="05000000000000000000" pitchFamily="2" charset="2"/>
                        </a:rPr>
                        <a:t>cart</a:t>
                      </a:r>
                      <a:r>
                        <a:rPr lang="it-IT" dirty="0">
                          <a:sym typeface="Wingdings" panose="05000000000000000000" pitchFamily="2" charset="2"/>
                        </a:rPr>
                        <a:t> </a:t>
                      </a:r>
                      <a:r>
                        <a:rPr lang="it-IT" dirty="0" err="1">
                          <a:sym typeface="Wingdings" panose="05000000000000000000" pitchFamily="2" charset="2"/>
                        </a:rPr>
                        <a:t>buttonSubmit</a:t>
                      </a:r>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Add</a:t>
                      </a:r>
                      <a:r>
                        <a:rPr lang="it-IT" dirty="0"/>
                        <a:t> the product to </a:t>
                      </a:r>
                      <a:r>
                        <a:rPr lang="it-IT" dirty="0" err="1"/>
                        <a:t>cart</a:t>
                      </a:r>
                      <a:r>
                        <a:rPr lang="it-IT" dirty="0"/>
                        <a:t> and show the </a:t>
                      </a:r>
                      <a:r>
                        <a:rPr lang="it-IT" dirty="0" err="1"/>
                        <a:t>cart</a:t>
                      </a:r>
                      <a:endParaRPr lang="it-IT" dirty="0"/>
                    </a:p>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3036927906"/>
                  </a:ext>
                </a:extLst>
              </a:tr>
            </a:tbl>
          </a:graphicData>
        </a:graphic>
      </p:graphicFrame>
    </p:spTree>
    <p:extLst>
      <p:ext uri="{BB962C8B-B14F-4D97-AF65-F5344CB8AC3E}">
        <p14:creationId xmlns:p14="http://schemas.microsoft.com/office/powerpoint/2010/main" val="3811065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81365-B6CE-4CE2-BEFA-D0D12DCC6310}"/>
              </a:ext>
            </a:extLst>
          </p:cNvPr>
          <p:cNvSpPr>
            <a:spLocks noGrp="1"/>
          </p:cNvSpPr>
          <p:nvPr>
            <p:ph type="title"/>
          </p:nvPr>
        </p:nvSpPr>
        <p:spPr>
          <a:xfrm>
            <a:off x="652371" y="466344"/>
            <a:ext cx="10625229" cy="704089"/>
          </a:xfrm>
        </p:spPr>
        <p:txBody>
          <a:bodyPr>
            <a:normAutofit fontScale="90000"/>
          </a:bodyPr>
          <a:lstStyle/>
          <a:p>
            <a:r>
              <a:rPr lang="it-IT" dirty="0"/>
              <a:t>Events &amp; Actions</a:t>
            </a:r>
          </a:p>
        </p:txBody>
      </p:sp>
      <p:graphicFrame>
        <p:nvGraphicFramePr>
          <p:cNvPr id="4" name="Tabella 4">
            <a:extLst>
              <a:ext uri="{FF2B5EF4-FFF2-40B4-BE49-F238E27FC236}">
                <a16:creationId xmlns:a16="http://schemas.microsoft.com/office/drawing/2014/main" id="{FB571DA4-A4AC-484E-A1BB-8D08DD84A48F}"/>
              </a:ext>
            </a:extLst>
          </p:cNvPr>
          <p:cNvGraphicFramePr>
            <a:graphicFrameLocks noGrp="1"/>
          </p:cNvGraphicFramePr>
          <p:nvPr>
            <p:ph idx="1"/>
            <p:extLst>
              <p:ext uri="{D42A27DB-BD31-4B8C-83A1-F6EECF244321}">
                <p14:modId xmlns:p14="http://schemas.microsoft.com/office/powerpoint/2010/main" val="212675259"/>
              </p:ext>
            </p:extLst>
          </p:nvPr>
        </p:nvGraphicFramePr>
        <p:xfrm>
          <a:off x="652463" y="2095500"/>
          <a:ext cx="10620376" cy="2301240"/>
        </p:xfrm>
        <a:graphic>
          <a:graphicData uri="http://schemas.openxmlformats.org/drawingml/2006/table">
            <a:tbl>
              <a:tblPr firstRow="1" bandRow="1">
                <a:tableStyleId>{073A0DAA-6AF3-43AB-8588-CEC1D06C72B9}</a:tableStyleId>
              </a:tblPr>
              <a:tblGrid>
                <a:gridCol w="2655094">
                  <a:extLst>
                    <a:ext uri="{9D8B030D-6E8A-4147-A177-3AD203B41FA5}">
                      <a16:colId xmlns:a16="http://schemas.microsoft.com/office/drawing/2014/main" val="3192989572"/>
                    </a:ext>
                  </a:extLst>
                </a:gridCol>
                <a:gridCol w="2655094">
                  <a:extLst>
                    <a:ext uri="{9D8B030D-6E8A-4147-A177-3AD203B41FA5}">
                      <a16:colId xmlns:a16="http://schemas.microsoft.com/office/drawing/2014/main" val="3685425177"/>
                    </a:ext>
                  </a:extLst>
                </a:gridCol>
                <a:gridCol w="2655094">
                  <a:extLst>
                    <a:ext uri="{9D8B030D-6E8A-4147-A177-3AD203B41FA5}">
                      <a16:colId xmlns:a16="http://schemas.microsoft.com/office/drawing/2014/main" val="412556516"/>
                    </a:ext>
                  </a:extLst>
                </a:gridCol>
                <a:gridCol w="2655094">
                  <a:extLst>
                    <a:ext uri="{9D8B030D-6E8A-4147-A177-3AD203B41FA5}">
                      <a16:colId xmlns:a16="http://schemas.microsoft.com/office/drawing/2014/main" val="929452601"/>
                    </a:ext>
                  </a:extLst>
                </a:gridCol>
              </a:tblGrid>
              <a:tr h="370840">
                <a:tc gridSpan="2">
                  <a:txBody>
                    <a:bodyPr/>
                    <a:lstStyle/>
                    <a:p>
                      <a:r>
                        <a:rPr lang="it-IT" dirty="0"/>
                        <a:t>CLIENT SIDE</a:t>
                      </a:r>
                    </a:p>
                  </a:txBody>
                  <a:tcPr/>
                </a:tc>
                <a:tc hMerge="1">
                  <a:txBody>
                    <a:bodyPr/>
                    <a:lstStyle/>
                    <a:p>
                      <a:endParaRPr lang="it-IT"/>
                    </a:p>
                  </a:txBody>
                  <a:tcPr/>
                </a:tc>
                <a:tc gridSpan="2">
                  <a:txBody>
                    <a:bodyPr/>
                    <a:lstStyle/>
                    <a:p>
                      <a:r>
                        <a:rPr lang="it-IT" dirty="0"/>
                        <a:t>SERVER SIDE</a:t>
                      </a:r>
                    </a:p>
                  </a:txBody>
                  <a:tcPr/>
                </a:tc>
                <a:tc hMerge="1">
                  <a:txBody>
                    <a:bodyPr/>
                    <a:lstStyle/>
                    <a:p>
                      <a:endParaRPr lang="it-IT"/>
                    </a:p>
                  </a:txBody>
                  <a:tcPr/>
                </a:tc>
                <a:extLst>
                  <a:ext uri="{0D108BD9-81ED-4DB2-BD59-A6C34878D82A}">
                    <a16:rowId xmlns:a16="http://schemas.microsoft.com/office/drawing/2014/main" val="2871723003"/>
                  </a:ext>
                </a:extLst>
              </a:tr>
              <a:tr h="370840">
                <a:tc>
                  <a:txBody>
                    <a:bodyPr/>
                    <a:lstStyle/>
                    <a:p>
                      <a:r>
                        <a:rPr lang="it-IT" dirty="0"/>
                        <a:t>EVENT</a:t>
                      </a:r>
                    </a:p>
                  </a:txBody>
                  <a:tcPr>
                    <a:solidFill>
                      <a:schemeClr val="tx1">
                        <a:lumMod val="50000"/>
                        <a:lumOff val="50000"/>
                      </a:schemeClr>
                    </a:solidFill>
                  </a:tcPr>
                </a:tc>
                <a:tc>
                  <a:txBody>
                    <a:bodyPr/>
                    <a:lstStyle/>
                    <a:p>
                      <a:r>
                        <a:rPr lang="it-IT" dirty="0"/>
                        <a:t>ACTION</a:t>
                      </a:r>
                    </a:p>
                  </a:txBody>
                  <a:tcPr>
                    <a:solidFill>
                      <a:schemeClr val="tx1">
                        <a:lumMod val="50000"/>
                        <a:lumOff val="50000"/>
                      </a:schemeClr>
                    </a:solidFill>
                  </a:tcPr>
                </a:tc>
                <a:tc>
                  <a:txBody>
                    <a:bodyPr/>
                    <a:lstStyle/>
                    <a:p>
                      <a:r>
                        <a:rPr lang="it-IT" dirty="0"/>
                        <a:t>EVENT</a:t>
                      </a:r>
                    </a:p>
                  </a:txBody>
                  <a:tcPr>
                    <a:solidFill>
                      <a:schemeClr val="tx1">
                        <a:lumMod val="50000"/>
                        <a:lumOff val="50000"/>
                      </a:schemeClr>
                    </a:solidFill>
                  </a:tcPr>
                </a:tc>
                <a:tc>
                  <a:txBody>
                    <a:bodyPr/>
                    <a:lstStyle/>
                    <a:p>
                      <a:r>
                        <a:rPr lang="it-IT" dirty="0"/>
                        <a:t>ACTION</a:t>
                      </a:r>
                    </a:p>
                  </a:txBody>
                  <a:tcPr>
                    <a:solidFill>
                      <a:schemeClr val="tx1">
                        <a:lumMod val="50000"/>
                        <a:lumOff val="50000"/>
                      </a:schemeClr>
                    </a:solidFill>
                  </a:tcPr>
                </a:tc>
                <a:extLst>
                  <a:ext uri="{0D108BD9-81ED-4DB2-BD59-A6C34878D82A}">
                    <a16:rowId xmlns:a16="http://schemas.microsoft.com/office/drawing/2014/main" val="4206063415"/>
                  </a:ext>
                </a:extLst>
              </a:tr>
              <a:tr h="370840">
                <a:tc>
                  <a:txBody>
                    <a:bodyPr/>
                    <a:lstStyle/>
                    <a:p>
                      <a:r>
                        <a:rPr lang="it-IT" dirty="0"/>
                        <a:t>Market</a:t>
                      </a:r>
                      <a:r>
                        <a:rPr lang="it-IT" dirty="0">
                          <a:sym typeface="Wingdings" panose="05000000000000000000" pitchFamily="2" charset="2"/>
                        </a:rPr>
                        <a:t> </a:t>
                      </a:r>
                      <a:r>
                        <a:rPr lang="it-IT" dirty="0" err="1">
                          <a:sym typeface="Wingdings" panose="05000000000000000000" pitchFamily="2" charset="2"/>
                        </a:rPr>
                        <a:t>add</a:t>
                      </a:r>
                      <a:r>
                        <a:rPr lang="it-IT" dirty="0">
                          <a:sym typeface="Wingdings" panose="05000000000000000000" pitchFamily="2" charset="2"/>
                        </a:rPr>
                        <a:t> to </a:t>
                      </a:r>
                      <a:r>
                        <a:rPr lang="it-IT" dirty="0" err="1">
                          <a:sym typeface="Wingdings" panose="05000000000000000000" pitchFamily="2" charset="2"/>
                        </a:rPr>
                        <a:t>order</a:t>
                      </a:r>
                      <a:r>
                        <a:rPr lang="it-IT" dirty="0">
                          <a:sym typeface="Wingdings" panose="05000000000000000000" pitchFamily="2" charset="2"/>
                        </a:rPr>
                        <a:t> </a:t>
                      </a:r>
                      <a:r>
                        <a:rPr lang="it-IT" dirty="0" err="1">
                          <a:sym typeface="Wingdings" panose="05000000000000000000" pitchFamily="2" charset="2"/>
                        </a:rPr>
                        <a:t>buttonSubmit</a:t>
                      </a:r>
                      <a:endParaRPr lang="it-IT" dirty="0"/>
                    </a:p>
                  </a:txBody>
                  <a:tcPr/>
                </a:tc>
                <a:tc>
                  <a:txBody>
                    <a:bodyPr/>
                    <a:lstStyle/>
                    <a:p>
                      <a:r>
                        <a:rPr lang="it-IT" dirty="0" err="1"/>
                        <a:t>Asking</a:t>
                      </a:r>
                      <a:r>
                        <a:rPr lang="it-IT" dirty="0"/>
                        <a:t> for </a:t>
                      </a:r>
                      <a:r>
                        <a:rPr lang="it-IT" dirty="0" err="1"/>
                        <a:t>insert</a:t>
                      </a:r>
                      <a:r>
                        <a:rPr lang="it-IT" dirty="0"/>
                        <a:t> an </a:t>
                      </a:r>
                      <a:r>
                        <a:rPr lang="it-IT" dirty="0" err="1"/>
                        <a:t>order</a:t>
                      </a:r>
                      <a:r>
                        <a:rPr lang="it-IT" dirty="0"/>
                        <a:t> and </a:t>
                      </a:r>
                      <a:r>
                        <a:rPr lang="it-IT" dirty="0" err="1"/>
                        <a:t>remove</a:t>
                      </a:r>
                      <a:r>
                        <a:rPr lang="it-IT" dirty="0"/>
                        <a:t> </a:t>
                      </a:r>
                      <a:r>
                        <a:rPr lang="it-IT" dirty="0" err="1"/>
                        <a:t>form</a:t>
                      </a:r>
                      <a:r>
                        <a:rPr lang="it-IT" dirty="0"/>
                        <a:t> the </a:t>
                      </a:r>
                      <a:r>
                        <a:rPr lang="it-IT" dirty="0" err="1"/>
                        <a:t>cart</a:t>
                      </a:r>
                      <a:r>
                        <a:rPr lang="it-IT" dirty="0"/>
                        <a:t> the </a:t>
                      </a:r>
                      <a:r>
                        <a:rPr lang="it-IT" dirty="0" err="1"/>
                        <a:t>cartSupplier</a:t>
                      </a:r>
                      <a:r>
                        <a:rPr lang="it-IT" dirty="0"/>
                        <a:t> with </a:t>
                      </a:r>
                      <a:r>
                        <a:rPr lang="it-IT" dirty="0" err="1"/>
                        <a:t>his</a:t>
                      </a:r>
                      <a:r>
                        <a:rPr lang="it-IT" dirty="0"/>
                        <a:t> products</a:t>
                      </a:r>
                    </a:p>
                  </a:txBody>
                  <a:tcPr/>
                </a:tc>
                <a:tc>
                  <a:txBody>
                    <a:bodyPr/>
                    <a:lstStyle/>
                    <a:p>
                      <a:r>
                        <a:rPr lang="it-IT" dirty="0"/>
                        <a:t>POST(</a:t>
                      </a:r>
                      <a:r>
                        <a:rPr lang="it-IT" dirty="0" err="1"/>
                        <a:t>cartSupplier</a:t>
                      </a:r>
                      <a:r>
                        <a:rPr lang="it-IT" dirty="0"/>
                        <a:t>)</a:t>
                      </a:r>
                    </a:p>
                  </a:txBody>
                  <a:tcPr/>
                </a:tc>
                <a:tc>
                  <a:txBody>
                    <a:bodyPr/>
                    <a:lstStyle/>
                    <a:p>
                      <a:r>
                        <a:rPr lang="it-IT" dirty="0"/>
                        <a:t>Create a new </a:t>
                      </a:r>
                      <a:r>
                        <a:rPr lang="it-IT" dirty="0" err="1"/>
                        <a:t>order</a:t>
                      </a:r>
                      <a:r>
                        <a:rPr lang="it-IT" dirty="0"/>
                        <a:t> and </a:t>
                      </a:r>
                      <a:r>
                        <a:rPr lang="it-IT" dirty="0" err="1"/>
                        <a:t>retrieves</a:t>
                      </a:r>
                      <a:r>
                        <a:rPr lang="it-IT" dirty="0"/>
                        <a:t> a list with the </a:t>
                      </a:r>
                      <a:r>
                        <a:rPr lang="it-IT" dirty="0" err="1"/>
                        <a:t>orders</a:t>
                      </a:r>
                      <a:r>
                        <a:rPr lang="it-IT" dirty="0"/>
                        <a:t> of the user</a:t>
                      </a:r>
                    </a:p>
                  </a:txBody>
                  <a:tcPr/>
                </a:tc>
                <a:extLst>
                  <a:ext uri="{0D108BD9-81ED-4DB2-BD59-A6C34878D82A}">
                    <a16:rowId xmlns:a16="http://schemas.microsoft.com/office/drawing/2014/main" val="2832679421"/>
                  </a:ext>
                </a:extLst>
              </a:tr>
              <a:tr h="370840">
                <a:tc>
                  <a:txBody>
                    <a:bodyPr/>
                    <a:lstStyle/>
                    <a:p>
                      <a:r>
                        <a:rPr lang="it-IT" dirty="0" err="1"/>
                        <a:t>Market</a:t>
                      </a:r>
                      <a:r>
                        <a:rPr lang="it-IT" dirty="0" err="1">
                          <a:sym typeface="Wingdings" panose="05000000000000000000" pitchFamily="2" charset="2"/>
                        </a:rPr>
                        <a:t>link</a:t>
                      </a:r>
                      <a:r>
                        <a:rPr lang="it-IT" dirty="0">
                          <a:sym typeface="Wingdings" panose="05000000000000000000" pitchFamily="2" charset="2"/>
                        </a:rPr>
                        <a:t> </a:t>
                      </a:r>
                      <a:r>
                        <a:rPr lang="it-IT" dirty="0" err="1">
                          <a:sym typeface="Wingdings" panose="05000000000000000000" pitchFamily="2" charset="2"/>
                        </a:rPr>
                        <a:t>Logout</a:t>
                      </a:r>
                      <a:endParaRPr lang="it-IT" dirty="0"/>
                    </a:p>
                  </a:txBody>
                  <a:tcPr/>
                </a:tc>
                <a:tc>
                  <a:txBody>
                    <a:bodyPr/>
                    <a:lstStyle/>
                    <a:p>
                      <a:r>
                        <a:rPr lang="it-IT" dirty="0"/>
                        <a:t>Delete the </a:t>
                      </a:r>
                      <a:r>
                        <a:rPr lang="it-IT" dirty="0" err="1"/>
                        <a:t>cart</a:t>
                      </a:r>
                      <a:endParaRPr lang="it-IT" dirty="0"/>
                    </a:p>
                  </a:txBody>
                  <a:tcPr/>
                </a:tc>
                <a:tc>
                  <a:txBody>
                    <a:bodyPr/>
                    <a:lstStyle/>
                    <a:p>
                      <a:r>
                        <a:rPr lang="it-IT" dirty="0"/>
                        <a:t>GET</a:t>
                      </a:r>
                    </a:p>
                  </a:txBody>
                  <a:tcPr/>
                </a:tc>
                <a:tc>
                  <a:txBody>
                    <a:bodyPr/>
                    <a:lstStyle/>
                    <a:p>
                      <a:r>
                        <a:rPr lang="it-IT" dirty="0"/>
                        <a:t>Invalidate session</a:t>
                      </a:r>
                    </a:p>
                  </a:txBody>
                  <a:tcPr/>
                </a:tc>
                <a:extLst>
                  <a:ext uri="{0D108BD9-81ED-4DB2-BD59-A6C34878D82A}">
                    <a16:rowId xmlns:a16="http://schemas.microsoft.com/office/drawing/2014/main" val="653421763"/>
                  </a:ext>
                </a:extLst>
              </a:tr>
            </a:tbl>
          </a:graphicData>
        </a:graphic>
      </p:graphicFrame>
    </p:spTree>
    <p:extLst>
      <p:ext uri="{BB962C8B-B14F-4D97-AF65-F5344CB8AC3E}">
        <p14:creationId xmlns:p14="http://schemas.microsoft.com/office/powerpoint/2010/main" val="3207143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81365-B6CE-4CE2-BEFA-D0D12DCC6310}"/>
              </a:ext>
            </a:extLst>
          </p:cNvPr>
          <p:cNvSpPr>
            <a:spLocks noGrp="1"/>
          </p:cNvSpPr>
          <p:nvPr>
            <p:ph type="title"/>
          </p:nvPr>
        </p:nvSpPr>
        <p:spPr>
          <a:xfrm>
            <a:off x="652371" y="466344"/>
            <a:ext cx="10625229" cy="704089"/>
          </a:xfrm>
        </p:spPr>
        <p:txBody>
          <a:bodyPr>
            <a:normAutofit fontScale="90000"/>
          </a:bodyPr>
          <a:lstStyle/>
          <a:p>
            <a:r>
              <a:rPr lang="it-IT" dirty="0"/>
              <a:t>Events &amp; controllers</a:t>
            </a:r>
          </a:p>
        </p:txBody>
      </p:sp>
      <p:graphicFrame>
        <p:nvGraphicFramePr>
          <p:cNvPr id="4" name="Tabella 4">
            <a:extLst>
              <a:ext uri="{FF2B5EF4-FFF2-40B4-BE49-F238E27FC236}">
                <a16:creationId xmlns:a16="http://schemas.microsoft.com/office/drawing/2014/main" id="{FB571DA4-A4AC-484E-A1BB-8D08DD84A48F}"/>
              </a:ext>
            </a:extLst>
          </p:cNvPr>
          <p:cNvGraphicFramePr>
            <a:graphicFrameLocks noGrp="1"/>
          </p:cNvGraphicFramePr>
          <p:nvPr>
            <p:ph idx="1"/>
            <p:extLst>
              <p:ext uri="{D42A27DB-BD31-4B8C-83A1-F6EECF244321}">
                <p14:modId xmlns:p14="http://schemas.microsoft.com/office/powerpoint/2010/main" val="4047678978"/>
              </p:ext>
            </p:extLst>
          </p:nvPr>
        </p:nvGraphicFramePr>
        <p:xfrm>
          <a:off x="657224" y="1341120"/>
          <a:ext cx="10620376" cy="5245461"/>
        </p:xfrm>
        <a:graphic>
          <a:graphicData uri="http://schemas.openxmlformats.org/drawingml/2006/table">
            <a:tbl>
              <a:tblPr firstRow="1" bandRow="1">
                <a:tableStyleId>{073A0DAA-6AF3-43AB-8588-CEC1D06C72B9}</a:tableStyleId>
              </a:tblPr>
              <a:tblGrid>
                <a:gridCol w="2655094">
                  <a:extLst>
                    <a:ext uri="{9D8B030D-6E8A-4147-A177-3AD203B41FA5}">
                      <a16:colId xmlns:a16="http://schemas.microsoft.com/office/drawing/2014/main" val="3192989572"/>
                    </a:ext>
                  </a:extLst>
                </a:gridCol>
                <a:gridCol w="2655094">
                  <a:extLst>
                    <a:ext uri="{9D8B030D-6E8A-4147-A177-3AD203B41FA5}">
                      <a16:colId xmlns:a16="http://schemas.microsoft.com/office/drawing/2014/main" val="3685425177"/>
                    </a:ext>
                  </a:extLst>
                </a:gridCol>
                <a:gridCol w="2655094">
                  <a:extLst>
                    <a:ext uri="{9D8B030D-6E8A-4147-A177-3AD203B41FA5}">
                      <a16:colId xmlns:a16="http://schemas.microsoft.com/office/drawing/2014/main" val="412556516"/>
                    </a:ext>
                  </a:extLst>
                </a:gridCol>
                <a:gridCol w="2655094">
                  <a:extLst>
                    <a:ext uri="{9D8B030D-6E8A-4147-A177-3AD203B41FA5}">
                      <a16:colId xmlns:a16="http://schemas.microsoft.com/office/drawing/2014/main" val="929452601"/>
                    </a:ext>
                  </a:extLst>
                </a:gridCol>
              </a:tblGrid>
              <a:tr h="348384">
                <a:tc gridSpan="2">
                  <a:txBody>
                    <a:bodyPr/>
                    <a:lstStyle/>
                    <a:p>
                      <a:r>
                        <a:rPr lang="it-IT" dirty="0"/>
                        <a:t>CLIENT SIDE</a:t>
                      </a:r>
                    </a:p>
                  </a:txBody>
                  <a:tcPr/>
                </a:tc>
                <a:tc hMerge="1">
                  <a:txBody>
                    <a:bodyPr/>
                    <a:lstStyle/>
                    <a:p>
                      <a:endParaRPr lang="it-IT"/>
                    </a:p>
                  </a:txBody>
                  <a:tcPr/>
                </a:tc>
                <a:tc gridSpan="2">
                  <a:txBody>
                    <a:bodyPr/>
                    <a:lstStyle/>
                    <a:p>
                      <a:r>
                        <a:rPr lang="it-IT" dirty="0"/>
                        <a:t>SERVER SIDE</a:t>
                      </a:r>
                    </a:p>
                  </a:txBody>
                  <a:tcPr/>
                </a:tc>
                <a:tc hMerge="1">
                  <a:txBody>
                    <a:bodyPr/>
                    <a:lstStyle/>
                    <a:p>
                      <a:endParaRPr lang="it-IT"/>
                    </a:p>
                  </a:txBody>
                  <a:tcPr/>
                </a:tc>
                <a:extLst>
                  <a:ext uri="{0D108BD9-81ED-4DB2-BD59-A6C34878D82A}">
                    <a16:rowId xmlns:a16="http://schemas.microsoft.com/office/drawing/2014/main" val="2871723003"/>
                  </a:ext>
                </a:extLst>
              </a:tr>
              <a:tr h="348384">
                <a:tc>
                  <a:txBody>
                    <a:bodyPr/>
                    <a:lstStyle/>
                    <a:p>
                      <a:r>
                        <a:rPr lang="it-IT" dirty="0"/>
                        <a:t>EVENT</a:t>
                      </a:r>
                    </a:p>
                  </a:txBody>
                  <a:tcPr>
                    <a:solidFill>
                      <a:schemeClr val="tx1">
                        <a:lumMod val="50000"/>
                        <a:lumOff val="50000"/>
                      </a:schemeClr>
                    </a:solidFill>
                  </a:tcPr>
                </a:tc>
                <a:tc>
                  <a:txBody>
                    <a:bodyPr/>
                    <a:lstStyle/>
                    <a:p>
                      <a:r>
                        <a:rPr lang="it-IT" dirty="0"/>
                        <a:t>CONTROLLER</a:t>
                      </a:r>
                    </a:p>
                  </a:txBody>
                  <a:tcPr>
                    <a:solidFill>
                      <a:schemeClr val="tx1">
                        <a:lumMod val="50000"/>
                        <a:lumOff val="50000"/>
                      </a:schemeClr>
                    </a:solidFill>
                  </a:tcPr>
                </a:tc>
                <a:tc>
                  <a:txBody>
                    <a:bodyPr/>
                    <a:lstStyle/>
                    <a:p>
                      <a:r>
                        <a:rPr lang="it-IT" dirty="0"/>
                        <a:t>EVENT</a:t>
                      </a:r>
                    </a:p>
                  </a:txBody>
                  <a:tcPr>
                    <a:solidFill>
                      <a:schemeClr val="tx1">
                        <a:lumMod val="50000"/>
                        <a:lumOff val="50000"/>
                      </a:schemeClr>
                    </a:solidFill>
                  </a:tcPr>
                </a:tc>
                <a:tc>
                  <a:txBody>
                    <a:bodyPr/>
                    <a:lstStyle/>
                    <a:p>
                      <a:r>
                        <a:rPr lang="it-IT" dirty="0"/>
                        <a:t>CONTROLLER</a:t>
                      </a:r>
                    </a:p>
                  </a:txBody>
                  <a:tcPr>
                    <a:solidFill>
                      <a:schemeClr val="tx1">
                        <a:lumMod val="50000"/>
                        <a:lumOff val="50000"/>
                      </a:schemeClr>
                    </a:solidFill>
                  </a:tcPr>
                </a:tc>
                <a:extLst>
                  <a:ext uri="{0D108BD9-81ED-4DB2-BD59-A6C34878D82A}">
                    <a16:rowId xmlns:a16="http://schemas.microsoft.com/office/drawing/2014/main" val="4206063415"/>
                  </a:ext>
                </a:extLst>
              </a:tr>
              <a:tr h="601321">
                <a:tc>
                  <a:txBody>
                    <a:bodyPr/>
                    <a:lstStyle/>
                    <a:p>
                      <a:r>
                        <a:rPr lang="it-IT" dirty="0"/>
                        <a:t>LoginPage.html </a:t>
                      </a:r>
                      <a:r>
                        <a:rPr lang="it-IT" dirty="0">
                          <a:sym typeface="Wingdings" panose="05000000000000000000" pitchFamily="2" charset="2"/>
                        </a:rPr>
                        <a:t> login </a:t>
                      </a:r>
                      <a:r>
                        <a:rPr lang="it-IT" dirty="0" err="1">
                          <a:sym typeface="Wingdings" panose="05000000000000000000" pitchFamily="2" charset="2"/>
                        </a:rPr>
                        <a:t>form</a:t>
                      </a:r>
                      <a:r>
                        <a:rPr lang="it-IT" dirty="0">
                          <a:sym typeface="Wingdings" panose="05000000000000000000" pitchFamily="2" charset="2"/>
                        </a:rPr>
                        <a:t>  </a:t>
                      </a:r>
                      <a:r>
                        <a:rPr lang="it-IT" dirty="0" err="1">
                          <a:sym typeface="Wingdings" panose="05000000000000000000" pitchFamily="2" charset="2"/>
                        </a:rPr>
                        <a:t>Submit</a:t>
                      </a:r>
                      <a:endParaRPr lang="it-IT" dirty="0"/>
                    </a:p>
                  </a:txBody>
                  <a:tcPr/>
                </a:tc>
                <a:tc>
                  <a:txBody>
                    <a:bodyPr/>
                    <a:lstStyle/>
                    <a:p>
                      <a:r>
                        <a:rPr lang="it-IT" dirty="0" err="1"/>
                        <a:t>makeCall</a:t>
                      </a:r>
                      <a:endParaRPr lang="it-IT" dirty="0"/>
                    </a:p>
                  </a:txBody>
                  <a:tcPr/>
                </a:tc>
                <a:tc>
                  <a:txBody>
                    <a:bodyPr/>
                    <a:lstStyle/>
                    <a:p>
                      <a:r>
                        <a:rPr lang="it-IT" dirty="0"/>
                        <a:t>POST (mail, password)</a:t>
                      </a:r>
                    </a:p>
                  </a:txBody>
                  <a:tcPr/>
                </a:tc>
                <a:tc>
                  <a:txBody>
                    <a:bodyPr/>
                    <a:lstStyle/>
                    <a:p>
                      <a:r>
                        <a:rPr lang="it-IT" dirty="0" err="1"/>
                        <a:t>CheckLogin</a:t>
                      </a:r>
                      <a:endParaRPr lang="it-IT" dirty="0"/>
                    </a:p>
                  </a:txBody>
                  <a:tcPr/>
                </a:tc>
                <a:extLst>
                  <a:ext uri="{0D108BD9-81ED-4DB2-BD59-A6C34878D82A}">
                    <a16:rowId xmlns:a16="http://schemas.microsoft.com/office/drawing/2014/main" val="2832679421"/>
                  </a:ext>
                </a:extLst>
              </a:tr>
              <a:tr h="601321">
                <a:tc>
                  <a:txBody>
                    <a:bodyPr/>
                    <a:lstStyle/>
                    <a:p>
                      <a:r>
                        <a:rPr lang="it-IT" dirty="0"/>
                        <a:t>Market </a:t>
                      </a:r>
                      <a:r>
                        <a:rPr lang="it-IT" dirty="0">
                          <a:sym typeface="Wingdings" panose="05000000000000000000" pitchFamily="2" charset="2"/>
                        </a:rPr>
                        <a:t> </a:t>
                      </a:r>
                      <a:r>
                        <a:rPr lang="it-IT" dirty="0" err="1">
                          <a:sym typeface="Wingdings" panose="05000000000000000000" pitchFamily="2" charset="2"/>
                        </a:rPr>
                        <a:t>load</a:t>
                      </a:r>
                      <a:endParaRPr lang="it-IT" dirty="0"/>
                    </a:p>
                  </a:txBody>
                  <a:tcPr/>
                </a:tc>
                <a:tc>
                  <a:txBody>
                    <a:bodyPr/>
                    <a:lstStyle/>
                    <a:p>
                      <a:r>
                        <a:rPr lang="it-IT" dirty="0" err="1"/>
                        <a:t>PageOrchestrator</a:t>
                      </a:r>
                      <a:r>
                        <a:rPr lang="it-IT" dirty="0"/>
                        <a:t>, </a:t>
                      </a:r>
                      <a:r>
                        <a:rPr lang="it-IT" dirty="0" err="1"/>
                        <a:t>VisualizeProduct</a:t>
                      </a:r>
                      <a:endParaRPr lang="it-IT" dirty="0"/>
                    </a:p>
                  </a:txBody>
                  <a:tcPr/>
                </a:tc>
                <a:tc>
                  <a:txBody>
                    <a:bodyPr/>
                    <a:lstStyle/>
                    <a:p>
                      <a:r>
                        <a:rPr lang="it-IT" dirty="0"/>
                        <a:t>GET</a:t>
                      </a:r>
                    </a:p>
                  </a:txBody>
                  <a:tcPr/>
                </a:tc>
                <a:tc>
                  <a:txBody>
                    <a:bodyPr/>
                    <a:lstStyle/>
                    <a:p>
                      <a:r>
                        <a:rPr lang="it-IT" dirty="0" err="1"/>
                        <a:t>GoToHome</a:t>
                      </a:r>
                      <a:endParaRPr lang="it-IT" dirty="0"/>
                    </a:p>
                  </a:txBody>
                  <a:tcPr/>
                </a:tc>
                <a:extLst>
                  <a:ext uri="{0D108BD9-81ED-4DB2-BD59-A6C34878D82A}">
                    <a16:rowId xmlns:a16="http://schemas.microsoft.com/office/drawing/2014/main" val="653421763"/>
                  </a:ext>
                </a:extLst>
              </a:tr>
              <a:tr h="859030">
                <a:tc>
                  <a:txBody>
                    <a:bodyPr/>
                    <a:lstStyle/>
                    <a:p>
                      <a:r>
                        <a:rPr lang="it-IT" dirty="0" err="1"/>
                        <a:t>Market</a:t>
                      </a:r>
                      <a:r>
                        <a:rPr lang="it-IT" dirty="0" err="1">
                          <a:sym typeface="Wingdings" panose="05000000000000000000" pitchFamily="2" charset="2"/>
                        </a:rPr>
                        <a:t>Search</a:t>
                      </a:r>
                      <a:r>
                        <a:rPr lang="it-IT" dirty="0">
                          <a:sym typeface="Wingdings" panose="05000000000000000000" pitchFamily="2" charset="2"/>
                        </a:rPr>
                        <a:t> </a:t>
                      </a:r>
                      <a:r>
                        <a:rPr lang="it-IT" dirty="0" err="1">
                          <a:sym typeface="Wingdings" panose="05000000000000000000" pitchFamily="2" charset="2"/>
                        </a:rPr>
                        <a:t>formSubmit</a:t>
                      </a:r>
                      <a:endParaRPr lang="it-IT" dirty="0"/>
                    </a:p>
                  </a:txBody>
                  <a:tcPr/>
                </a:tc>
                <a:tc>
                  <a:txBody>
                    <a:bodyPr/>
                    <a:lstStyle/>
                    <a:p>
                      <a:r>
                        <a:rPr lang="it-IT" dirty="0" err="1"/>
                        <a:t>SearchForm</a:t>
                      </a:r>
                      <a:r>
                        <a:rPr lang="it-IT" dirty="0"/>
                        <a:t>,</a:t>
                      </a:r>
                    </a:p>
                    <a:p>
                      <a:r>
                        <a:rPr lang="it-IT" dirty="0" err="1"/>
                        <a:t>VisualizeSearchProduct</a:t>
                      </a:r>
                      <a:endParaRPr lang="it-IT" dirty="0"/>
                    </a:p>
                  </a:txBody>
                  <a:tcPr/>
                </a:tc>
                <a:tc>
                  <a:txBody>
                    <a:bodyPr/>
                    <a:lstStyle/>
                    <a:p>
                      <a:r>
                        <a:rPr lang="it-IT" dirty="0"/>
                        <a:t>POST(keyword)</a:t>
                      </a:r>
                    </a:p>
                  </a:txBody>
                  <a:tcPr/>
                </a:tc>
                <a:tc>
                  <a:txBody>
                    <a:bodyPr/>
                    <a:lstStyle/>
                    <a:p>
                      <a:r>
                        <a:rPr lang="it-IT" dirty="0" err="1"/>
                        <a:t>GoToResults</a:t>
                      </a:r>
                      <a:endParaRPr lang="it-IT" dirty="0"/>
                    </a:p>
                  </a:txBody>
                  <a:tcPr/>
                </a:tc>
                <a:extLst>
                  <a:ext uri="{0D108BD9-81ED-4DB2-BD59-A6C34878D82A}">
                    <a16:rowId xmlns:a16="http://schemas.microsoft.com/office/drawing/2014/main" val="2874445085"/>
                  </a:ext>
                </a:extLst>
              </a:tr>
              <a:tr h="601321">
                <a:tc>
                  <a:txBody>
                    <a:bodyPr/>
                    <a:lstStyle/>
                    <a:p>
                      <a:r>
                        <a:rPr lang="it-IT" dirty="0" err="1"/>
                        <a:t>Market</a:t>
                      </a:r>
                      <a:r>
                        <a:rPr lang="it-IT" dirty="0" err="1">
                          <a:sym typeface="Wingdings" panose="05000000000000000000" pitchFamily="2" charset="2"/>
                        </a:rPr>
                        <a:t>link</a:t>
                      </a:r>
                      <a:r>
                        <a:rPr lang="it-IT" dirty="0">
                          <a:sym typeface="Wingdings" panose="05000000000000000000" pitchFamily="2" charset="2"/>
                        </a:rPr>
                        <a:t> </a:t>
                      </a:r>
                      <a:r>
                        <a:rPr lang="it-IT" dirty="0" err="1">
                          <a:sym typeface="Wingdings" panose="05000000000000000000" pitchFamily="2" charset="2"/>
                        </a:rPr>
                        <a:t>details</a:t>
                      </a:r>
                      <a:endParaRPr lang="it-IT" dirty="0"/>
                    </a:p>
                  </a:txBody>
                  <a:tcPr/>
                </a:tc>
                <a:tc>
                  <a:txBody>
                    <a:bodyPr/>
                    <a:lstStyle/>
                    <a:p>
                      <a:r>
                        <a:rPr lang="it-IT" dirty="0" err="1"/>
                        <a:t>VisualizeSearchProduct</a:t>
                      </a:r>
                      <a:endParaRPr lang="it-IT" dirty="0"/>
                    </a:p>
                  </a:txBody>
                  <a:tcPr/>
                </a:tc>
                <a:tc>
                  <a:txBody>
                    <a:bodyPr/>
                    <a:lstStyle/>
                    <a:p>
                      <a:r>
                        <a:rPr lang="it-IT" dirty="0"/>
                        <a:t>POST(</a:t>
                      </a:r>
                      <a:r>
                        <a:rPr lang="it-IT" dirty="0" err="1"/>
                        <a:t>productCode</a:t>
                      </a:r>
                      <a:r>
                        <a:rPr lang="it-IT" dirty="0"/>
                        <a:t>)</a:t>
                      </a:r>
                    </a:p>
                  </a:txBody>
                  <a:tcPr/>
                </a:tc>
                <a:tc>
                  <a:txBody>
                    <a:bodyPr/>
                    <a:lstStyle/>
                    <a:p>
                      <a:r>
                        <a:rPr lang="it-IT" dirty="0" err="1"/>
                        <a:t>ProductsDetails</a:t>
                      </a:r>
                      <a:endParaRPr lang="it-IT" dirty="0"/>
                    </a:p>
                  </a:txBody>
                  <a:tcPr/>
                </a:tc>
                <a:extLst>
                  <a:ext uri="{0D108BD9-81ED-4DB2-BD59-A6C34878D82A}">
                    <a16:rowId xmlns:a16="http://schemas.microsoft.com/office/drawing/2014/main" val="1963645017"/>
                  </a:ext>
                </a:extLst>
              </a:tr>
              <a:tr h="859030">
                <a:tc>
                  <a:txBody>
                    <a:bodyPr/>
                    <a:lstStyle/>
                    <a:p>
                      <a:r>
                        <a:rPr lang="it-IT" dirty="0" err="1"/>
                        <a:t>Market</a:t>
                      </a:r>
                      <a:r>
                        <a:rPr lang="it-IT" dirty="0" err="1">
                          <a:sym typeface="Wingdings" panose="05000000000000000000" pitchFamily="2" charset="2"/>
                        </a:rPr>
                        <a:t>mouseover</a:t>
                      </a:r>
                      <a:r>
                        <a:rPr lang="it-IT" dirty="0">
                          <a:sym typeface="Wingdings" panose="05000000000000000000" pitchFamily="2" charset="2"/>
                        </a:rPr>
                        <a:t> </a:t>
                      </a:r>
                      <a:r>
                        <a:rPr lang="it-IT" dirty="0" err="1">
                          <a:sym typeface="Wingdings" panose="05000000000000000000" pitchFamily="2" charset="2"/>
                        </a:rPr>
                        <a:t>details</a:t>
                      </a:r>
                      <a:endParaRPr lang="it-IT" dirty="0"/>
                    </a:p>
                  </a:txBody>
                  <a:tcPr/>
                </a:tc>
                <a:tc>
                  <a:txBody>
                    <a:bodyPr/>
                    <a:lstStyle/>
                    <a:p>
                      <a:r>
                        <a:rPr lang="it-IT" dirty="0" err="1"/>
                        <a:t>VisualizeSearchProduct</a:t>
                      </a:r>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707391907"/>
                  </a:ext>
                </a:extLst>
              </a:tr>
              <a:tr h="601321">
                <a:tc>
                  <a:txBody>
                    <a:bodyPr/>
                    <a:lstStyle/>
                    <a:p>
                      <a:r>
                        <a:rPr lang="it-IT" dirty="0" err="1"/>
                        <a:t>Market</a:t>
                      </a:r>
                      <a:r>
                        <a:rPr lang="it-IT" dirty="0" err="1">
                          <a:sym typeface="Wingdings" panose="05000000000000000000" pitchFamily="2" charset="2"/>
                        </a:rPr>
                        <a:t>add</a:t>
                      </a:r>
                      <a:r>
                        <a:rPr lang="it-IT" dirty="0">
                          <a:sym typeface="Wingdings" panose="05000000000000000000" pitchFamily="2" charset="2"/>
                        </a:rPr>
                        <a:t> to </a:t>
                      </a:r>
                      <a:r>
                        <a:rPr lang="it-IT" dirty="0" err="1">
                          <a:sym typeface="Wingdings" panose="05000000000000000000" pitchFamily="2" charset="2"/>
                        </a:rPr>
                        <a:t>cart</a:t>
                      </a:r>
                      <a:r>
                        <a:rPr lang="it-IT" dirty="0">
                          <a:sym typeface="Wingdings" panose="05000000000000000000" pitchFamily="2" charset="2"/>
                        </a:rPr>
                        <a:t> </a:t>
                      </a:r>
                      <a:r>
                        <a:rPr lang="it-IT" dirty="0" err="1">
                          <a:sym typeface="Wingdings" panose="05000000000000000000" pitchFamily="2" charset="2"/>
                        </a:rPr>
                        <a:t>buttonSubmit</a:t>
                      </a:r>
                      <a:endParaRPr lang="it-IT" dirty="0"/>
                    </a:p>
                  </a:txBody>
                  <a:tcPr/>
                </a:tc>
                <a:tc>
                  <a:txBody>
                    <a:bodyPr/>
                    <a:lstStyle/>
                    <a:p>
                      <a:r>
                        <a:rPr lang="it-IT" dirty="0" err="1"/>
                        <a:t>VisualizeSearchProduct</a:t>
                      </a:r>
                      <a:r>
                        <a:rPr lang="it-IT" dirty="0"/>
                        <a:t>,</a:t>
                      </a:r>
                    </a:p>
                    <a:p>
                      <a:r>
                        <a:rPr lang="it-IT" dirty="0" err="1"/>
                        <a:t>VisualizeCartProduct</a:t>
                      </a:r>
                      <a:endParaRPr lang="it-IT" dirty="0"/>
                    </a:p>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3036927906"/>
                  </a:ext>
                </a:extLst>
              </a:tr>
            </a:tbl>
          </a:graphicData>
        </a:graphic>
      </p:graphicFrame>
    </p:spTree>
    <p:extLst>
      <p:ext uri="{BB962C8B-B14F-4D97-AF65-F5344CB8AC3E}">
        <p14:creationId xmlns:p14="http://schemas.microsoft.com/office/powerpoint/2010/main" val="1587321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81365-B6CE-4CE2-BEFA-D0D12DCC6310}"/>
              </a:ext>
            </a:extLst>
          </p:cNvPr>
          <p:cNvSpPr>
            <a:spLocks noGrp="1"/>
          </p:cNvSpPr>
          <p:nvPr>
            <p:ph type="title"/>
          </p:nvPr>
        </p:nvSpPr>
        <p:spPr>
          <a:xfrm>
            <a:off x="652371" y="466344"/>
            <a:ext cx="10625229" cy="704089"/>
          </a:xfrm>
        </p:spPr>
        <p:txBody>
          <a:bodyPr>
            <a:normAutofit fontScale="90000"/>
          </a:bodyPr>
          <a:lstStyle/>
          <a:p>
            <a:r>
              <a:rPr lang="it-IT" dirty="0"/>
              <a:t>Events &amp; Controllers</a:t>
            </a:r>
          </a:p>
        </p:txBody>
      </p:sp>
      <p:graphicFrame>
        <p:nvGraphicFramePr>
          <p:cNvPr id="4" name="Tabella 4">
            <a:extLst>
              <a:ext uri="{FF2B5EF4-FFF2-40B4-BE49-F238E27FC236}">
                <a16:creationId xmlns:a16="http://schemas.microsoft.com/office/drawing/2014/main" id="{FB571DA4-A4AC-484E-A1BB-8D08DD84A48F}"/>
              </a:ext>
            </a:extLst>
          </p:cNvPr>
          <p:cNvGraphicFramePr>
            <a:graphicFrameLocks noGrp="1"/>
          </p:cNvGraphicFramePr>
          <p:nvPr>
            <p:ph idx="1"/>
            <p:extLst>
              <p:ext uri="{D42A27DB-BD31-4B8C-83A1-F6EECF244321}">
                <p14:modId xmlns:p14="http://schemas.microsoft.com/office/powerpoint/2010/main" val="2321537631"/>
              </p:ext>
            </p:extLst>
          </p:nvPr>
        </p:nvGraphicFramePr>
        <p:xfrm>
          <a:off x="652463" y="2095500"/>
          <a:ext cx="10620376" cy="1752600"/>
        </p:xfrm>
        <a:graphic>
          <a:graphicData uri="http://schemas.openxmlformats.org/drawingml/2006/table">
            <a:tbl>
              <a:tblPr firstRow="1" bandRow="1">
                <a:tableStyleId>{073A0DAA-6AF3-43AB-8588-CEC1D06C72B9}</a:tableStyleId>
              </a:tblPr>
              <a:tblGrid>
                <a:gridCol w="2655094">
                  <a:extLst>
                    <a:ext uri="{9D8B030D-6E8A-4147-A177-3AD203B41FA5}">
                      <a16:colId xmlns:a16="http://schemas.microsoft.com/office/drawing/2014/main" val="3192989572"/>
                    </a:ext>
                  </a:extLst>
                </a:gridCol>
                <a:gridCol w="2655094">
                  <a:extLst>
                    <a:ext uri="{9D8B030D-6E8A-4147-A177-3AD203B41FA5}">
                      <a16:colId xmlns:a16="http://schemas.microsoft.com/office/drawing/2014/main" val="3685425177"/>
                    </a:ext>
                  </a:extLst>
                </a:gridCol>
                <a:gridCol w="2655094">
                  <a:extLst>
                    <a:ext uri="{9D8B030D-6E8A-4147-A177-3AD203B41FA5}">
                      <a16:colId xmlns:a16="http://schemas.microsoft.com/office/drawing/2014/main" val="412556516"/>
                    </a:ext>
                  </a:extLst>
                </a:gridCol>
                <a:gridCol w="2655094">
                  <a:extLst>
                    <a:ext uri="{9D8B030D-6E8A-4147-A177-3AD203B41FA5}">
                      <a16:colId xmlns:a16="http://schemas.microsoft.com/office/drawing/2014/main" val="929452601"/>
                    </a:ext>
                  </a:extLst>
                </a:gridCol>
              </a:tblGrid>
              <a:tr h="370840">
                <a:tc gridSpan="2">
                  <a:txBody>
                    <a:bodyPr/>
                    <a:lstStyle/>
                    <a:p>
                      <a:r>
                        <a:rPr lang="it-IT" dirty="0"/>
                        <a:t>CLIENT SIDE</a:t>
                      </a:r>
                    </a:p>
                  </a:txBody>
                  <a:tcPr/>
                </a:tc>
                <a:tc hMerge="1">
                  <a:txBody>
                    <a:bodyPr/>
                    <a:lstStyle/>
                    <a:p>
                      <a:endParaRPr lang="it-IT"/>
                    </a:p>
                  </a:txBody>
                  <a:tcPr/>
                </a:tc>
                <a:tc gridSpan="2">
                  <a:txBody>
                    <a:bodyPr/>
                    <a:lstStyle/>
                    <a:p>
                      <a:r>
                        <a:rPr lang="it-IT" dirty="0"/>
                        <a:t>SERVER SIDE</a:t>
                      </a:r>
                    </a:p>
                  </a:txBody>
                  <a:tcPr/>
                </a:tc>
                <a:tc hMerge="1">
                  <a:txBody>
                    <a:bodyPr/>
                    <a:lstStyle/>
                    <a:p>
                      <a:endParaRPr lang="it-IT"/>
                    </a:p>
                  </a:txBody>
                  <a:tcPr/>
                </a:tc>
                <a:extLst>
                  <a:ext uri="{0D108BD9-81ED-4DB2-BD59-A6C34878D82A}">
                    <a16:rowId xmlns:a16="http://schemas.microsoft.com/office/drawing/2014/main" val="2871723003"/>
                  </a:ext>
                </a:extLst>
              </a:tr>
              <a:tr h="370840">
                <a:tc>
                  <a:txBody>
                    <a:bodyPr/>
                    <a:lstStyle/>
                    <a:p>
                      <a:r>
                        <a:rPr lang="it-IT" dirty="0"/>
                        <a:t>EVENT</a:t>
                      </a:r>
                    </a:p>
                  </a:txBody>
                  <a:tcPr>
                    <a:solidFill>
                      <a:schemeClr val="tx1">
                        <a:lumMod val="50000"/>
                        <a:lumOff val="50000"/>
                      </a:schemeClr>
                    </a:solidFill>
                  </a:tcPr>
                </a:tc>
                <a:tc>
                  <a:txBody>
                    <a:bodyPr/>
                    <a:lstStyle/>
                    <a:p>
                      <a:r>
                        <a:rPr lang="it-IT" dirty="0"/>
                        <a:t>CONTROLLER</a:t>
                      </a:r>
                    </a:p>
                  </a:txBody>
                  <a:tcPr>
                    <a:solidFill>
                      <a:schemeClr val="tx1">
                        <a:lumMod val="50000"/>
                        <a:lumOff val="50000"/>
                      </a:schemeClr>
                    </a:solidFill>
                  </a:tcPr>
                </a:tc>
                <a:tc>
                  <a:txBody>
                    <a:bodyPr/>
                    <a:lstStyle/>
                    <a:p>
                      <a:r>
                        <a:rPr lang="it-IT" dirty="0"/>
                        <a:t>EVENT</a:t>
                      </a:r>
                    </a:p>
                  </a:txBody>
                  <a:tcPr>
                    <a:solidFill>
                      <a:schemeClr val="tx1">
                        <a:lumMod val="50000"/>
                        <a:lumOff val="50000"/>
                      </a:schemeClr>
                    </a:solidFill>
                  </a:tcPr>
                </a:tc>
                <a:tc>
                  <a:txBody>
                    <a:bodyPr/>
                    <a:lstStyle/>
                    <a:p>
                      <a:r>
                        <a:rPr lang="it-IT" dirty="0"/>
                        <a:t>CONTROLLER</a:t>
                      </a:r>
                    </a:p>
                  </a:txBody>
                  <a:tcPr>
                    <a:solidFill>
                      <a:schemeClr val="tx1">
                        <a:lumMod val="50000"/>
                        <a:lumOff val="50000"/>
                      </a:schemeClr>
                    </a:solidFill>
                  </a:tcPr>
                </a:tc>
                <a:extLst>
                  <a:ext uri="{0D108BD9-81ED-4DB2-BD59-A6C34878D82A}">
                    <a16:rowId xmlns:a16="http://schemas.microsoft.com/office/drawing/2014/main" val="4206063415"/>
                  </a:ext>
                </a:extLst>
              </a:tr>
              <a:tr h="370840">
                <a:tc>
                  <a:txBody>
                    <a:bodyPr/>
                    <a:lstStyle/>
                    <a:p>
                      <a:r>
                        <a:rPr lang="it-IT" dirty="0"/>
                        <a:t>Market</a:t>
                      </a:r>
                      <a:r>
                        <a:rPr lang="it-IT" dirty="0">
                          <a:sym typeface="Wingdings" panose="05000000000000000000" pitchFamily="2" charset="2"/>
                        </a:rPr>
                        <a:t> </a:t>
                      </a:r>
                      <a:r>
                        <a:rPr lang="it-IT" dirty="0" err="1">
                          <a:sym typeface="Wingdings" panose="05000000000000000000" pitchFamily="2" charset="2"/>
                        </a:rPr>
                        <a:t>add</a:t>
                      </a:r>
                      <a:r>
                        <a:rPr lang="it-IT" dirty="0">
                          <a:sym typeface="Wingdings" panose="05000000000000000000" pitchFamily="2" charset="2"/>
                        </a:rPr>
                        <a:t> to </a:t>
                      </a:r>
                      <a:r>
                        <a:rPr lang="it-IT" dirty="0" err="1">
                          <a:sym typeface="Wingdings" panose="05000000000000000000" pitchFamily="2" charset="2"/>
                        </a:rPr>
                        <a:t>order</a:t>
                      </a:r>
                      <a:r>
                        <a:rPr lang="it-IT" dirty="0">
                          <a:sym typeface="Wingdings" panose="05000000000000000000" pitchFamily="2" charset="2"/>
                        </a:rPr>
                        <a:t> </a:t>
                      </a:r>
                      <a:r>
                        <a:rPr lang="it-IT" dirty="0" err="1">
                          <a:sym typeface="Wingdings" panose="05000000000000000000" pitchFamily="2" charset="2"/>
                        </a:rPr>
                        <a:t>buttonSubmit</a:t>
                      </a:r>
                      <a:endParaRPr lang="it-IT" dirty="0"/>
                    </a:p>
                  </a:txBody>
                  <a:tcPr/>
                </a:tc>
                <a:tc>
                  <a:txBody>
                    <a:bodyPr/>
                    <a:lstStyle/>
                    <a:p>
                      <a:r>
                        <a:rPr lang="it-IT" dirty="0" err="1"/>
                        <a:t>VisualizeCartProduct</a:t>
                      </a:r>
                      <a:r>
                        <a:rPr lang="it-IT" dirty="0"/>
                        <a:t>,</a:t>
                      </a:r>
                    </a:p>
                    <a:p>
                      <a:r>
                        <a:rPr lang="it-IT" dirty="0" err="1"/>
                        <a:t>VisualizeOrderProduct</a:t>
                      </a:r>
                      <a:endParaRPr lang="it-IT" dirty="0"/>
                    </a:p>
                  </a:txBody>
                  <a:tcPr/>
                </a:tc>
                <a:tc>
                  <a:txBody>
                    <a:bodyPr/>
                    <a:lstStyle/>
                    <a:p>
                      <a:r>
                        <a:rPr lang="it-IT" dirty="0"/>
                        <a:t>POST(</a:t>
                      </a:r>
                      <a:r>
                        <a:rPr lang="it-IT" dirty="0" err="1"/>
                        <a:t>cartSupplier</a:t>
                      </a:r>
                      <a:r>
                        <a:rPr lang="it-IT" dirty="0"/>
                        <a:t>)</a:t>
                      </a:r>
                    </a:p>
                  </a:txBody>
                  <a:tcPr/>
                </a:tc>
                <a:tc>
                  <a:txBody>
                    <a:bodyPr/>
                    <a:lstStyle/>
                    <a:p>
                      <a:r>
                        <a:rPr lang="it-IT" dirty="0"/>
                        <a:t>Create Order</a:t>
                      </a:r>
                    </a:p>
                    <a:p>
                      <a:r>
                        <a:rPr lang="it-IT" dirty="0" err="1"/>
                        <a:t>GoToOrder</a:t>
                      </a:r>
                      <a:endParaRPr lang="it-IT" dirty="0"/>
                    </a:p>
                  </a:txBody>
                  <a:tcPr/>
                </a:tc>
                <a:extLst>
                  <a:ext uri="{0D108BD9-81ED-4DB2-BD59-A6C34878D82A}">
                    <a16:rowId xmlns:a16="http://schemas.microsoft.com/office/drawing/2014/main" val="2832679421"/>
                  </a:ext>
                </a:extLst>
              </a:tr>
              <a:tr h="370840">
                <a:tc>
                  <a:txBody>
                    <a:bodyPr/>
                    <a:lstStyle/>
                    <a:p>
                      <a:r>
                        <a:rPr lang="it-IT" dirty="0" err="1"/>
                        <a:t>Market</a:t>
                      </a:r>
                      <a:r>
                        <a:rPr lang="it-IT" dirty="0" err="1">
                          <a:sym typeface="Wingdings" panose="05000000000000000000" pitchFamily="2" charset="2"/>
                        </a:rPr>
                        <a:t>link</a:t>
                      </a:r>
                      <a:r>
                        <a:rPr lang="it-IT" dirty="0">
                          <a:sym typeface="Wingdings" panose="05000000000000000000" pitchFamily="2" charset="2"/>
                        </a:rPr>
                        <a:t> </a:t>
                      </a:r>
                      <a:r>
                        <a:rPr lang="it-IT" dirty="0" err="1">
                          <a:sym typeface="Wingdings" panose="05000000000000000000" pitchFamily="2" charset="2"/>
                        </a:rPr>
                        <a:t>Logout</a:t>
                      </a:r>
                      <a:endParaRPr lang="it-IT" dirty="0"/>
                    </a:p>
                  </a:txBody>
                  <a:tcPr/>
                </a:tc>
                <a:tc>
                  <a:txBody>
                    <a:bodyPr/>
                    <a:lstStyle/>
                    <a:p>
                      <a:r>
                        <a:rPr lang="it-IT" dirty="0" err="1"/>
                        <a:t>PageOrchestrator</a:t>
                      </a:r>
                      <a:endParaRPr lang="it-IT" dirty="0"/>
                    </a:p>
                  </a:txBody>
                  <a:tcPr/>
                </a:tc>
                <a:tc>
                  <a:txBody>
                    <a:bodyPr/>
                    <a:lstStyle/>
                    <a:p>
                      <a:r>
                        <a:rPr lang="it-IT" dirty="0"/>
                        <a:t>GET</a:t>
                      </a:r>
                    </a:p>
                  </a:txBody>
                  <a:tcPr/>
                </a:tc>
                <a:tc>
                  <a:txBody>
                    <a:bodyPr/>
                    <a:lstStyle/>
                    <a:p>
                      <a:r>
                        <a:rPr lang="it-IT" dirty="0" err="1"/>
                        <a:t>Logout</a:t>
                      </a:r>
                      <a:endParaRPr lang="it-IT" dirty="0"/>
                    </a:p>
                  </a:txBody>
                  <a:tcPr/>
                </a:tc>
                <a:extLst>
                  <a:ext uri="{0D108BD9-81ED-4DB2-BD59-A6C34878D82A}">
                    <a16:rowId xmlns:a16="http://schemas.microsoft.com/office/drawing/2014/main" val="653421763"/>
                  </a:ext>
                </a:extLst>
              </a:tr>
            </a:tbl>
          </a:graphicData>
        </a:graphic>
      </p:graphicFrame>
    </p:spTree>
    <p:extLst>
      <p:ext uri="{BB962C8B-B14F-4D97-AF65-F5344CB8AC3E}">
        <p14:creationId xmlns:p14="http://schemas.microsoft.com/office/powerpoint/2010/main" val="351852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err="1"/>
              <a:t>specificATION</a:t>
            </a:r>
            <a:endParaRPr lang="it-IT" dirty="0"/>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5"/>
            <a:ext cx="10620855" cy="4832555"/>
          </a:xfrm>
        </p:spPr>
        <p:txBody>
          <a:bodyPr>
            <a:normAutofit/>
          </a:bodyPr>
          <a:lstStyle/>
          <a:p>
            <a:pPr marL="0" indent="0">
              <a:buNone/>
            </a:pPr>
            <a:r>
              <a:rPr lang="it-IT" sz="1900" dirty="0"/>
              <a:t>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un click un elemento dell'elenco e visualizzare nella stessa pagina i dati completi e l’elenco dei fornitori che lo vendono a vari prezzi (questa azione rende il prodotto “visualizzato”). Per ogni fornitore in tale elenco compaiono: nome, valutazione, prezzo unitario, fasce di spesa di spedizione, importo minimo della spedizione gratuita e il numero dei prodotti e valore totale dei prodotti di quel fornitore che l’utente ha già messo nel carrello. </a:t>
            </a:r>
          </a:p>
        </p:txBody>
      </p:sp>
      <p:sp>
        <p:nvSpPr>
          <p:cNvPr id="4" name="CasellaDiTesto 3">
            <a:extLst>
              <a:ext uri="{FF2B5EF4-FFF2-40B4-BE49-F238E27FC236}">
                <a16:creationId xmlns:a16="http://schemas.microsoft.com/office/drawing/2014/main" id="{A3527F6C-4F04-4E49-94A4-B79E88A3C74A}"/>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Entità</a:t>
            </a:r>
            <a:r>
              <a:rPr lang="it-IT" dirty="0"/>
              <a:t> </a:t>
            </a:r>
            <a:r>
              <a:rPr lang="it-IT" dirty="0">
                <a:solidFill>
                  <a:srgbClr val="00B0F0"/>
                </a:solidFill>
              </a:rPr>
              <a:t>Relazioni</a:t>
            </a:r>
            <a:r>
              <a:rPr lang="it-IT" dirty="0"/>
              <a:t> </a:t>
            </a:r>
            <a:r>
              <a:rPr lang="it-IT" dirty="0">
                <a:solidFill>
                  <a:srgbClr val="00B050"/>
                </a:solidFill>
              </a:rPr>
              <a:t>Attributi</a:t>
            </a:r>
          </a:p>
        </p:txBody>
      </p:sp>
    </p:spTree>
    <p:extLst>
      <p:ext uri="{BB962C8B-B14F-4D97-AF65-F5344CB8AC3E}">
        <p14:creationId xmlns:p14="http://schemas.microsoft.com/office/powerpoint/2010/main" val="2073520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a:t>lOGIN</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357055" y="116902"/>
            <a:ext cx="5048544" cy="6299472"/>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40</a:t>
            </a:fld>
            <a:endParaRPr lang="en-US"/>
          </a:p>
        </p:txBody>
      </p:sp>
    </p:spTree>
    <p:extLst>
      <p:ext uri="{BB962C8B-B14F-4D97-AF65-F5344CB8AC3E}">
        <p14:creationId xmlns:p14="http://schemas.microsoft.com/office/powerpoint/2010/main" val="4221801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err="1"/>
              <a:t>pageORCHESTRATOR</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605063" y="985028"/>
            <a:ext cx="6398866" cy="4310872"/>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41</a:t>
            </a:fld>
            <a:endParaRPr lang="en-US"/>
          </a:p>
        </p:txBody>
      </p:sp>
    </p:spTree>
    <p:extLst>
      <p:ext uri="{BB962C8B-B14F-4D97-AF65-F5344CB8AC3E}">
        <p14:creationId xmlns:p14="http://schemas.microsoft.com/office/powerpoint/2010/main" val="3496300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a:t>Go to home</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128039" y="589348"/>
            <a:ext cx="5061647" cy="5462407"/>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42</a:t>
            </a:fld>
            <a:endParaRPr lang="en-US"/>
          </a:p>
        </p:txBody>
      </p:sp>
    </p:spTree>
    <p:extLst>
      <p:ext uri="{BB962C8B-B14F-4D97-AF65-F5344CB8AC3E}">
        <p14:creationId xmlns:p14="http://schemas.microsoft.com/office/powerpoint/2010/main" val="1622242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a:t>Go to </a:t>
            </a:r>
            <a:r>
              <a:rPr lang="it-IT" dirty="0" err="1"/>
              <a:t>results</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930731" y="534177"/>
            <a:ext cx="5456264" cy="5552770"/>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43</a:t>
            </a:fld>
            <a:endParaRPr lang="en-US"/>
          </a:p>
        </p:txBody>
      </p:sp>
    </p:spTree>
    <p:extLst>
      <p:ext uri="{BB962C8B-B14F-4D97-AF65-F5344CB8AC3E}">
        <p14:creationId xmlns:p14="http://schemas.microsoft.com/office/powerpoint/2010/main" val="26271530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a:t>Product </a:t>
            </a:r>
            <a:r>
              <a:rPr lang="it-IT" dirty="0" err="1"/>
              <a:t>details</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061409" y="352561"/>
            <a:ext cx="5267471" cy="616253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44</a:t>
            </a:fld>
            <a:endParaRPr lang="en-US"/>
          </a:p>
        </p:txBody>
      </p:sp>
    </p:spTree>
    <p:extLst>
      <p:ext uri="{BB962C8B-B14F-4D97-AF65-F5344CB8AC3E}">
        <p14:creationId xmlns:p14="http://schemas.microsoft.com/office/powerpoint/2010/main" val="615263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a:t>Create </a:t>
            </a:r>
            <a:r>
              <a:rPr lang="it-IT" dirty="0" err="1"/>
              <a:t>order</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143884" y="352561"/>
            <a:ext cx="5102521" cy="616253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45</a:t>
            </a:fld>
            <a:endParaRPr lang="en-US"/>
          </a:p>
        </p:txBody>
      </p:sp>
    </p:spTree>
    <p:extLst>
      <p:ext uri="{BB962C8B-B14F-4D97-AF65-F5344CB8AC3E}">
        <p14:creationId xmlns:p14="http://schemas.microsoft.com/office/powerpoint/2010/main" val="925202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a:t>Go to </a:t>
            </a:r>
            <a:r>
              <a:rPr lang="it-IT" dirty="0" err="1"/>
              <a:t>order</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143884" y="617504"/>
            <a:ext cx="5102521" cy="5632653"/>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46</a:t>
            </a:fld>
            <a:endParaRPr lang="en-US"/>
          </a:p>
        </p:txBody>
      </p:sp>
    </p:spTree>
    <p:extLst>
      <p:ext uri="{BB962C8B-B14F-4D97-AF65-F5344CB8AC3E}">
        <p14:creationId xmlns:p14="http://schemas.microsoft.com/office/powerpoint/2010/main" val="709390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6923576" y="1562100"/>
            <a:ext cx="4791075" cy="2447739"/>
          </a:xfrm>
        </p:spPr>
        <p:txBody>
          <a:bodyPr>
            <a:normAutofit/>
          </a:bodyPr>
          <a:lstStyle/>
          <a:p>
            <a:r>
              <a:rPr lang="it-IT" dirty="0"/>
              <a:t>LOGOUT</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143884" y="1598998"/>
            <a:ext cx="5102521" cy="3669665"/>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endParaRPr lang="en-US" dirty="0"/>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47</a:t>
            </a:fld>
            <a:endParaRPr lang="en-US"/>
          </a:p>
        </p:txBody>
      </p:sp>
    </p:spTree>
    <p:extLst>
      <p:ext uri="{BB962C8B-B14F-4D97-AF65-F5344CB8AC3E}">
        <p14:creationId xmlns:p14="http://schemas.microsoft.com/office/powerpoint/2010/main" val="85584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err="1"/>
              <a:t>specificATION</a:t>
            </a:r>
            <a:endParaRPr lang="it-IT" dirty="0"/>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5"/>
            <a:ext cx="10620855" cy="4832555"/>
          </a:xfrm>
        </p:spPr>
        <p:txBody>
          <a:bodyPr>
            <a:normAutofit/>
          </a:bodyPr>
          <a:lstStyle/>
          <a:p>
            <a:pPr marL="0" indent="0">
              <a:buNone/>
            </a:pPr>
            <a:r>
              <a:rPr lang="it-IT" sz="1900" dirty="0"/>
              <a:t>Accanto all’offerta di ciascun fornitore compare un campo di input intero (quantità) e un bottone METTI NEL CARRELLO. L’inserimento nel carrello di una quantità maggiore di zero di prodotti comporta l’aggiornamento del contenuto del carrello e la visualizzazione della pagina CARRELLO. Questa mostra i prodotti inseriti, raggruppati per fornitore. Per ogni fornitore nel carrello si vedono la lista dei prodotti, il prezzo totale dei prodotti e il prezzo della spedizione calcolato in base alla politica del fornitore. Per ogni fornitore compare un bottone ORDINA. Premere il bottone comporta l’eliminazione dei prodotti del fornitore dal carrello e la creazione di un ordine corrispondente. Un ordine</a:t>
            </a:r>
            <a:r>
              <a:rPr lang="it-IT" sz="1900" dirty="0">
                <a:solidFill>
                  <a:srgbClr val="00B050"/>
                </a:solidFill>
              </a:rPr>
              <a:t> ha un codice, il nome del fornitore, l’elenco dei prodotti, un valore totale composto dalla somma del valore dei prodotti e delle spese di spedizione, una data di spedizione e l’indirizzo di spedizione dell’utente</a:t>
            </a:r>
            <a:r>
              <a:rPr lang="it-IT" sz="1900" dirty="0"/>
              <a:t>. I valori degli attributi di un ordine sono memorizzati esplicitamente nella base di dati indipendentemente dai dati del carrello. In ogni momento l’utente può accedere tramite il menu alle pagine HOME, ORDINI e CARRELLO. La pagina ORDINI mostra l’elenco ordinato per data decrescente degli ordini con tutti i dati associati. L’applicazione NON salva il carrello nella base di dati ma solo gli ordini.</a:t>
            </a:r>
          </a:p>
        </p:txBody>
      </p:sp>
      <p:sp>
        <p:nvSpPr>
          <p:cNvPr id="4" name="CasellaDiTesto 3">
            <a:extLst>
              <a:ext uri="{FF2B5EF4-FFF2-40B4-BE49-F238E27FC236}">
                <a16:creationId xmlns:a16="http://schemas.microsoft.com/office/drawing/2014/main" id="{E4974306-899D-49D9-8A90-0A9DB6D8C8F1}"/>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Entità</a:t>
            </a:r>
            <a:r>
              <a:rPr lang="it-IT" dirty="0"/>
              <a:t> </a:t>
            </a:r>
            <a:r>
              <a:rPr lang="it-IT" dirty="0">
                <a:solidFill>
                  <a:srgbClr val="00B0F0"/>
                </a:solidFill>
              </a:rPr>
              <a:t>Relazioni</a:t>
            </a:r>
            <a:r>
              <a:rPr lang="it-IT" dirty="0"/>
              <a:t> </a:t>
            </a:r>
            <a:r>
              <a:rPr lang="it-IT" dirty="0">
                <a:solidFill>
                  <a:srgbClr val="00B050"/>
                </a:solidFill>
              </a:rPr>
              <a:t>Attributi</a:t>
            </a:r>
          </a:p>
        </p:txBody>
      </p:sp>
    </p:spTree>
    <p:extLst>
      <p:ext uri="{BB962C8B-B14F-4D97-AF65-F5344CB8AC3E}">
        <p14:creationId xmlns:p14="http://schemas.microsoft.com/office/powerpoint/2010/main" val="395503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en-US" dirty="0"/>
              <a:t>CREATE TABLE `user` ( </a:t>
            </a:r>
          </a:p>
          <a:p>
            <a:pPr marL="0" indent="0">
              <a:buNone/>
            </a:pPr>
            <a:r>
              <a:rPr lang="en-US" dirty="0"/>
              <a:t> `Mail` varchar(30) NOT NULL,  </a:t>
            </a:r>
          </a:p>
          <a:p>
            <a:pPr marL="0" indent="0">
              <a:buNone/>
            </a:pPr>
            <a:r>
              <a:rPr lang="en-US" dirty="0"/>
              <a:t>`Password` char(8) NOT NULL, </a:t>
            </a:r>
          </a:p>
          <a:p>
            <a:pPr marL="0" indent="0">
              <a:buNone/>
            </a:pPr>
            <a:r>
              <a:rPr lang="en-US" dirty="0"/>
              <a:t>`Name` varchar(15) NOT NULL,  </a:t>
            </a:r>
          </a:p>
          <a:p>
            <a:pPr marL="0" indent="0">
              <a:buNone/>
            </a:pPr>
            <a:r>
              <a:rPr lang="en-US" dirty="0"/>
              <a:t>`Surname` varchar(15) NOT NULL, </a:t>
            </a:r>
          </a:p>
          <a:p>
            <a:pPr marL="0" indent="0">
              <a:buNone/>
            </a:pPr>
            <a:r>
              <a:rPr lang="en-US" dirty="0"/>
              <a:t>`Address` varchar(50) NOT NULL,  </a:t>
            </a:r>
          </a:p>
          <a:p>
            <a:pPr marL="0" indent="0">
              <a:buNone/>
            </a:pPr>
            <a:r>
              <a:rPr lang="en-US" dirty="0"/>
              <a:t>PRIMARY KEY (`Mail`),  KEY `Address` (`Address`))</a:t>
            </a:r>
            <a:endParaRPr lang="it-IT" dirty="0"/>
          </a:p>
        </p:txBody>
      </p:sp>
    </p:spTree>
    <p:extLst>
      <p:ext uri="{BB962C8B-B14F-4D97-AF65-F5344CB8AC3E}">
        <p14:creationId xmlns:p14="http://schemas.microsoft.com/office/powerpoint/2010/main" val="144972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it-IT" dirty="0"/>
              <a:t>CREATE TABLE `product` (  </a:t>
            </a:r>
          </a:p>
          <a:p>
            <a:pPr marL="0" indent="0">
              <a:buNone/>
            </a:pPr>
            <a:r>
              <a:rPr lang="it-IT" dirty="0"/>
              <a:t>`Code` </a:t>
            </a:r>
            <a:r>
              <a:rPr lang="it-IT" dirty="0" err="1"/>
              <a:t>int</a:t>
            </a:r>
            <a:r>
              <a:rPr lang="it-IT" dirty="0"/>
              <a:t> NOT NULL AUTO_INCREMENT,  </a:t>
            </a:r>
          </a:p>
          <a:p>
            <a:pPr marL="0" indent="0">
              <a:buNone/>
            </a:pPr>
            <a:r>
              <a:rPr lang="it-IT" dirty="0"/>
              <a:t>`Name` </a:t>
            </a:r>
            <a:r>
              <a:rPr lang="it-IT" dirty="0" err="1"/>
              <a:t>varchar</a:t>
            </a:r>
            <a:r>
              <a:rPr lang="it-IT" dirty="0"/>
              <a:t>(30) NOT NULL,  </a:t>
            </a:r>
          </a:p>
          <a:p>
            <a:pPr marL="0" indent="0">
              <a:buNone/>
            </a:pPr>
            <a:r>
              <a:rPr lang="it-IT" dirty="0"/>
              <a:t>`</a:t>
            </a:r>
            <a:r>
              <a:rPr lang="it-IT" dirty="0" err="1"/>
              <a:t>Description</a:t>
            </a:r>
            <a:r>
              <a:rPr lang="it-IT" dirty="0"/>
              <a:t>` </a:t>
            </a:r>
            <a:r>
              <a:rPr lang="it-IT" dirty="0" err="1"/>
              <a:t>varchar</a:t>
            </a:r>
            <a:r>
              <a:rPr lang="it-IT" dirty="0"/>
              <a:t>(100) DEFAULT NULL,  </a:t>
            </a:r>
          </a:p>
          <a:p>
            <a:pPr marL="0" indent="0">
              <a:buNone/>
            </a:pPr>
            <a:r>
              <a:rPr lang="it-IT" dirty="0"/>
              <a:t>`</a:t>
            </a:r>
            <a:r>
              <a:rPr lang="it-IT" dirty="0" err="1"/>
              <a:t>Category</a:t>
            </a:r>
            <a:r>
              <a:rPr lang="it-IT" dirty="0"/>
              <a:t>` </a:t>
            </a:r>
            <a:r>
              <a:rPr lang="it-IT" dirty="0" err="1"/>
              <a:t>varchar</a:t>
            </a:r>
            <a:r>
              <a:rPr lang="it-IT" dirty="0"/>
              <a:t>(30) NOT NULL,  </a:t>
            </a:r>
          </a:p>
          <a:p>
            <a:pPr marL="0" indent="0">
              <a:buNone/>
            </a:pPr>
            <a:r>
              <a:rPr lang="it-IT" dirty="0"/>
              <a:t>`Photo` </a:t>
            </a:r>
            <a:r>
              <a:rPr lang="it-IT" dirty="0" err="1"/>
              <a:t>varchar</a:t>
            </a:r>
            <a:r>
              <a:rPr lang="it-IT" dirty="0"/>
              <a:t>(30) DEFAULT NULL,  </a:t>
            </a:r>
          </a:p>
          <a:p>
            <a:pPr marL="0" indent="0">
              <a:buNone/>
            </a:pPr>
            <a:r>
              <a:rPr lang="it-IT" dirty="0"/>
              <a:t>PRIMARY KEY (`Code`)) </a:t>
            </a:r>
          </a:p>
        </p:txBody>
      </p:sp>
    </p:spTree>
    <p:extLst>
      <p:ext uri="{BB962C8B-B14F-4D97-AF65-F5344CB8AC3E}">
        <p14:creationId xmlns:p14="http://schemas.microsoft.com/office/powerpoint/2010/main" val="61571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normAutofit lnSpcReduction="10000"/>
          </a:bodyPr>
          <a:lstStyle/>
          <a:p>
            <a:pPr marL="0" indent="0">
              <a:buNone/>
            </a:pPr>
            <a:r>
              <a:rPr lang="en-US" dirty="0"/>
              <a:t>CREATE TABLE `visualize` (  </a:t>
            </a:r>
          </a:p>
          <a:p>
            <a:pPr marL="0" indent="0">
              <a:buNone/>
            </a:pPr>
            <a:r>
              <a:rPr lang="en-US" dirty="0"/>
              <a:t>`</a:t>
            </a:r>
            <a:r>
              <a:rPr lang="en-US" dirty="0" err="1"/>
              <a:t>MailUser</a:t>
            </a:r>
            <a:r>
              <a:rPr lang="en-US" dirty="0"/>
              <a:t>` varchar(30) NOT NULL,  </a:t>
            </a:r>
          </a:p>
          <a:p>
            <a:pPr marL="0" indent="0">
              <a:buNone/>
            </a:pPr>
            <a:r>
              <a:rPr lang="en-US" dirty="0"/>
              <a:t>`</a:t>
            </a:r>
            <a:r>
              <a:rPr lang="en-US" dirty="0" err="1"/>
              <a:t>ProdCode</a:t>
            </a:r>
            <a:r>
              <a:rPr lang="en-US" dirty="0"/>
              <a:t>` int NOT NULL,  </a:t>
            </a:r>
          </a:p>
          <a:p>
            <a:pPr marL="0" indent="0">
              <a:buNone/>
            </a:pPr>
            <a:r>
              <a:rPr lang="en-US" dirty="0"/>
              <a:t>`Date` date NOT NULL,  </a:t>
            </a:r>
          </a:p>
          <a:p>
            <a:pPr marL="0" indent="0">
              <a:buNone/>
            </a:pPr>
            <a:r>
              <a:rPr lang="en-US" dirty="0"/>
              <a:t>`Time` time NOT NULL,  </a:t>
            </a:r>
          </a:p>
          <a:p>
            <a:pPr marL="0" indent="0">
              <a:buNone/>
            </a:pPr>
            <a:r>
              <a:rPr lang="en-US" dirty="0"/>
              <a:t>PRIMARY KEY (`</a:t>
            </a:r>
            <a:r>
              <a:rPr lang="en-US" dirty="0" err="1"/>
              <a:t>MailUser</a:t>
            </a:r>
            <a:r>
              <a:rPr lang="en-US" dirty="0"/>
              <a:t>`,`</a:t>
            </a:r>
            <a:r>
              <a:rPr lang="en-US" dirty="0" err="1"/>
              <a:t>ProdCode</a:t>
            </a:r>
            <a:r>
              <a:rPr lang="en-US" dirty="0"/>
              <a:t>`,`</a:t>
            </a:r>
            <a:r>
              <a:rPr lang="en-US" dirty="0" err="1"/>
              <a:t>Date`,`Time</a:t>
            </a:r>
            <a:r>
              <a:rPr lang="en-US" dirty="0"/>
              <a:t>`),  </a:t>
            </a:r>
          </a:p>
          <a:p>
            <a:pPr marL="0" indent="0">
              <a:buNone/>
            </a:pPr>
            <a:r>
              <a:rPr lang="en-US" dirty="0"/>
              <a:t>KEY `</a:t>
            </a:r>
            <a:r>
              <a:rPr lang="en-US" dirty="0" err="1"/>
              <a:t>MailUser</a:t>
            </a:r>
            <a:r>
              <a:rPr lang="en-US" dirty="0"/>
              <a:t>` (`</a:t>
            </a:r>
            <a:r>
              <a:rPr lang="en-US" dirty="0" err="1"/>
              <a:t>MailUser</a:t>
            </a:r>
            <a:r>
              <a:rPr lang="en-US" dirty="0"/>
              <a:t>`),  </a:t>
            </a:r>
          </a:p>
          <a:p>
            <a:pPr marL="0" indent="0">
              <a:buNone/>
            </a:pPr>
            <a:r>
              <a:rPr lang="en-US" dirty="0"/>
              <a:t>KEY `</a:t>
            </a:r>
            <a:r>
              <a:rPr lang="en-US" dirty="0" err="1"/>
              <a:t>ProdCode</a:t>
            </a:r>
            <a:r>
              <a:rPr lang="en-US" dirty="0"/>
              <a:t>` (`</a:t>
            </a:r>
            <a:r>
              <a:rPr lang="en-US" dirty="0" err="1"/>
              <a:t>ProdCode</a:t>
            </a:r>
            <a:r>
              <a:rPr lang="en-US" dirty="0"/>
              <a:t>`),  </a:t>
            </a:r>
          </a:p>
          <a:p>
            <a:pPr marL="0" indent="0">
              <a:buNone/>
            </a:pPr>
            <a:r>
              <a:rPr lang="en-US" dirty="0"/>
              <a:t>CONSTRAINT `visualize_ibfk_1` FOREIGN KEY (`</a:t>
            </a:r>
            <a:r>
              <a:rPr lang="en-US" dirty="0" err="1"/>
              <a:t>MailUser</a:t>
            </a:r>
            <a:r>
              <a:rPr lang="en-US" dirty="0"/>
              <a:t>`) REFERENCES `user` (`Mail`), </a:t>
            </a:r>
          </a:p>
          <a:p>
            <a:pPr marL="0" indent="0">
              <a:buNone/>
            </a:pPr>
            <a:r>
              <a:rPr lang="en-US" dirty="0"/>
              <a:t>CONSTRAINT `visualize_ibfk_2` FOREIGN KEY (`</a:t>
            </a:r>
            <a:r>
              <a:rPr lang="en-US" dirty="0" err="1"/>
              <a:t>ProdCode</a:t>
            </a:r>
            <a:r>
              <a:rPr lang="en-US" dirty="0"/>
              <a:t>`) REFERENCES `product` (`Code`))</a:t>
            </a:r>
            <a:endParaRPr lang="it-IT" dirty="0"/>
          </a:p>
        </p:txBody>
      </p:sp>
    </p:spTree>
    <p:extLst>
      <p:ext uri="{BB962C8B-B14F-4D97-AF65-F5344CB8AC3E}">
        <p14:creationId xmlns:p14="http://schemas.microsoft.com/office/powerpoint/2010/main" val="245109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en-US" dirty="0"/>
              <a:t>CREATE TABLE `supplier` (  </a:t>
            </a:r>
          </a:p>
          <a:p>
            <a:pPr marL="0" indent="0">
              <a:buNone/>
            </a:pPr>
            <a:r>
              <a:rPr lang="en-US" dirty="0"/>
              <a:t>`Code` int NOT NULL,  </a:t>
            </a:r>
          </a:p>
          <a:p>
            <a:pPr marL="0" indent="0">
              <a:buNone/>
            </a:pPr>
            <a:r>
              <a:rPr lang="en-US" dirty="0"/>
              <a:t>`Name` varchar(30) NOT NULL,  </a:t>
            </a:r>
          </a:p>
          <a:p>
            <a:pPr marL="0" indent="0">
              <a:buNone/>
            </a:pPr>
            <a:r>
              <a:rPr lang="en-US" dirty="0"/>
              <a:t>`Score` int NOT NULL DEFAULT '0’,  </a:t>
            </a:r>
          </a:p>
          <a:p>
            <a:pPr marL="0" indent="0">
              <a:buNone/>
            </a:pPr>
            <a:r>
              <a:rPr lang="en-US" dirty="0"/>
              <a:t>`</a:t>
            </a:r>
            <a:r>
              <a:rPr lang="en-US" dirty="0" err="1"/>
              <a:t>FreeShipping</a:t>
            </a:r>
            <a:r>
              <a:rPr lang="en-US" dirty="0"/>
              <a:t>` float DEFAULT NULL,  </a:t>
            </a:r>
          </a:p>
          <a:p>
            <a:pPr marL="0" indent="0">
              <a:buNone/>
            </a:pPr>
            <a:r>
              <a:rPr lang="en-US" dirty="0"/>
              <a:t>PRIMARY KEY (`Code`),  KEY `Supplier` (`Name`))</a:t>
            </a:r>
            <a:endParaRPr lang="it-IT" dirty="0"/>
          </a:p>
        </p:txBody>
      </p:sp>
    </p:spTree>
    <p:extLst>
      <p:ext uri="{BB962C8B-B14F-4D97-AF65-F5344CB8AC3E}">
        <p14:creationId xmlns:p14="http://schemas.microsoft.com/office/powerpoint/2010/main" val="1231751226"/>
      </p:ext>
    </p:extLst>
  </p:cSld>
  <p:clrMapOvr>
    <a:masterClrMapping/>
  </p:clrMapOvr>
</p:sld>
</file>

<file path=ppt/theme/theme1.xml><?xml version="1.0" encoding="utf-8"?>
<a:theme xmlns:a="http://schemas.openxmlformats.org/drawingml/2006/main" name="Citation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2824</Words>
  <Application>Microsoft Office PowerPoint</Application>
  <PresentationFormat>Widescreen</PresentationFormat>
  <Paragraphs>311</Paragraphs>
  <Slides>47</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47</vt:i4>
      </vt:variant>
    </vt:vector>
  </HeadingPairs>
  <TitlesOfParts>
    <vt:vector size="54" baseType="lpstr">
      <vt:lpstr>Arial</vt:lpstr>
      <vt:lpstr>Calibri</vt:lpstr>
      <vt:lpstr>Courier New</vt:lpstr>
      <vt:lpstr>Grandview</vt:lpstr>
      <vt:lpstr>Grandview Display</vt:lpstr>
      <vt:lpstr>Wingdings</vt:lpstr>
      <vt:lpstr>CitationVTI</vt:lpstr>
      <vt:lpstr>Progetto 5: carrello con più fornitori e ordine</vt:lpstr>
      <vt:lpstr>html</vt:lpstr>
      <vt:lpstr>specificATION</vt:lpstr>
      <vt:lpstr>specificATION</vt:lpstr>
      <vt:lpstr>specificATION</vt:lpstr>
      <vt:lpstr>Database sCHEMA</vt:lpstr>
      <vt:lpstr>Database sCHEMA</vt:lpstr>
      <vt:lpstr>Database sCHEMA</vt:lpstr>
      <vt:lpstr>Database sCHEMA</vt:lpstr>
      <vt:lpstr>Database sCHEMA</vt:lpstr>
      <vt:lpstr>Database sCHEMA</vt:lpstr>
      <vt:lpstr>Database sCHEMA</vt:lpstr>
      <vt:lpstr>Database sCHEMA</vt:lpstr>
      <vt:lpstr>Database</vt:lpstr>
      <vt:lpstr>Application Requirements Analysis</vt:lpstr>
      <vt:lpstr>Application Requirements Analysis</vt:lpstr>
      <vt:lpstr>Application Requirements Analysis</vt:lpstr>
      <vt:lpstr>IFML</vt:lpstr>
      <vt:lpstr>Components</vt:lpstr>
      <vt:lpstr>Login</vt:lpstr>
      <vt:lpstr>GO TO HOME</vt:lpstr>
      <vt:lpstr>GO TO rESULTS</vt:lpstr>
      <vt:lpstr>Product Details</vt:lpstr>
      <vt:lpstr>Product Details</vt:lpstr>
      <vt:lpstr>Check Quantity</vt:lpstr>
      <vt:lpstr>Check Quantity</vt:lpstr>
      <vt:lpstr>GO TO Cart</vt:lpstr>
      <vt:lpstr>Create Order</vt:lpstr>
      <vt:lpstr>GO TO Order</vt:lpstr>
      <vt:lpstr>lOGOUT</vt:lpstr>
      <vt:lpstr>RIA</vt:lpstr>
      <vt:lpstr>JavaScript-only Specifications</vt:lpstr>
      <vt:lpstr>Components</vt:lpstr>
      <vt:lpstr>javaScript Components</vt:lpstr>
      <vt:lpstr>IFML</vt:lpstr>
      <vt:lpstr>Events &amp; Actions</vt:lpstr>
      <vt:lpstr>Events &amp; Actions</vt:lpstr>
      <vt:lpstr>Events &amp; controllers</vt:lpstr>
      <vt:lpstr>Events &amp; Controllers</vt:lpstr>
      <vt:lpstr>lOGIN</vt:lpstr>
      <vt:lpstr>pageORCHESTRATOR</vt:lpstr>
      <vt:lpstr>Go to home</vt:lpstr>
      <vt:lpstr>Go to results</vt:lpstr>
      <vt:lpstr>Product details</vt:lpstr>
      <vt:lpstr>Create order</vt:lpstr>
      <vt:lpstr>Go to order</vt:lpstr>
      <vt:lpstr>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 carrello con più fornitori e ordine</dc:title>
  <dc:creator>Chiara Auriemma</dc:creator>
  <cp:lastModifiedBy>Chiara Auriemma</cp:lastModifiedBy>
  <cp:revision>6</cp:revision>
  <dcterms:created xsi:type="dcterms:W3CDTF">2023-07-31T16:54:11Z</dcterms:created>
  <dcterms:modified xsi:type="dcterms:W3CDTF">2023-07-31T21:18:53Z</dcterms:modified>
</cp:coreProperties>
</file>