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0" r:id="rId3"/>
    <p:sldId id="272" r:id="rId4"/>
    <p:sldId id="273" r:id="rId5"/>
    <p:sldId id="285" r:id="rId6"/>
    <p:sldId id="281" r:id="rId7"/>
    <p:sldId id="286" r:id="rId8"/>
    <p:sldId id="284" r:id="rId9"/>
    <p:sldId id="282" r:id="rId10"/>
    <p:sldId id="283" r:id="rId11"/>
    <p:sldId id="280" r:id="rId12"/>
    <p:sldId id="278" r:id="rId13"/>
    <p:sldId id="274" r:id="rId14"/>
    <p:sldId id="275" r:id="rId15"/>
    <p:sldId id="276" r:id="rId16"/>
    <p:sldId id="277" r:id="rId17"/>
    <p:sldId id="268" r:id="rId18"/>
    <p:sldId id="287" r:id="rId19"/>
    <p:sldId id="257" r:id="rId20"/>
    <p:sldId id="258" r:id="rId21"/>
    <p:sldId id="259" r:id="rId22"/>
    <p:sldId id="266" r:id="rId23"/>
    <p:sldId id="267" r:id="rId24"/>
    <p:sldId id="260" r:id="rId25"/>
    <p:sldId id="261" r:id="rId26"/>
    <p:sldId id="262" r:id="rId27"/>
    <p:sldId id="263" r:id="rId28"/>
    <p:sldId id="264" r:id="rId29"/>
    <p:sldId id="265"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92478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8975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46822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88259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8474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29518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6529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25798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97085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374383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7/30/2023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a:t>
            </a:fld>
            <a:endParaRPr lang="en-US"/>
          </a:p>
        </p:txBody>
      </p:sp>
    </p:spTree>
    <p:extLst>
      <p:ext uri="{BB962C8B-B14F-4D97-AF65-F5344CB8AC3E}">
        <p14:creationId xmlns:p14="http://schemas.microsoft.com/office/powerpoint/2010/main" val="162310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7/30/2023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a:t>
            </a:fld>
            <a:endParaRPr lang="en-US"/>
          </a:p>
        </p:txBody>
      </p:sp>
    </p:spTree>
    <p:extLst>
      <p:ext uri="{BB962C8B-B14F-4D97-AF65-F5344CB8AC3E}">
        <p14:creationId xmlns:p14="http://schemas.microsoft.com/office/powerpoint/2010/main" val="31310665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magine che contiene cielo, nuvola, blu, schermata&#10;&#10;Descrizione generata automaticamente">
            <a:extLst>
              <a:ext uri="{FF2B5EF4-FFF2-40B4-BE49-F238E27FC236}">
                <a16:creationId xmlns:a16="http://schemas.microsoft.com/office/drawing/2014/main" id="{8C412ABD-497A-6434-53FD-704C3A105AE1}"/>
              </a:ext>
            </a:extLst>
          </p:cNvPr>
          <p:cNvPicPr>
            <a:picLocks noChangeAspect="1"/>
          </p:cNvPicPr>
          <p:nvPr/>
        </p:nvPicPr>
        <p:blipFill rotWithShape="1">
          <a:blip r:embed="rId2"/>
          <a:srcRect t="25000"/>
          <a:stretch/>
        </p:blipFill>
        <p:spPr>
          <a:xfrm>
            <a:off x="-4" y="10"/>
            <a:ext cx="12192000" cy="6857990"/>
          </a:xfrm>
          <a:prstGeom prst="rect">
            <a:avLst/>
          </a:prstGeom>
          <a:noFill/>
        </p:spPr>
      </p:pic>
      <p:sp>
        <p:nvSpPr>
          <p:cNvPr id="2" name="Titolo 1">
            <a:extLst>
              <a:ext uri="{FF2B5EF4-FFF2-40B4-BE49-F238E27FC236}">
                <a16:creationId xmlns:a16="http://schemas.microsoft.com/office/drawing/2014/main" id="{14E7A778-CB15-42D3-AF83-C196977512B2}"/>
              </a:ext>
            </a:extLst>
          </p:cNvPr>
          <p:cNvSpPr>
            <a:spLocks noGrp="1"/>
          </p:cNvSpPr>
          <p:nvPr>
            <p:ph type="ctrTitle"/>
          </p:nvPr>
        </p:nvSpPr>
        <p:spPr>
          <a:xfrm>
            <a:off x="652370" y="647700"/>
            <a:ext cx="4357235" cy="4114800"/>
          </a:xfrm>
        </p:spPr>
        <p:txBody>
          <a:bodyPr anchor="t">
            <a:normAutofit/>
          </a:bodyPr>
          <a:lstStyle/>
          <a:p>
            <a:r>
              <a:rPr lang="it-IT"/>
              <a:t>Progetto 5: carrello con più fornitori e ordine</a:t>
            </a:r>
          </a:p>
        </p:txBody>
      </p:sp>
      <p:sp>
        <p:nvSpPr>
          <p:cNvPr id="3" name="Sottotitolo 2">
            <a:extLst>
              <a:ext uri="{FF2B5EF4-FFF2-40B4-BE49-F238E27FC236}">
                <a16:creationId xmlns:a16="http://schemas.microsoft.com/office/drawing/2014/main" id="{85175C89-695A-4C7C-BE3B-0904DA749461}"/>
              </a:ext>
            </a:extLst>
          </p:cNvPr>
          <p:cNvSpPr>
            <a:spLocks noGrp="1"/>
          </p:cNvSpPr>
          <p:nvPr>
            <p:ph type="subTitle" idx="1"/>
          </p:nvPr>
        </p:nvSpPr>
        <p:spPr>
          <a:xfrm>
            <a:off x="647700" y="4581525"/>
            <a:ext cx="4357235" cy="1400175"/>
          </a:xfrm>
        </p:spPr>
        <p:txBody>
          <a:bodyPr>
            <a:normAutofit/>
          </a:bodyPr>
          <a:lstStyle/>
          <a:p>
            <a:r>
              <a:rPr lang="it-IT" dirty="0">
                <a:solidFill>
                  <a:srgbClr val="FFFFFF"/>
                </a:solidFill>
              </a:rPr>
              <a:t>Chiara Auriemma 10722613 956170</a:t>
            </a:r>
          </a:p>
          <a:p>
            <a:r>
              <a:rPr lang="it-IT" dirty="0">
                <a:solidFill>
                  <a:srgbClr val="FFFFFF"/>
                </a:solidFill>
              </a:rPr>
              <a:t>Giacomo Ballabio 10769576 959913</a:t>
            </a:r>
          </a:p>
        </p:txBody>
      </p:sp>
      <p:sp>
        <p:nvSpPr>
          <p:cNvPr id="27" name="Date Placeholder 5">
            <a:extLst>
              <a:ext uri="{FF2B5EF4-FFF2-40B4-BE49-F238E27FC236}">
                <a16:creationId xmlns:a16="http://schemas.microsoft.com/office/drawing/2014/main" id="{8FEC7935-71D6-461E-AB51-B32890794346}"/>
              </a:ext>
            </a:extLst>
          </p:cNvPr>
          <p:cNvSpPr>
            <a:spLocks noGrp="1"/>
          </p:cNvSpPr>
          <p:nvPr>
            <p:ph type="dt" sz="half" idx="10"/>
          </p:nvPr>
        </p:nvSpPr>
        <p:spPr>
          <a:xfrm>
            <a:off x="652371" y="6332538"/>
            <a:ext cx="3006492" cy="365125"/>
          </a:xfrm>
        </p:spPr>
        <p:txBody>
          <a:bodyPr>
            <a:normAutofit/>
          </a:bodyPr>
          <a:lstStyle/>
          <a:p>
            <a:pPr>
              <a:spcAft>
                <a:spcPts val="600"/>
              </a:spcAft>
            </a:pPr>
            <a:fld id="{C44DFF69-10F2-434E-93A5-92B891A14D33}" type="datetime1">
              <a:rPr lang="en-US" smtClean="0">
                <a:solidFill>
                  <a:srgbClr val="FFFFFF"/>
                </a:solidFill>
                <a:effectLst>
                  <a:outerShdw blurRad="38100" dist="38100" dir="2700000" algn="tl">
                    <a:srgbClr val="000000">
                      <a:alpha val="43137"/>
                    </a:srgbClr>
                  </a:outerShdw>
                </a:effectLst>
              </a:rPr>
              <a:pPr>
                <a:spcAft>
                  <a:spcPts val="600"/>
                </a:spcAft>
              </a:pPr>
              <a:t>7/30/2023</a:t>
            </a:fld>
            <a:endParaRPr lang="en-US">
              <a:solidFill>
                <a:srgbClr val="FFFFFF"/>
              </a:solidFill>
              <a:effectLst>
                <a:outerShdw blurRad="38100" dist="38100" dir="2700000" algn="tl">
                  <a:srgbClr val="000000">
                    <a:alpha val="43137"/>
                  </a:srgbClr>
                </a:outerShdw>
              </a:effectLst>
            </a:endParaRPr>
          </a:p>
        </p:txBody>
      </p:sp>
      <p:sp>
        <p:nvSpPr>
          <p:cNvPr id="28" name="Footer Placeholder 6">
            <a:extLst>
              <a:ext uri="{FF2B5EF4-FFF2-40B4-BE49-F238E27FC236}">
                <a16:creationId xmlns:a16="http://schemas.microsoft.com/office/drawing/2014/main" id="{4D9C2E7B-C261-4427-8970-90F1E8DC223B}"/>
              </a:ext>
            </a:extLst>
          </p:cNvPr>
          <p:cNvSpPr>
            <a:spLocks noGrp="1"/>
          </p:cNvSpPr>
          <p:nvPr>
            <p:ph type="ftr" sz="quarter" idx="11"/>
          </p:nvPr>
        </p:nvSpPr>
        <p:spPr>
          <a:xfrm>
            <a:off x="8034169" y="6332538"/>
            <a:ext cx="3505459"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29" name="Slide Number Placeholder 9">
            <a:extLst>
              <a:ext uri="{FF2B5EF4-FFF2-40B4-BE49-F238E27FC236}">
                <a16:creationId xmlns:a16="http://schemas.microsoft.com/office/drawing/2014/main" id="{A443A0C7-3A61-432A-81C6-40FB2C602720}"/>
              </a:ext>
            </a:extLst>
          </p:cNvPr>
          <p:cNvSpPr>
            <a:spLocks noGrp="1"/>
          </p:cNvSpPr>
          <p:nvPr>
            <p:ph type="sldNum" sz="quarter" idx="12"/>
          </p:nvPr>
        </p:nvSpPr>
        <p:spPr>
          <a:xfrm>
            <a:off x="11444747" y="6332538"/>
            <a:ext cx="539808" cy="365125"/>
          </a:xfrm>
        </p:spPr>
        <p:txBody>
          <a:bodyPr>
            <a:normAutofit/>
          </a:bodyPr>
          <a:lstStyle/>
          <a:p>
            <a:pPr>
              <a:spcAft>
                <a:spcPts val="600"/>
              </a:spcAft>
            </a:pPr>
            <a:fld id="{45C5C030-0550-4584-9C82-E35DF7DBC58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514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spending_ranges</a:t>
            </a:r>
            <a:r>
              <a:rPr lang="it-IT" dirty="0"/>
              <a:t>` (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MaximumN</a:t>
            </a:r>
            <a:r>
              <a:rPr lang="it-IT" dirty="0"/>
              <a:t>` </a:t>
            </a:r>
            <a:r>
              <a:rPr lang="it-IT" dirty="0" err="1"/>
              <a:t>int</a:t>
            </a:r>
            <a:r>
              <a:rPr lang="it-IT" dirty="0"/>
              <a:t> DEFAULT NULL,  </a:t>
            </a:r>
          </a:p>
          <a:p>
            <a:pPr marL="0" indent="0">
              <a:buNone/>
            </a:pPr>
            <a:r>
              <a:rPr lang="it-IT" dirty="0"/>
              <a:t>`</a:t>
            </a:r>
            <a:r>
              <a:rPr lang="it-IT" dirty="0" err="1"/>
              <a:t>MinimumN</a:t>
            </a:r>
            <a:r>
              <a:rPr lang="it-IT" dirty="0"/>
              <a:t>` </a:t>
            </a:r>
            <a:r>
              <a:rPr lang="it-IT" dirty="0" err="1"/>
              <a:t>int</a:t>
            </a:r>
            <a:r>
              <a:rPr lang="it-IT" dirty="0"/>
              <a:t> NOT NULL,  </a:t>
            </a:r>
          </a:p>
          <a:p>
            <a:pPr marL="0" indent="0">
              <a:buNone/>
            </a:pPr>
            <a:r>
              <a:rPr lang="it-IT" dirty="0"/>
              <a:t>PRIMARY KEY (`</a:t>
            </a:r>
            <a:r>
              <a:rPr lang="it-IT" dirty="0" err="1"/>
              <a:t>SupCode</a:t>
            </a:r>
            <a:r>
              <a:rPr lang="it-IT" dirty="0"/>
              <a:t>`,`Price`),  </a:t>
            </a:r>
          </a:p>
          <a:p>
            <a:pPr marL="0" indent="0">
              <a:buNone/>
            </a:pPr>
            <a:r>
              <a:rPr lang="it-IT" dirty="0"/>
              <a:t>CONSTRAINT `Code` FOREIGN KEY (`</a:t>
            </a:r>
            <a:r>
              <a:rPr lang="it-IT" dirty="0" err="1"/>
              <a:t>SupCode</a:t>
            </a:r>
            <a:r>
              <a:rPr lang="it-IT" dirty="0"/>
              <a:t>`) REFERENCES `supplier` (`Code`))</a:t>
            </a:r>
          </a:p>
        </p:txBody>
      </p:sp>
    </p:spTree>
    <p:extLst>
      <p:ext uri="{BB962C8B-B14F-4D97-AF65-F5344CB8AC3E}">
        <p14:creationId xmlns:p14="http://schemas.microsoft.com/office/powerpoint/2010/main" val="32156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1097669" cy="5157216"/>
          </a:xfrm>
        </p:spPr>
        <p:txBody>
          <a:bodyPr>
            <a:normAutofit fontScale="55000" lnSpcReduction="20000"/>
          </a:bodyPr>
          <a:lstStyle/>
          <a:p>
            <a:pPr marL="0" indent="0">
              <a:buNone/>
            </a:pPr>
            <a:r>
              <a:rPr lang="it-IT" dirty="0"/>
              <a:t>CREATE TABLE `</a:t>
            </a:r>
            <a:r>
              <a:rPr lang="it-IT" dirty="0" err="1"/>
              <a:t>orders</a:t>
            </a:r>
            <a:r>
              <a:rPr lang="it-IT" dirty="0"/>
              <a:t>` (  </a:t>
            </a:r>
          </a:p>
          <a:p>
            <a:pPr marL="0" indent="0">
              <a:buNone/>
            </a:pPr>
            <a:r>
              <a:rPr lang="it-IT" dirty="0"/>
              <a:t>`Code` </a:t>
            </a:r>
            <a:r>
              <a:rPr lang="it-IT" dirty="0" err="1"/>
              <a:t>int</a:t>
            </a:r>
            <a:r>
              <a:rPr lang="it-IT" dirty="0"/>
              <a:t> NOT NULL AUTO_INCREMENT,  </a:t>
            </a:r>
          </a:p>
          <a:p>
            <a:pPr marL="0" indent="0">
              <a:buNone/>
            </a:pPr>
            <a:r>
              <a:rPr lang="it-IT" dirty="0"/>
              <a:t>`</a:t>
            </a:r>
            <a:r>
              <a:rPr lang="it-IT" dirty="0" err="1"/>
              <a:t>MailUser</a:t>
            </a:r>
            <a:r>
              <a:rPr lang="it-IT" dirty="0"/>
              <a:t>` </a:t>
            </a:r>
            <a:r>
              <a:rPr lang="it-IT" dirty="0" err="1"/>
              <a:t>varchar</a:t>
            </a:r>
            <a:r>
              <a:rPr lang="it-IT" dirty="0"/>
              <a:t>(30) NOT NULL, </a:t>
            </a:r>
          </a:p>
          <a:p>
            <a:pPr marL="0" indent="0">
              <a:buNone/>
            </a:pPr>
            <a:r>
              <a:rPr lang="it-IT" dirty="0"/>
              <a:t> `Supplier` </a:t>
            </a:r>
            <a:r>
              <a:rPr lang="it-IT" dirty="0" err="1"/>
              <a:t>varchar</a:t>
            </a:r>
            <a:r>
              <a:rPr lang="it-IT" dirty="0"/>
              <a:t>(30) NOT NULL,  </a:t>
            </a:r>
          </a:p>
          <a:p>
            <a:pPr marL="0" indent="0">
              <a:buNone/>
            </a:pPr>
            <a:r>
              <a:rPr lang="it-IT" dirty="0"/>
              <a:t>`Total` float NOT NULL, </a:t>
            </a:r>
          </a:p>
          <a:p>
            <a:pPr marL="0" indent="0">
              <a:buNone/>
            </a:pPr>
            <a:r>
              <a:rPr lang="it-IT" dirty="0"/>
              <a:t>`Date` date NOT NULL, </a:t>
            </a:r>
          </a:p>
          <a:p>
            <a:pPr marL="0" indent="0">
              <a:buNone/>
            </a:pPr>
            <a:r>
              <a:rPr lang="it-IT" dirty="0"/>
              <a:t>`</a:t>
            </a:r>
            <a:r>
              <a:rPr lang="it-IT" dirty="0" err="1"/>
              <a:t>Address</a:t>
            </a:r>
            <a:r>
              <a:rPr lang="it-IT" dirty="0"/>
              <a:t>` </a:t>
            </a:r>
            <a:r>
              <a:rPr lang="it-IT" dirty="0" err="1"/>
              <a:t>varchar</a:t>
            </a:r>
            <a:r>
              <a:rPr lang="it-IT" dirty="0"/>
              <a:t>(50) NOT NULL,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(`Code`),  </a:t>
            </a:r>
          </a:p>
          <a:p>
            <a:pPr marL="0" indent="0">
              <a:buNone/>
            </a:pPr>
            <a:r>
              <a:rPr lang="it-IT" dirty="0"/>
              <a:t>KEY `</a:t>
            </a:r>
            <a:r>
              <a:rPr lang="it-IT" dirty="0" err="1"/>
              <a:t>MailUser_idx</a:t>
            </a:r>
            <a:r>
              <a:rPr lang="it-IT" dirty="0"/>
              <a:t>` (`</a:t>
            </a:r>
            <a:r>
              <a:rPr lang="it-IT" dirty="0" err="1"/>
              <a:t>MailUser</a:t>
            </a:r>
            <a:r>
              <a:rPr lang="it-IT" dirty="0"/>
              <a:t>`),  </a:t>
            </a:r>
          </a:p>
          <a:p>
            <a:pPr marL="0" indent="0">
              <a:buNone/>
            </a:pPr>
            <a:r>
              <a:rPr lang="it-IT" dirty="0"/>
              <a:t>KEY `</a:t>
            </a:r>
            <a:r>
              <a:rPr lang="it-IT" dirty="0" err="1"/>
              <a:t>Supplier_idx</a:t>
            </a:r>
            <a:r>
              <a:rPr lang="it-IT" dirty="0"/>
              <a:t>` (`Supplier`)</a:t>
            </a:r>
          </a:p>
          <a:p>
            <a:pPr marL="0" indent="0">
              <a:buNone/>
            </a:pPr>
            <a:r>
              <a:rPr lang="it-IT" dirty="0"/>
              <a:t>KEY `</a:t>
            </a:r>
            <a:r>
              <a:rPr lang="it-IT" dirty="0" err="1"/>
              <a:t>Address_idx</a:t>
            </a:r>
            <a:r>
              <a:rPr lang="it-IT" dirty="0"/>
              <a:t>` (`</a:t>
            </a:r>
            <a:r>
              <a:rPr lang="it-IT" dirty="0" err="1"/>
              <a:t>Address</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Address</a:t>
            </a:r>
            <a:r>
              <a:rPr lang="it-IT" dirty="0"/>
              <a:t>` FOREIGN KEY (`</a:t>
            </a:r>
            <a:r>
              <a:rPr lang="it-IT" dirty="0" err="1"/>
              <a:t>Address</a:t>
            </a:r>
            <a:r>
              <a:rPr lang="it-IT" dirty="0"/>
              <a:t>`) REFERENCES `user` (`</a:t>
            </a:r>
            <a:r>
              <a:rPr lang="it-IT" dirty="0" err="1"/>
              <a:t>Address</a:t>
            </a:r>
            <a:r>
              <a:rPr lang="it-IT" dirty="0"/>
              <a:t>`),  </a:t>
            </a:r>
          </a:p>
          <a:p>
            <a:pPr marL="0" indent="0">
              <a:buNone/>
            </a:pPr>
            <a:r>
              <a:rPr lang="it-IT" dirty="0"/>
              <a:t>CONSTRAINT `</a:t>
            </a:r>
            <a:r>
              <a:rPr lang="it-IT" dirty="0" err="1"/>
              <a:t>MailUser</a:t>
            </a:r>
            <a:r>
              <a:rPr lang="it-IT" dirty="0"/>
              <a:t>` FOREIGN KEY (`</a:t>
            </a:r>
            <a:r>
              <a:rPr lang="it-IT" dirty="0" err="1"/>
              <a:t>MailUser</a:t>
            </a:r>
            <a:r>
              <a:rPr lang="it-IT" dirty="0"/>
              <a:t>`) REFERENCES `user` (`Mail`),  </a:t>
            </a:r>
          </a:p>
          <a:p>
            <a:pPr marL="0" indent="0">
              <a:buNone/>
            </a:pPr>
            <a:r>
              <a:rPr lang="it-IT" dirty="0"/>
              <a:t>CONSTRAINT `</a:t>
            </a:r>
            <a:r>
              <a:rPr lang="it-IT" dirty="0" err="1"/>
              <a:t>SCode</a:t>
            </a:r>
            <a:r>
              <a:rPr lang="it-IT" dirty="0"/>
              <a:t>` FOREIGN KEY (`</a:t>
            </a:r>
            <a:r>
              <a:rPr lang="it-IT" dirty="0" err="1"/>
              <a:t>SupCode</a:t>
            </a:r>
            <a:r>
              <a:rPr lang="it-IT" dirty="0"/>
              <a:t>`) REFERENCES `supplier` (`Code`),  </a:t>
            </a:r>
          </a:p>
          <a:p>
            <a:pPr marL="0" indent="0">
              <a:buNone/>
            </a:pPr>
            <a:r>
              <a:rPr lang="it-IT" dirty="0"/>
              <a:t>CONSTRAINT `Supplier` FOREIGN KEY (`Supplier`) REFERENCES `supplier` (`Name`)) </a:t>
            </a:r>
          </a:p>
        </p:txBody>
      </p:sp>
    </p:spTree>
    <p:extLst>
      <p:ext uri="{BB962C8B-B14F-4D97-AF65-F5344CB8AC3E}">
        <p14:creationId xmlns:p14="http://schemas.microsoft.com/office/powerpoint/2010/main" val="288106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composed</a:t>
            </a:r>
            <a:r>
              <a:rPr lang="it-IT" dirty="0"/>
              <a:t>` (  </a:t>
            </a:r>
          </a:p>
          <a:p>
            <a:pPr marL="0" indent="0">
              <a:buNone/>
            </a:pPr>
            <a:r>
              <a:rPr lang="it-IT" dirty="0"/>
              <a:t>`</a:t>
            </a:r>
            <a:r>
              <a:rPr lang="it-IT" dirty="0" err="1"/>
              <a:t>OrderCode</a:t>
            </a:r>
            <a:r>
              <a:rPr lang="it-IT" dirty="0"/>
              <a:t>` </a:t>
            </a:r>
            <a:r>
              <a:rPr lang="it-IT" dirty="0" err="1"/>
              <a:t>int</a:t>
            </a:r>
            <a:r>
              <a:rPr lang="it-IT" dirty="0"/>
              <a:t> NOT NULL,  </a:t>
            </a:r>
          </a:p>
          <a:p>
            <a:pPr marL="0" indent="0">
              <a:buNone/>
            </a:pPr>
            <a:r>
              <a:rPr lang="it-IT" dirty="0"/>
              <a:t>`</a:t>
            </a:r>
            <a:r>
              <a:rPr lang="it-IT" dirty="0" err="1"/>
              <a:t>ProductCode</a:t>
            </a:r>
            <a:r>
              <a:rPr lang="it-IT" dirty="0"/>
              <a:t>` </a:t>
            </a:r>
            <a:r>
              <a:rPr lang="it-IT" dirty="0" err="1"/>
              <a:t>int</a:t>
            </a:r>
            <a:r>
              <a:rPr lang="it-IT" dirty="0"/>
              <a:t> NOT NULL, </a:t>
            </a:r>
          </a:p>
          <a:p>
            <a:pPr marL="0" indent="0">
              <a:buNone/>
            </a:pPr>
            <a:r>
              <a:rPr lang="it-IT" dirty="0"/>
              <a:t> `</a:t>
            </a:r>
            <a:r>
              <a:rPr lang="it-IT" dirty="0" err="1"/>
              <a:t>Quantity</a:t>
            </a:r>
            <a:r>
              <a:rPr lang="it-IT" dirty="0"/>
              <a:t>` </a:t>
            </a:r>
            <a:r>
              <a:rPr lang="it-IT" dirty="0" err="1"/>
              <a:t>int</a:t>
            </a:r>
            <a:r>
              <a:rPr lang="it-IT" dirty="0"/>
              <a:t> NOT NULL,  </a:t>
            </a:r>
          </a:p>
          <a:p>
            <a:pPr marL="0" indent="0">
              <a:buNone/>
            </a:pPr>
            <a:r>
              <a:rPr lang="it-IT" dirty="0"/>
              <a:t>PRIMARY KEY (`</a:t>
            </a:r>
            <a:r>
              <a:rPr lang="it-IT" dirty="0" err="1"/>
              <a:t>OrderCode</a:t>
            </a:r>
            <a:r>
              <a:rPr lang="it-IT" dirty="0"/>
              <a:t>`,`</a:t>
            </a:r>
            <a:r>
              <a:rPr lang="it-IT" dirty="0" err="1"/>
              <a:t>ProductCode</a:t>
            </a:r>
            <a:r>
              <a:rPr lang="it-IT" dirty="0"/>
              <a:t>`), </a:t>
            </a:r>
          </a:p>
          <a:p>
            <a:pPr marL="0" indent="0">
              <a:buNone/>
            </a:pPr>
            <a:r>
              <a:rPr lang="it-IT" dirty="0"/>
              <a:t> KEY `</a:t>
            </a:r>
            <a:r>
              <a:rPr lang="it-IT" dirty="0" err="1"/>
              <a:t>ProductCode_idx</a:t>
            </a:r>
            <a:r>
              <a:rPr lang="it-IT" dirty="0"/>
              <a:t>` (`</a:t>
            </a:r>
            <a:r>
              <a:rPr lang="it-IT" dirty="0" err="1"/>
              <a:t>ProductCode</a:t>
            </a:r>
            <a:r>
              <a:rPr lang="it-IT" dirty="0"/>
              <a:t>`), </a:t>
            </a:r>
          </a:p>
          <a:p>
            <a:pPr marL="0" indent="0">
              <a:buNone/>
            </a:pPr>
            <a:r>
              <a:rPr lang="it-IT" dirty="0"/>
              <a:t> KEY `</a:t>
            </a:r>
            <a:r>
              <a:rPr lang="it-IT" dirty="0" err="1"/>
              <a:t>OrderCode_idx</a:t>
            </a:r>
            <a:r>
              <a:rPr lang="it-IT" dirty="0"/>
              <a:t>` (`</a:t>
            </a:r>
            <a:r>
              <a:rPr lang="it-IT" dirty="0" err="1"/>
              <a:t>OrderCode</a:t>
            </a:r>
            <a:r>
              <a:rPr lang="it-IT" dirty="0"/>
              <a:t>`),  </a:t>
            </a:r>
          </a:p>
          <a:p>
            <a:pPr marL="0" indent="0">
              <a:buNone/>
            </a:pPr>
            <a:r>
              <a:rPr lang="it-IT" dirty="0"/>
              <a:t>CONSTRAINT `composed_ibfk_1` FOREIGN KEY (`</a:t>
            </a:r>
            <a:r>
              <a:rPr lang="it-IT" dirty="0" err="1"/>
              <a:t>OrderCode</a:t>
            </a:r>
            <a:r>
              <a:rPr lang="it-IT" dirty="0"/>
              <a:t>`) REFERENCES `</a:t>
            </a:r>
            <a:r>
              <a:rPr lang="it-IT" dirty="0" err="1"/>
              <a:t>orders</a:t>
            </a:r>
            <a:r>
              <a:rPr lang="it-IT" dirty="0"/>
              <a:t>` (`Code`),  CONSTRAINT `</a:t>
            </a:r>
            <a:r>
              <a:rPr lang="it-IT" dirty="0" err="1"/>
              <a:t>ProductCode</a:t>
            </a:r>
            <a:r>
              <a:rPr lang="it-IT" dirty="0"/>
              <a:t>` FOREIGN KEY (`</a:t>
            </a:r>
            <a:r>
              <a:rPr lang="it-IT" dirty="0" err="1"/>
              <a:t>ProductCode</a:t>
            </a:r>
            <a:r>
              <a:rPr lang="it-IT" dirty="0"/>
              <a:t>`) REFERENCES `product` (`Code`)) </a:t>
            </a:r>
          </a:p>
        </p:txBody>
      </p:sp>
    </p:spTree>
    <p:extLst>
      <p:ext uri="{BB962C8B-B14F-4D97-AF65-F5344CB8AC3E}">
        <p14:creationId xmlns:p14="http://schemas.microsoft.com/office/powerpoint/2010/main" val="364594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5E534-6173-47B3-A7EB-6E54A9193284}"/>
              </a:ext>
            </a:extLst>
          </p:cNvPr>
          <p:cNvSpPr>
            <a:spLocks noGrp="1"/>
          </p:cNvSpPr>
          <p:nvPr>
            <p:ph type="ctrTitle"/>
          </p:nvPr>
        </p:nvSpPr>
        <p:spPr>
          <a:xfrm>
            <a:off x="7296150" y="1571811"/>
            <a:ext cx="3981450" cy="2539251"/>
          </a:xfrm>
        </p:spPr>
        <p:txBody>
          <a:bodyPr>
            <a:normAutofit/>
          </a:bodyPr>
          <a:lstStyle/>
          <a:p>
            <a:r>
              <a:rPr lang="it-IT" dirty="0"/>
              <a:t>Database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diagramma, Disegno tecnico, Piano, schematico&#10;&#10;Descrizione generata automaticamente">
            <a:extLst>
              <a:ext uri="{FF2B5EF4-FFF2-40B4-BE49-F238E27FC236}">
                <a16:creationId xmlns:a16="http://schemas.microsoft.com/office/drawing/2014/main" id="{D3324AF3-9B63-4A27-9707-F148916EC92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59694" y="659876"/>
            <a:ext cx="5598337" cy="5374405"/>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13</a:t>
            </a:fld>
            <a:endParaRPr lang="en-US"/>
          </a:p>
        </p:txBody>
      </p:sp>
    </p:spTree>
    <p:extLst>
      <p:ext uri="{BB962C8B-B14F-4D97-AF65-F5344CB8AC3E}">
        <p14:creationId xmlns:p14="http://schemas.microsoft.com/office/powerpoint/2010/main" val="379567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a:t>
            </a:r>
            <a:r>
              <a:rPr lang="it-IT" dirty="0">
                <a:solidFill>
                  <a:srgbClr val="FF0000"/>
                </a:solidFill>
              </a:rPr>
              <a:t>il login</a:t>
            </a:r>
            <a:r>
              <a:rPr lang="it-IT" dirty="0"/>
              <a:t>, l’utente accede a una </a:t>
            </a:r>
            <a:r>
              <a:rPr lang="it-IT" dirty="0">
                <a:solidFill>
                  <a:srgbClr val="FF0000"/>
                </a:solidFill>
              </a:rPr>
              <a:t>pagina HOME </a:t>
            </a:r>
            <a:r>
              <a:rPr lang="it-IT" dirty="0"/>
              <a:t>che mostra (come tutte le altre pagine) un menù con i link HOME</a:t>
            </a:r>
            <a:r>
              <a:rPr lang="it-IT" dirty="0">
                <a:solidFill>
                  <a:srgbClr val="FF0000"/>
                </a:solidFill>
              </a:rPr>
              <a:t>, CARRELLO, ORDINI</a:t>
            </a:r>
            <a:r>
              <a:rPr lang="it-IT" dirty="0"/>
              <a:t>, </a:t>
            </a:r>
            <a:r>
              <a:rPr lang="it-IT" dirty="0">
                <a:solidFill>
                  <a:srgbClr val="00B050"/>
                </a:solidFill>
              </a:rPr>
              <a:t>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99779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a:t>
            </a:r>
            <a:r>
              <a:rPr lang="it-IT" sz="1900" dirty="0">
                <a:solidFill>
                  <a:srgbClr val="00B0F0"/>
                </a:solidFill>
              </a:rPr>
              <a:t>premere INVIO</a:t>
            </a:r>
            <a:r>
              <a:rPr lang="it-IT" sz="1900" dirty="0"/>
              <a:t>. A seguito dell’invio </a:t>
            </a:r>
            <a:r>
              <a:rPr lang="it-IT" sz="1900" dirty="0">
                <a:solidFill>
                  <a:srgbClr val="FFC000"/>
                </a:solidFill>
              </a:rPr>
              <a:t>compare una pagina </a:t>
            </a:r>
            <a:r>
              <a:rPr lang="it-IT" sz="1900" dirty="0">
                <a:solidFill>
                  <a:srgbClr val="FF0000"/>
                </a:solidFill>
              </a:rPr>
              <a:t>RISULTATI</a:t>
            </a:r>
            <a:r>
              <a:rPr lang="it-IT" sz="1900" dirty="0"/>
              <a:t> con prodotti che contengono la chiave di ricerca nel nome o nella descrizione. </a:t>
            </a:r>
            <a:r>
              <a:rPr lang="it-IT" sz="1900" dirty="0">
                <a:solidFill>
                  <a:srgbClr val="00B050"/>
                </a:solidFill>
              </a:rPr>
              <a:t>L’elenco</a:t>
            </a:r>
            <a:r>
              <a:rPr lang="it-IT" sz="1900" dirty="0"/>
              <a:t>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a:t>
            </a:r>
            <a:r>
              <a:rPr lang="it-IT" sz="1900" dirty="0">
                <a:solidFill>
                  <a:srgbClr val="00B0F0"/>
                </a:solidFill>
              </a:rPr>
              <a:t>un click </a:t>
            </a:r>
            <a:r>
              <a:rPr lang="it-IT" sz="1900" dirty="0"/>
              <a:t>un elemento dell'elenco e visualizzare nella stessa pagina </a:t>
            </a:r>
            <a:r>
              <a:rPr lang="it-IT" sz="1900" dirty="0">
                <a:solidFill>
                  <a:srgbClr val="00B050"/>
                </a:solidFill>
              </a:rPr>
              <a:t>i dati completi e l’elenco dei fornitori </a:t>
            </a:r>
            <a:r>
              <a:rPr lang="it-IT" sz="1900" dirty="0"/>
              <a:t>che lo vendono a vari prezzi </a:t>
            </a:r>
            <a:r>
              <a:rPr lang="it-IT" sz="1900" dirty="0">
                <a:solidFill>
                  <a:srgbClr val="FFC000"/>
                </a:solidFill>
              </a:rPr>
              <a:t>(questa azione rende il prodotto “visualizzato”). </a:t>
            </a:r>
            <a:r>
              <a:rPr lang="it-IT" sz="1900" dirty="0"/>
              <a:t>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63471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a:t>Application </a:t>
            </a:r>
            <a:r>
              <a:rPr lang="it-IT" dirty="0" err="1"/>
              <a:t>Requirements</a:t>
            </a:r>
            <a:r>
              <a:rPr lang="it-IT" dirty="0"/>
              <a:t> Analysis</a:t>
            </a:r>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a:t>
            </a:r>
            <a:r>
              <a:rPr lang="it-IT" sz="1900" dirty="0">
                <a:solidFill>
                  <a:srgbClr val="00B050"/>
                </a:solidFill>
              </a:rPr>
              <a:t>un campo di input intero (quantità) </a:t>
            </a:r>
            <a:r>
              <a:rPr lang="it-IT" sz="1900" dirty="0"/>
              <a:t>e un </a:t>
            </a:r>
            <a:r>
              <a:rPr lang="it-IT" sz="1900" dirty="0">
                <a:solidFill>
                  <a:srgbClr val="00B0F0"/>
                </a:solidFill>
              </a:rPr>
              <a:t>bottone METTI NEL CARRELLO</a:t>
            </a:r>
            <a:r>
              <a:rPr lang="it-IT" sz="1900" dirty="0"/>
              <a:t>. L’inserimento nel carrello di una quantità maggiore di zero di prodotti comporta </a:t>
            </a:r>
            <a:r>
              <a:rPr lang="it-IT" sz="1900" dirty="0">
                <a:solidFill>
                  <a:srgbClr val="FFC000"/>
                </a:solidFill>
              </a:rPr>
              <a:t>l’aggiornamento del contenuto del carrello e la visualizzazione della pagina CARRELLO. </a:t>
            </a:r>
            <a:r>
              <a:rPr lang="it-IT" sz="1900" dirty="0"/>
              <a:t>Questa mostra i prodotti inseriti, raggruppati per fornitore. Per ogni fornitore nel carrello si vedono </a:t>
            </a:r>
            <a:r>
              <a:rPr lang="it-IT" sz="1900" dirty="0">
                <a:solidFill>
                  <a:srgbClr val="00B050"/>
                </a:solidFill>
              </a:rPr>
              <a:t>la lista dei prodotti, il prezzo totale dei prodotti e il prezzo della spedizione </a:t>
            </a:r>
            <a:r>
              <a:rPr lang="it-IT" sz="1900" dirty="0"/>
              <a:t>calcolato in base alla politica del fornitore. Per ogni fornitore compare un </a:t>
            </a:r>
            <a:r>
              <a:rPr lang="it-IT" sz="1900" dirty="0">
                <a:solidFill>
                  <a:srgbClr val="00B0F0"/>
                </a:solidFill>
              </a:rPr>
              <a:t>bottone ORDINA</a:t>
            </a:r>
            <a:r>
              <a:rPr lang="it-IT" sz="1900" dirty="0"/>
              <a:t>. Premere il bottone </a:t>
            </a:r>
            <a:r>
              <a:rPr lang="it-IT" sz="1900" dirty="0">
                <a:solidFill>
                  <a:srgbClr val="FFC000"/>
                </a:solidFill>
              </a:rPr>
              <a:t>comporta l’eliminazione dei prodotti del fornitore dal carrello </a:t>
            </a:r>
            <a:r>
              <a:rPr lang="it-IT" sz="1900" dirty="0"/>
              <a:t>e la </a:t>
            </a:r>
            <a:r>
              <a:rPr lang="it-IT" sz="1900" dirty="0">
                <a:solidFill>
                  <a:srgbClr val="FFC000"/>
                </a:solidFill>
              </a:rPr>
              <a:t>creazione di un ordine corrispondente</a:t>
            </a:r>
            <a:r>
              <a:rPr lang="it-IT" sz="1900" dirty="0"/>
              <a:t>.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t>
            </a:r>
            <a:r>
              <a:rPr lang="it-IT" sz="1900" dirty="0">
                <a:solidFill>
                  <a:srgbClr val="FFC000"/>
                </a:solidFill>
              </a:rPr>
              <a:t>accedere tramite il </a:t>
            </a:r>
            <a:r>
              <a:rPr lang="it-IT" sz="1900" dirty="0">
                <a:solidFill>
                  <a:srgbClr val="00B0F0"/>
                </a:solidFill>
              </a:rPr>
              <a:t>menu</a:t>
            </a:r>
            <a:r>
              <a:rPr lang="it-IT" sz="1900" dirty="0">
                <a:solidFill>
                  <a:srgbClr val="FFC000"/>
                </a:solidFill>
              </a:rPr>
              <a:t> </a:t>
            </a:r>
            <a:r>
              <a:rPr lang="it-IT" sz="1900" dirty="0"/>
              <a:t>alle pagine HOME, ORDINI e CARRELLO. La pagina ORDINI mostra </a:t>
            </a:r>
            <a:r>
              <a:rPr lang="it-IT" sz="1900" dirty="0">
                <a:solidFill>
                  <a:srgbClr val="00B050"/>
                </a:solidFill>
              </a:rPr>
              <a:t>l’elenco ordinato per data decrescente degli ordini </a:t>
            </a:r>
            <a:r>
              <a:rPr lang="it-IT" sz="1900" dirty="0"/>
              <a:t>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Pages</a:t>
            </a:r>
            <a:r>
              <a:rPr lang="it-IT" dirty="0"/>
              <a:t> </a:t>
            </a:r>
            <a:r>
              <a:rPr lang="it-IT" dirty="0">
                <a:solidFill>
                  <a:srgbClr val="00B0F0"/>
                </a:solidFill>
              </a:rPr>
              <a:t>Events</a:t>
            </a:r>
            <a:r>
              <a:rPr lang="it-IT" dirty="0"/>
              <a:t> </a:t>
            </a:r>
            <a:r>
              <a:rPr lang="it-IT" dirty="0" err="1">
                <a:solidFill>
                  <a:srgbClr val="00B050"/>
                </a:solidFill>
              </a:rPr>
              <a:t>View</a:t>
            </a:r>
            <a:r>
              <a:rPr lang="it-IT" dirty="0">
                <a:solidFill>
                  <a:srgbClr val="00B050"/>
                </a:solidFill>
              </a:rPr>
              <a:t> Components </a:t>
            </a:r>
            <a:r>
              <a:rPr lang="it-IT" dirty="0">
                <a:solidFill>
                  <a:srgbClr val="FFC000"/>
                </a:solidFill>
              </a:rPr>
              <a:t>Action</a:t>
            </a:r>
          </a:p>
        </p:txBody>
      </p:sp>
    </p:spTree>
    <p:extLst>
      <p:ext uri="{BB962C8B-B14F-4D97-AF65-F5344CB8AC3E}">
        <p14:creationId xmlns:p14="http://schemas.microsoft.com/office/powerpoint/2010/main" val="103780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510B1-C7FF-4AC8-A0D6-D771CDA41DD1}"/>
              </a:ext>
            </a:extLst>
          </p:cNvPr>
          <p:cNvSpPr>
            <a:spLocks noGrp="1"/>
          </p:cNvSpPr>
          <p:nvPr>
            <p:ph type="title"/>
          </p:nvPr>
        </p:nvSpPr>
        <p:spPr>
          <a:xfrm>
            <a:off x="652371" y="350982"/>
            <a:ext cx="10625229" cy="729673"/>
          </a:xfrm>
        </p:spPr>
        <p:txBody>
          <a:bodyPr>
            <a:normAutofit/>
          </a:bodyPr>
          <a:lstStyle/>
          <a:p>
            <a:r>
              <a:rPr lang="it-IT" dirty="0"/>
              <a:t>IFML</a:t>
            </a:r>
          </a:p>
        </p:txBody>
      </p:sp>
      <p:pic>
        <p:nvPicPr>
          <p:cNvPr id="5" name="Segnaposto contenuto 4" descr="Immagine che contiene testo, diagramma, schizzo, Piano&#10;&#10;Descrizione generata automaticamente">
            <a:extLst>
              <a:ext uri="{FF2B5EF4-FFF2-40B4-BE49-F238E27FC236}">
                <a16:creationId xmlns:a16="http://schemas.microsoft.com/office/drawing/2014/main" id="{031FE01F-9A01-47DF-84F3-BE6D7D18A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746" y="1483720"/>
            <a:ext cx="9212471" cy="5101003"/>
          </a:xfrm>
        </p:spPr>
      </p:pic>
    </p:spTree>
    <p:extLst>
      <p:ext uri="{BB962C8B-B14F-4D97-AF65-F5344CB8AC3E}">
        <p14:creationId xmlns:p14="http://schemas.microsoft.com/office/powerpoint/2010/main" val="380369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8E1CFD-2E00-478E-AF4D-6407FCDD5AB4}"/>
              </a:ext>
            </a:extLst>
          </p:cNvPr>
          <p:cNvSpPr>
            <a:spLocks noGrp="1"/>
          </p:cNvSpPr>
          <p:nvPr>
            <p:ph type="title"/>
          </p:nvPr>
        </p:nvSpPr>
        <p:spPr>
          <a:xfrm>
            <a:off x="652371" y="448056"/>
            <a:ext cx="10625229" cy="603505"/>
          </a:xfrm>
        </p:spPr>
        <p:txBody>
          <a:bodyPr>
            <a:normAutofit fontScale="90000"/>
          </a:bodyPr>
          <a:lstStyle/>
          <a:p>
            <a:r>
              <a:rPr lang="it-IT" dirty="0"/>
              <a:t>Components</a:t>
            </a:r>
          </a:p>
        </p:txBody>
      </p:sp>
      <p:sp>
        <p:nvSpPr>
          <p:cNvPr id="4" name="CasellaDiTesto 3">
            <a:extLst>
              <a:ext uri="{FF2B5EF4-FFF2-40B4-BE49-F238E27FC236}">
                <a16:creationId xmlns:a16="http://schemas.microsoft.com/office/drawing/2014/main" id="{B0A191AB-A016-41B3-A3E9-A569CD279318}"/>
              </a:ext>
            </a:extLst>
          </p:cNvPr>
          <p:cNvSpPr txBox="1"/>
          <p:nvPr/>
        </p:nvSpPr>
        <p:spPr>
          <a:xfrm>
            <a:off x="3534156" y="1225296"/>
            <a:ext cx="3264408" cy="1754326"/>
          </a:xfrm>
          <a:prstGeom prst="rect">
            <a:avLst/>
          </a:prstGeom>
          <a:noFill/>
        </p:spPr>
        <p:txBody>
          <a:bodyPr wrap="square" rtlCol="0">
            <a:spAutoFit/>
          </a:bodyPr>
          <a:lstStyle/>
          <a:p>
            <a:r>
              <a:rPr lang="it-IT" dirty="0"/>
              <a:t>DAO:</a:t>
            </a:r>
          </a:p>
          <a:p>
            <a:pPr marL="285750" indent="-285750">
              <a:buFont typeface="Arial" panose="020B0604020202020204" pitchFamily="34" charset="0"/>
              <a:buChar char="•"/>
            </a:pPr>
            <a:r>
              <a:rPr lang="it-IT" dirty="0" err="1"/>
              <a:t>OrderDao</a:t>
            </a:r>
            <a:endParaRPr lang="it-IT" dirty="0"/>
          </a:p>
          <a:p>
            <a:pPr marL="285750" indent="-285750">
              <a:buFont typeface="Arial" panose="020B0604020202020204" pitchFamily="34" charset="0"/>
              <a:buChar char="•"/>
            </a:pPr>
            <a:r>
              <a:rPr lang="it-IT" dirty="0" err="1"/>
              <a:t>ProductDao</a:t>
            </a:r>
            <a:endParaRPr lang="it-IT" dirty="0"/>
          </a:p>
          <a:p>
            <a:pPr marL="285750" indent="-285750">
              <a:buFont typeface="Arial" panose="020B0604020202020204" pitchFamily="34" charset="0"/>
              <a:buChar char="•"/>
            </a:pPr>
            <a:r>
              <a:rPr lang="it-IT" dirty="0" err="1"/>
              <a:t>SpendingRangesDao</a:t>
            </a:r>
            <a:endParaRPr lang="it-IT" dirty="0"/>
          </a:p>
          <a:p>
            <a:pPr marL="285750" indent="-285750">
              <a:buFont typeface="Arial" panose="020B0604020202020204" pitchFamily="34" charset="0"/>
              <a:buChar char="•"/>
            </a:pPr>
            <a:r>
              <a:rPr lang="it-IT" dirty="0" err="1"/>
              <a:t>SupplierDao</a:t>
            </a:r>
            <a:endParaRPr lang="it-IT" dirty="0"/>
          </a:p>
          <a:p>
            <a:pPr marL="285750" indent="-285750">
              <a:buFont typeface="Arial" panose="020B0604020202020204" pitchFamily="34" charset="0"/>
              <a:buChar char="•"/>
            </a:pPr>
            <a:r>
              <a:rPr lang="it-IT" dirty="0" err="1"/>
              <a:t>UserDao</a:t>
            </a:r>
            <a:endParaRPr lang="it-IT" dirty="0"/>
          </a:p>
        </p:txBody>
      </p:sp>
      <p:sp>
        <p:nvSpPr>
          <p:cNvPr id="5" name="CasellaDiTesto 4">
            <a:extLst>
              <a:ext uri="{FF2B5EF4-FFF2-40B4-BE49-F238E27FC236}">
                <a16:creationId xmlns:a16="http://schemas.microsoft.com/office/drawing/2014/main" id="{404E3E86-5ABB-4D58-88D1-0A40104BEF5A}"/>
              </a:ext>
            </a:extLst>
          </p:cNvPr>
          <p:cNvSpPr txBox="1"/>
          <p:nvPr/>
        </p:nvSpPr>
        <p:spPr>
          <a:xfrm>
            <a:off x="6419088" y="1225295"/>
            <a:ext cx="2523744" cy="3416320"/>
          </a:xfrm>
          <a:prstGeom prst="rect">
            <a:avLst/>
          </a:prstGeom>
          <a:noFill/>
        </p:spPr>
        <p:txBody>
          <a:bodyPr wrap="square" rtlCol="0">
            <a:spAutoFit/>
          </a:bodyPr>
          <a:lstStyle/>
          <a:p>
            <a:r>
              <a:rPr lang="it-IT" dirty="0"/>
              <a:t>Controllers:</a:t>
            </a:r>
          </a:p>
          <a:p>
            <a:pPr marL="285750" indent="-285750">
              <a:buFont typeface="Arial" panose="020B0604020202020204" pitchFamily="34" charset="0"/>
              <a:buChar char="•"/>
            </a:pPr>
            <a:r>
              <a:rPr lang="it-IT" dirty="0" err="1"/>
              <a:t>CheckLogin</a:t>
            </a:r>
            <a:endParaRPr lang="it-IT" dirty="0"/>
          </a:p>
          <a:p>
            <a:pPr marL="285750" indent="-285750">
              <a:buFont typeface="Arial" panose="020B0604020202020204" pitchFamily="34" charset="0"/>
              <a:buChar char="•"/>
            </a:pPr>
            <a:r>
              <a:rPr lang="it-IT" dirty="0" err="1"/>
              <a:t>CheckQuantity</a:t>
            </a:r>
            <a:endParaRPr lang="it-IT" dirty="0"/>
          </a:p>
          <a:p>
            <a:pPr marL="285750" indent="-285750">
              <a:buFont typeface="Arial" panose="020B0604020202020204" pitchFamily="34" charset="0"/>
              <a:buChar char="•"/>
            </a:pPr>
            <a:r>
              <a:rPr lang="it-IT" dirty="0" err="1"/>
              <a:t>CreateOrder</a:t>
            </a:r>
            <a:endParaRPr lang="it-IT" dirty="0"/>
          </a:p>
          <a:p>
            <a:pPr marL="285750" indent="-285750">
              <a:buFont typeface="Arial" panose="020B0604020202020204" pitchFamily="34" charset="0"/>
              <a:buChar char="•"/>
            </a:pPr>
            <a:r>
              <a:rPr lang="it-IT" dirty="0" err="1"/>
              <a:t>GetImage</a:t>
            </a:r>
            <a:endParaRPr lang="it-IT" dirty="0"/>
          </a:p>
          <a:p>
            <a:pPr marL="285750" indent="-285750">
              <a:buFont typeface="Arial" panose="020B0604020202020204" pitchFamily="34" charset="0"/>
              <a:buChar char="•"/>
            </a:pPr>
            <a:r>
              <a:rPr lang="it-IT" dirty="0" err="1"/>
              <a:t>GoToCart</a:t>
            </a:r>
            <a:endParaRPr lang="it-IT" dirty="0"/>
          </a:p>
          <a:p>
            <a:pPr marL="285750" indent="-285750">
              <a:buFont typeface="Arial" panose="020B0604020202020204" pitchFamily="34" charset="0"/>
              <a:buChar char="•"/>
            </a:pPr>
            <a:r>
              <a:rPr lang="it-IT" dirty="0" err="1"/>
              <a:t>GoToHome</a:t>
            </a:r>
            <a:endParaRPr lang="it-IT" dirty="0"/>
          </a:p>
          <a:p>
            <a:pPr marL="285750" indent="-285750">
              <a:buFont typeface="Arial" panose="020B0604020202020204" pitchFamily="34" charset="0"/>
              <a:buChar char="•"/>
            </a:pPr>
            <a:r>
              <a:rPr lang="it-IT" dirty="0" err="1"/>
              <a:t>GoToOrder</a:t>
            </a:r>
            <a:endParaRPr lang="it-IT" dirty="0"/>
          </a:p>
          <a:p>
            <a:pPr marL="285750" indent="-285750">
              <a:buFont typeface="Arial" panose="020B0604020202020204" pitchFamily="34" charset="0"/>
              <a:buChar char="•"/>
            </a:pPr>
            <a:r>
              <a:rPr lang="it-IT" dirty="0" err="1"/>
              <a:t>GoToResults</a:t>
            </a:r>
            <a:endParaRPr lang="it-IT" dirty="0"/>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ProductDetails</a:t>
            </a:r>
            <a:endParaRPr lang="it-IT" dirty="0"/>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D42AB20B-B6AA-4EF0-85C1-EE6210B514C4}"/>
              </a:ext>
            </a:extLst>
          </p:cNvPr>
          <p:cNvSpPr txBox="1"/>
          <p:nvPr/>
        </p:nvSpPr>
        <p:spPr>
          <a:xfrm>
            <a:off x="9092184" y="1225296"/>
            <a:ext cx="3099816" cy="1754326"/>
          </a:xfrm>
          <a:prstGeom prst="rect">
            <a:avLst/>
          </a:prstGeom>
          <a:noFill/>
        </p:spPr>
        <p:txBody>
          <a:bodyPr wrap="square" rtlCol="0">
            <a:spAutoFit/>
          </a:bodyPr>
          <a:lstStyle/>
          <a:p>
            <a:r>
              <a:rPr lang="it-IT" dirty="0" err="1"/>
              <a:t>View</a:t>
            </a:r>
            <a:r>
              <a:rPr lang="it-IT" dirty="0"/>
              <a:t>:</a:t>
            </a:r>
          </a:p>
          <a:p>
            <a:pPr marL="285750" indent="-285750">
              <a:buFont typeface="Arial" panose="020B0604020202020204" pitchFamily="34" charset="0"/>
              <a:buChar char="•"/>
            </a:pPr>
            <a:r>
              <a:rPr lang="it-IT" dirty="0"/>
              <a:t>CartPage.html</a:t>
            </a:r>
          </a:p>
          <a:p>
            <a:pPr marL="285750" indent="-285750">
              <a:buFont typeface="Arial" panose="020B0604020202020204" pitchFamily="34" charset="0"/>
              <a:buChar char="•"/>
            </a:pPr>
            <a:r>
              <a:rPr lang="it-IT" dirty="0"/>
              <a:t>HomePage.html</a:t>
            </a:r>
          </a:p>
          <a:p>
            <a:pPr marL="285750" indent="-285750">
              <a:buFont typeface="Arial" panose="020B0604020202020204" pitchFamily="34" charset="0"/>
              <a:buChar char="•"/>
            </a:pPr>
            <a:r>
              <a:rPr lang="it-IT" dirty="0"/>
              <a:t>OrderPage.html</a:t>
            </a:r>
          </a:p>
          <a:p>
            <a:pPr marL="285750" indent="-285750">
              <a:buFont typeface="Arial" panose="020B0604020202020204" pitchFamily="34" charset="0"/>
              <a:buChar char="•"/>
            </a:pPr>
            <a:r>
              <a:rPr lang="it-IT" dirty="0"/>
              <a:t>ResultsPage.html</a:t>
            </a:r>
          </a:p>
          <a:p>
            <a:pPr marL="285750" indent="-285750">
              <a:buFont typeface="Arial" panose="020B0604020202020204" pitchFamily="34" charset="0"/>
              <a:buChar char="•"/>
            </a:pPr>
            <a:r>
              <a:rPr lang="it-IT" dirty="0"/>
              <a:t>LoginPage.html</a:t>
            </a:r>
          </a:p>
        </p:txBody>
      </p:sp>
      <p:sp>
        <p:nvSpPr>
          <p:cNvPr id="7" name="CasellaDiTesto 6">
            <a:extLst>
              <a:ext uri="{FF2B5EF4-FFF2-40B4-BE49-F238E27FC236}">
                <a16:creationId xmlns:a16="http://schemas.microsoft.com/office/drawing/2014/main" id="{EE5DFFB0-63C8-4317-9E44-AB83D0D8F9F8}"/>
              </a:ext>
            </a:extLst>
          </p:cNvPr>
          <p:cNvSpPr txBox="1"/>
          <p:nvPr/>
        </p:nvSpPr>
        <p:spPr>
          <a:xfrm>
            <a:off x="652371" y="1225295"/>
            <a:ext cx="2523744" cy="2308324"/>
          </a:xfrm>
          <a:prstGeom prst="rect">
            <a:avLst/>
          </a:prstGeom>
          <a:noFill/>
        </p:spPr>
        <p:txBody>
          <a:bodyPr wrap="square" rtlCol="0">
            <a:spAutoFit/>
          </a:bodyPr>
          <a:lstStyle/>
          <a:p>
            <a:r>
              <a:rPr lang="it-IT" dirty="0" err="1"/>
              <a:t>Beans</a:t>
            </a:r>
            <a:r>
              <a:rPr lang="it-IT" dirty="0"/>
              <a:t>:</a:t>
            </a:r>
          </a:p>
          <a:p>
            <a:pPr marL="285750" indent="-285750">
              <a:buFont typeface="Arial" panose="020B0604020202020204" pitchFamily="34" charset="0"/>
              <a:buChar char="•"/>
            </a:pPr>
            <a:r>
              <a:rPr lang="it-IT" sz="1800" dirty="0" err="1"/>
              <a:t>CartSupplier</a:t>
            </a:r>
            <a:endParaRPr lang="it-IT" sz="1800" dirty="0"/>
          </a:p>
          <a:p>
            <a:pPr marL="285750" indent="-285750">
              <a:buFont typeface="Arial" panose="020B0604020202020204" pitchFamily="34" charset="0"/>
              <a:buChar char="•"/>
            </a:pPr>
            <a:r>
              <a:rPr lang="it-IT" sz="1800" dirty="0"/>
              <a:t>User</a:t>
            </a:r>
          </a:p>
          <a:p>
            <a:pPr marL="285750" indent="-285750">
              <a:buFont typeface="Arial" panose="020B0604020202020204" pitchFamily="34" charset="0"/>
              <a:buChar char="•"/>
            </a:pPr>
            <a:r>
              <a:rPr lang="it-IT" sz="1800" dirty="0"/>
              <a:t>Order</a:t>
            </a:r>
          </a:p>
          <a:p>
            <a:pPr marL="285750" indent="-285750">
              <a:buFont typeface="Arial" panose="020B0604020202020204" pitchFamily="34" charset="0"/>
              <a:buChar char="•"/>
            </a:pPr>
            <a:r>
              <a:rPr lang="it-IT" sz="1800" dirty="0"/>
              <a:t>Product</a:t>
            </a:r>
          </a:p>
          <a:p>
            <a:pPr marL="285750" indent="-285750">
              <a:buFont typeface="Arial" panose="020B0604020202020204" pitchFamily="34" charset="0"/>
              <a:buChar char="•"/>
            </a:pPr>
            <a:r>
              <a:rPr lang="it-IT" sz="1800" dirty="0" err="1"/>
              <a:t>SpendingRanges</a:t>
            </a:r>
            <a:endParaRPr lang="it-IT" sz="1800" dirty="0"/>
          </a:p>
          <a:p>
            <a:pPr marL="285750" indent="-285750">
              <a:buFont typeface="Arial" panose="020B0604020202020204" pitchFamily="34" charset="0"/>
              <a:buChar char="•"/>
            </a:pPr>
            <a:r>
              <a:rPr lang="it-IT" sz="1800" dirty="0"/>
              <a:t>Supplier</a:t>
            </a:r>
          </a:p>
          <a:p>
            <a:pPr marL="285750" indent="-285750">
              <a:buFont typeface="Arial" panose="020B0604020202020204" pitchFamily="34" charset="0"/>
              <a:buChar char="•"/>
            </a:pPr>
            <a:endParaRPr lang="it-IT" dirty="0"/>
          </a:p>
        </p:txBody>
      </p:sp>
      <p:sp>
        <p:nvSpPr>
          <p:cNvPr id="10" name="CasellaDiTesto 9">
            <a:extLst>
              <a:ext uri="{FF2B5EF4-FFF2-40B4-BE49-F238E27FC236}">
                <a16:creationId xmlns:a16="http://schemas.microsoft.com/office/drawing/2014/main" id="{F7176FAF-109A-44ED-BB9F-76C37715B1B3}"/>
              </a:ext>
            </a:extLst>
          </p:cNvPr>
          <p:cNvSpPr txBox="1"/>
          <p:nvPr/>
        </p:nvSpPr>
        <p:spPr>
          <a:xfrm>
            <a:off x="652371" y="4157394"/>
            <a:ext cx="2235708" cy="646331"/>
          </a:xfrm>
          <a:prstGeom prst="rect">
            <a:avLst/>
          </a:prstGeom>
          <a:noFill/>
        </p:spPr>
        <p:txBody>
          <a:bodyPr wrap="square" rtlCol="0">
            <a:spAutoFit/>
          </a:bodyPr>
          <a:lstStyle/>
          <a:p>
            <a:r>
              <a:rPr lang="it-IT" dirty="0"/>
              <a:t>Filter:</a:t>
            </a:r>
          </a:p>
          <a:p>
            <a:pPr marL="285750" indent="-285750">
              <a:buFont typeface="Arial" panose="020B0604020202020204" pitchFamily="34" charset="0"/>
              <a:buChar char="•"/>
            </a:pPr>
            <a:r>
              <a:rPr lang="it-IT" dirty="0" err="1"/>
              <a:t>LoginChecker</a:t>
            </a:r>
            <a:endParaRPr lang="it-IT" dirty="0"/>
          </a:p>
        </p:txBody>
      </p:sp>
    </p:spTree>
    <p:extLst>
      <p:ext uri="{BB962C8B-B14F-4D97-AF65-F5344CB8AC3E}">
        <p14:creationId xmlns:p14="http://schemas.microsoft.com/office/powerpoint/2010/main" val="298800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Login</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descr="Immagine che contiene testo, diagramma, Parallelo, numero&#10;&#10;Descrizione generata automaticamente">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83894" y="914400"/>
            <a:ext cx="5407740"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19</a:t>
            </a:fld>
            <a:endParaRPr lang="en-US"/>
          </a:p>
        </p:txBody>
      </p:sp>
    </p:spTree>
    <p:extLst>
      <p:ext uri="{BB962C8B-B14F-4D97-AF65-F5344CB8AC3E}">
        <p14:creationId xmlns:p14="http://schemas.microsoft.com/office/powerpoint/2010/main" val="10763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6"/>
            <a:ext cx="10620855" cy="4709652"/>
          </a:xfrm>
        </p:spPr>
        <p:txBody>
          <a:bodyPr>
            <a:normAutofit fontScale="92500" lnSpcReduction="10000"/>
          </a:bodyPr>
          <a:lstStyle/>
          <a:p>
            <a:pPr marL="0" indent="0">
              <a:buNone/>
            </a:pPr>
            <a:r>
              <a:rPr lang="it-IT" dirty="0"/>
              <a:t>Un’applicazione di commercio elettronico consente </a:t>
            </a:r>
            <a:r>
              <a:rPr lang="it-IT" dirty="0">
                <a:solidFill>
                  <a:srgbClr val="FF0000"/>
                </a:solidFill>
              </a:rPr>
              <a:t>all’utente </a:t>
            </a:r>
            <a:r>
              <a:rPr lang="it-IT" dirty="0"/>
              <a:t>(acquirente) di </a:t>
            </a:r>
            <a:r>
              <a:rPr lang="it-IT" dirty="0">
                <a:solidFill>
                  <a:srgbClr val="00B0F0"/>
                </a:solidFill>
              </a:rPr>
              <a:t>visualizzare</a:t>
            </a:r>
            <a:r>
              <a:rPr lang="it-IT" dirty="0"/>
              <a:t> un catalogo di </a:t>
            </a:r>
            <a:r>
              <a:rPr lang="it-IT" dirty="0">
                <a:solidFill>
                  <a:srgbClr val="FF0000"/>
                </a:solidFill>
              </a:rPr>
              <a:t>prodotti</a:t>
            </a:r>
            <a:r>
              <a:rPr lang="it-IT" dirty="0"/>
              <a:t> </a:t>
            </a:r>
            <a:r>
              <a:rPr lang="it-IT" dirty="0">
                <a:solidFill>
                  <a:srgbClr val="00B0F0"/>
                </a:solidFill>
              </a:rPr>
              <a:t>venduti</a:t>
            </a:r>
            <a:r>
              <a:rPr lang="it-IT" dirty="0"/>
              <a:t> da diversi </a:t>
            </a:r>
            <a:r>
              <a:rPr lang="it-IT" dirty="0">
                <a:solidFill>
                  <a:srgbClr val="FF0000"/>
                </a:solidFill>
              </a:rPr>
              <a:t>fornitori</a:t>
            </a:r>
            <a:r>
              <a:rPr lang="it-IT" dirty="0"/>
              <a:t>, inserire prodotti in un carrello della spesa e </a:t>
            </a:r>
            <a:r>
              <a:rPr lang="it-IT" dirty="0">
                <a:solidFill>
                  <a:srgbClr val="00B0F0"/>
                </a:solidFill>
              </a:rPr>
              <a:t>creare </a:t>
            </a:r>
            <a:r>
              <a:rPr lang="it-IT" dirty="0"/>
              <a:t>un </a:t>
            </a:r>
            <a:r>
              <a:rPr lang="it-IT" dirty="0">
                <a:solidFill>
                  <a:srgbClr val="FF0000"/>
                </a:solidFill>
              </a:rPr>
              <a:t>ordine </a:t>
            </a:r>
            <a:r>
              <a:rPr lang="it-IT" dirty="0"/>
              <a:t>di acquisto a partire dal contenuto del carrello. Un prodotto ha un </a:t>
            </a:r>
            <a:r>
              <a:rPr lang="it-IT" dirty="0">
                <a:solidFill>
                  <a:srgbClr val="00B050"/>
                </a:solidFill>
              </a:rPr>
              <a:t>codice (campo chiave), un nome, una descrizione, una categoria merceologica e una foto.</a:t>
            </a:r>
            <a:r>
              <a:rPr lang="it-IT" dirty="0"/>
              <a:t> Lo stesso prodotto (cioè codice prodotto) può essere venduto da più fornitori a prezzi differenti. Un fornitore ha un </a:t>
            </a:r>
            <a:r>
              <a:rPr lang="it-IT" dirty="0">
                <a:solidFill>
                  <a:srgbClr val="00B050"/>
                </a:solidFill>
              </a:rPr>
              <a:t>codice, un nome, una valutazione da 1 a 5 stelle e una politica di spedizione</a:t>
            </a:r>
            <a:r>
              <a:rPr lang="it-IT" dirty="0"/>
              <a:t>. Un utente ha </a:t>
            </a:r>
            <a:r>
              <a:rPr lang="it-IT" dirty="0">
                <a:solidFill>
                  <a:srgbClr val="00B050"/>
                </a:solidFill>
              </a:rPr>
              <a:t>un nome, un cognome, un’e-mail, una password e un indirizzo di spedizione</a:t>
            </a:r>
            <a:r>
              <a:rPr lang="it-IT" dirty="0"/>
              <a:t>. La politica di spedizione precisa il prezzo della spedizione in base al numero di articoli ordinati. Ogni fornitore è libero di </a:t>
            </a:r>
            <a:r>
              <a:rPr lang="it-IT" dirty="0">
                <a:solidFill>
                  <a:srgbClr val="00B0F0"/>
                </a:solidFill>
              </a:rPr>
              <a:t>definire</a:t>
            </a:r>
            <a:r>
              <a:rPr lang="it-IT" dirty="0"/>
              <a:t> </a:t>
            </a:r>
            <a:r>
              <a:rPr lang="it-IT" dirty="0">
                <a:solidFill>
                  <a:srgbClr val="FF0000"/>
                </a:solidFill>
              </a:rPr>
              <a:t>fasce di spesa</a:t>
            </a:r>
            <a:r>
              <a:rPr lang="it-IT" dirty="0"/>
              <a:t>. Una fascia di spesa ha un </a:t>
            </a:r>
            <a:r>
              <a:rPr lang="it-IT" dirty="0">
                <a:solidFill>
                  <a:srgbClr val="00B050"/>
                </a:solidFill>
              </a:rPr>
              <a:t>numero minimo, un numero massimo e un prezzo</a:t>
            </a:r>
            <a:r>
              <a:rPr lang="it-IT" dirty="0"/>
              <a:t>.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a:t>
            </a:r>
          </a:p>
        </p:txBody>
      </p:sp>
      <p:sp>
        <p:nvSpPr>
          <p:cNvPr id="4" name="CasellaDiTesto 3">
            <a:extLst>
              <a:ext uri="{FF2B5EF4-FFF2-40B4-BE49-F238E27FC236}">
                <a16:creationId xmlns:a16="http://schemas.microsoft.com/office/drawing/2014/main" id="{41BC32FC-CBD4-4372-9FC3-08CE5C0D4BE6}"/>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076704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HOME</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14400"/>
            <a:ext cx="5056718" cy="502919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20</a:t>
            </a:fld>
            <a:endParaRPr lang="en-US"/>
          </a:p>
        </p:txBody>
      </p:sp>
    </p:spTree>
    <p:extLst>
      <p:ext uri="{BB962C8B-B14F-4D97-AF65-F5344CB8AC3E}">
        <p14:creationId xmlns:p14="http://schemas.microsoft.com/office/powerpoint/2010/main" val="172267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a:t>
            </a:r>
            <a:r>
              <a:rPr lang="it-IT" dirty="0" err="1"/>
              <a:t>rESULTS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027536" y="419100"/>
            <a:ext cx="5262654" cy="5573031"/>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21</a:t>
            </a:fld>
            <a:endParaRPr lang="en-US"/>
          </a:p>
        </p:txBody>
      </p:sp>
    </p:spTree>
    <p:extLst>
      <p:ext uri="{BB962C8B-B14F-4D97-AF65-F5344CB8AC3E}">
        <p14:creationId xmlns:p14="http://schemas.microsoft.com/office/powerpoint/2010/main" val="2387354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24613" y="1083100"/>
            <a:ext cx="5063290" cy="4540403"/>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22</a:t>
            </a:fld>
            <a:endParaRPr lang="en-US"/>
          </a:p>
        </p:txBody>
      </p:sp>
    </p:spTree>
    <p:extLst>
      <p:ext uri="{BB962C8B-B14F-4D97-AF65-F5344CB8AC3E}">
        <p14:creationId xmlns:p14="http://schemas.microsoft.com/office/powerpoint/2010/main" val="3877725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Product </a:t>
            </a:r>
            <a:r>
              <a:rPr lang="it-IT" dirty="0" err="1"/>
              <a:t>Details</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799307" y="1528376"/>
            <a:ext cx="5719112" cy="3995476"/>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23</a:t>
            </a:fld>
            <a:endParaRPr lang="en-US"/>
          </a:p>
        </p:txBody>
      </p:sp>
    </p:spTree>
    <p:extLst>
      <p:ext uri="{BB962C8B-B14F-4D97-AF65-F5344CB8AC3E}">
        <p14:creationId xmlns:p14="http://schemas.microsoft.com/office/powerpoint/2010/main" val="2035200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1</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09754" y="440555"/>
            <a:ext cx="4071896" cy="5499090"/>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24</a:t>
            </a:fld>
            <a:endParaRPr lang="en-US"/>
          </a:p>
        </p:txBody>
      </p:sp>
    </p:spTree>
    <p:extLst>
      <p:ext uri="{BB962C8B-B14F-4D97-AF65-F5344CB8AC3E}">
        <p14:creationId xmlns:p14="http://schemas.microsoft.com/office/powerpoint/2010/main" val="4177812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Check </a:t>
            </a:r>
            <a:r>
              <a:rPr lang="it-IT" dirty="0" err="1"/>
              <a:t>Quantity</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r>
              <a:rPr lang="en-US" dirty="0" err="1"/>
              <a:t>Parte</a:t>
            </a:r>
            <a:r>
              <a:rPr lang="en-US" dirty="0"/>
              <a:t> 2</a:t>
            </a:r>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357354" y="515845"/>
            <a:ext cx="4967246" cy="5478822"/>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25</a:t>
            </a:fld>
            <a:endParaRPr lang="en-US"/>
          </a:p>
        </p:txBody>
      </p:sp>
    </p:spTree>
    <p:extLst>
      <p:ext uri="{BB962C8B-B14F-4D97-AF65-F5344CB8AC3E}">
        <p14:creationId xmlns:p14="http://schemas.microsoft.com/office/powerpoint/2010/main" val="206300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Cart</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259405" y="929744"/>
            <a:ext cx="5056718" cy="4998511"/>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26</a:t>
            </a:fld>
            <a:endParaRPr lang="en-US"/>
          </a:p>
        </p:txBody>
      </p:sp>
    </p:spTree>
    <p:extLst>
      <p:ext uri="{BB962C8B-B14F-4D97-AF65-F5344CB8AC3E}">
        <p14:creationId xmlns:p14="http://schemas.microsoft.com/office/powerpoint/2010/main" val="292016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Create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93142" y="682094"/>
            <a:ext cx="4617158"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27</a:t>
            </a:fld>
            <a:endParaRPr lang="en-US"/>
          </a:p>
        </p:txBody>
      </p:sp>
    </p:spTree>
    <p:extLst>
      <p:ext uri="{BB962C8B-B14F-4D97-AF65-F5344CB8AC3E}">
        <p14:creationId xmlns:p14="http://schemas.microsoft.com/office/powerpoint/2010/main" val="297365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a:t>GO TO Order</a:t>
            </a:r>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682094"/>
            <a:ext cx="4558377" cy="5350957"/>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28</a:t>
            </a:fld>
            <a:endParaRPr lang="en-US"/>
          </a:p>
        </p:txBody>
      </p:sp>
    </p:spTree>
    <p:extLst>
      <p:ext uri="{BB962C8B-B14F-4D97-AF65-F5344CB8AC3E}">
        <p14:creationId xmlns:p14="http://schemas.microsoft.com/office/powerpoint/2010/main" val="868463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2555F-764F-49F9-B5C6-F240376F4C6B}"/>
              </a:ext>
            </a:extLst>
          </p:cNvPr>
          <p:cNvSpPr>
            <a:spLocks noGrp="1"/>
          </p:cNvSpPr>
          <p:nvPr>
            <p:ph type="ctrTitle"/>
          </p:nvPr>
        </p:nvSpPr>
        <p:spPr>
          <a:xfrm>
            <a:off x="7296150" y="1571811"/>
            <a:ext cx="3981450" cy="2539251"/>
          </a:xfrm>
        </p:spPr>
        <p:txBody>
          <a:bodyPr>
            <a:normAutofit/>
          </a:bodyPr>
          <a:lstStyle/>
          <a:p>
            <a:r>
              <a:rPr lang="it-IT" dirty="0" err="1"/>
              <a:t>lOGOUT</a:t>
            </a:r>
            <a:endParaRPr lang="it-IT" dirty="0"/>
          </a:p>
        </p:txBody>
      </p:sp>
      <p:sp>
        <p:nvSpPr>
          <p:cNvPr id="10" name="Subtitle 2">
            <a:extLst>
              <a:ext uri="{FF2B5EF4-FFF2-40B4-BE49-F238E27FC236}">
                <a16:creationId xmlns:a16="http://schemas.microsoft.com/office/drawing/2014/main" id="{74721122-89F8-4D30-96AD-AD3C42036C47}"/>
              </a:ext>
            </a:extLst>
          </p:cNvPr>
          <p:cNvSpPr>
            <a:spLocks noGrp="1"/>
          </p:cNvSpPr>
          <p:nvPr>
            <p:ph type="subTitle" idx="1"/>
          </p:nvPr>
        </p:nvSpPr>
        <p:spPr>
          <a:xfrm>
            <a:off x="7296150" y="4423790"/>
            <a:ext cx="3981449" cy="996119"/>
          </a:xfrm>
        </p:spPr>
        <p:txBody>
          <a:bodyPr/>
          <a:lstStyle/>
          <a:p>
            <a:endParaRPr lang="en-US" dirty="0"/>
          </a:p>
        </p:txBody>
      </p:sp>
      <p:pic>
        <p:nvPicPr>
          <p:cNvPr id="5" name="Segnaposto contenuto 4">
            <a:extLst>
              <a:ext uri="{FF2B5EF4-FFF2-40B4-BE49-F238E27FC236}">
                <a16:creationId xmlns:a16="http://schemas.microsoft.com/office/drawing/2014/main" id="{B92BDB31-D6AD-4077-B6CF-BEF79462E7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622532" y="1376798"/>
            <a:ext cx="4558377" cy="3961549"/>
          </a:xfrm>
          <a:noFill/>
        </p:spPr>
      </p:pic>
      <p:sp>
        <p:nvSpPr>
          <p:cNvPr id="12" name="Date Placeholder 3">
            <a:extLst>
              <a:ext uri="{FF2B5EF4-FFF2-40B4-BE49-F238E27FC236}">
                <a16:creationId xmlns:a16="http://schemas.microsoft.com/office/drawing/2014/main" id="{86FBCF00-5BD9-4404-ADD1-79126E752DC6}"/>
              </a:ext>
            </a:extLst>
          </p:cNvPr>
          <p:cNvSpPr>
            <a:spLocks noGrp="1"/>
          </p:cNvSpPr>
          <p:nvPr>
            <p:ph type="dt" sz="half" idx="10"/>
          </p:nvPr>
        </p:nvSpPr>
        <p:spPr>
          <a:xfrm>
            <a:off x="652371" y="6332538"/>
            <a:ext cx="3006492" cy="365125"/>
          </a:xfrm>
        </p:spPr>
        <p:txBody>
          <a:bodyPr/>
          <a:lstStyle/>
          <a:p>
            <a:pPr>
              <a:spcAft>
                <a:spcPts val="600"/>
              </a:spcAft>
            </a:pPr>
            <a:fld id="{F7CCFFEB-476C-4C7B-A18E-7186B0DB1D22}" type="datetime1">
              <a:rPr lang="en-US" smtClean="0"/>
              <a:pPr>
                <a:spcAft>
                  <a:spcPts val="600"/>
                </a:spcAft>
              </a:pPr>
              <a:t>7/30/2023</a:t>
            </a:fld>
            <a:endParaRPr lang="en-US" dirty="0"/>
          </a:p>
        </p:txBody>
      </p:sp>
      <p:sp>
        <p:nvSpPr>
          <p:cNvPr id="14" name="Footer Placeholder 4">
            <a:extLst>
              <a:ext uri="{FF2B5EF4-FFF2-40B4-BE49-F238E27FC236}">
                <a16:creationId xmlns:a16="http://schemas.microsoft.com/office/drawing/2014/main" id="{97F641BA-3926-409B-86FB-4880BC454A47}"/>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56521AEE-F472-4ED9-82B3-4E0791BB0CA3}"/>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29</a:t>
            </a:fld>
            <a:endParaRPr lang="en-US"/>
          </a:p>
        </p:txBody>
      </p:sp>
    </p:spTree>
    <p:extLst>
      <p:ext uri="{BB962C8B-B14F-4D97-AF65-F5344CB8AC3E}">
        <p14:creationId xmlns:p14="http://schemas.microsoft.com/office/powerpoint/2010/main" val="372427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t>
            </a:r>
          </a:p>
        </p:txBody>
      </p:sp>
      <p:sp>
        <p:nvSpPr>
          <p:cNvPr id="4" name="CasellaDiTesto 3">
            <a:extLst>
              <a:ext uri="{FF2B5EF4-FFF2-40B4-BE49-F238E27FC236}">
                <a16:creationId xmlns:a16="http://schemas.microsoft.com/office/drawing/2014/main" id="{A3527F6C-4F04-4E49-94A4-B79E88A3C74A}"/>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207352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653E8-7FD1-40FB-926E-D807449A7D68}"/>
              </a:ext>
            </a:extLst>
          </p:cNvPr>
          <p:cNvSpPr>
            <a:spLocks noGrp="1"/>
          </p:cNvSpPr>
          <p:nvPr>
            <p:ph type="title"/>
          </p:nvPr>
        </p:nvSpPr>
        <p:spPr>
          <a:xfrm>
            <a:off x="652371" y="314632"/>
            <a:ext cx="10625229" cy="717755"/>
          </a:xfrm>
        </p:spPr>
        <p:txBody>
          <a:bodyPr>
            <a:normAutofit/>
          </a:bodyPr>
          <a:lstStyle/>
          <a:p>
            <a:r>
              <a:rPr lang="it-IT" dirty="0" err="1"/>
              <a:t>specificATION</a:t>
            </a:r>
            <a:endParaRPr lang="it-IT" dirty="0"/>
          </a:p>
        </p:txBody>
      </p:sp>
      <p:sp>
        <p:nvSpPr>
          <p:cNvPr id="3" name="Segnaposto contenuto 2">
            <a:extLst>
              <a:ext uri="{FF2B5EF4-FFF2-40B4-BE49-F238E27FC236}">
                <a16:creationId xmlns:a16="http://schemas.microsoft.com/office/drawing/2014/main" id="{A975A1C9-5B22-43C5-8C2E-AAB790329305}"/>
              </a:ext>
            </a:extLst>
          </p:cNvPr>
          <p:cNvSpPr>
            <a:spLocks noGrp="1"/>
          </p:cNvSpPr>
          <p:nvPr>
            <p:ph idx="1"/>
          </p:nvPr>
        </p:nvSpPr>
        <p:spPr>
          <a:xfrm>
            <a:off x="652371" y="1111045"/>
            <a:ext cx="10620855" cy="4832555"/>
          </a:xfrm>
        </p:spPr>
        <p:txBody>
          <a:bodyPr>
            <a:normAutofit/>
          </a:bodyPr>
          <a:lstStyle/>
          <a:p>
            <a:pPr marL="0" indent="0">
              <a:buNone/>
            </a:pPr>
            <a:r>
              <a:rPr lang="it-IT" sz="1900" dirty="0"/>
              <a:t>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Un ordine</a:t>
            </a:r>
            <a:r>
              <a:rPr lang="it-IT" sz="1900" dirty="0">
                <a:solidFill>
                  <a:srgbClr val="00B050"/>
                </a:solidFill>
              </a:rPr>
              <a:t> ha un codice, il nome del fornitore, l’elenco dei prodotti, un valore totale composto dalla somma del valore dei prodotti e delle spese di spedizione, una data di spedizione e l’indirizzo di spedizione dell’utente</a:t>
            </a:r>
            <a:r>
              <a:rPr lang="it-IT" sz="1900" dirty="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p:txBody>
      </p:sp>
      <p:sp>
        <p:nvSpPr>
          <p:cNvPr id="4" name="CasellaDiTesto 3">
            <a:extLst>
              <a:ext uri="{FF2B5EF4-FFF2-40B4-BE49-F238E27FC236}">
                <a16:creationId xmlns:a16="http://schemas.microsoft.com/office/drawing/2014/main" id="{E4974306-899D-49D9-8A90-0A9DB6D8C8F1}"/>
              </a:ext>
            </a:extLst>
          </p:cNvPr>
          <p:cNvSpPr txBox="1"/>
          <p:nvPr/>
        </p:nvSpPr>
        <p:spPr>
          <a:xfrm>
            <a:off x="766916" y="6174036"/>
            <a:ext cx="3942735" cy="369332"/>
          </a:xfrm>
          <a:prstGeom prst="rect">
            <a:avLst/>
          </a:prstGeom>
          <a:noFill/>
        </p:spPr>
        <p:txBody>
          <a:bodyPr wrap="square" rtlCol="0">
            <a:spAutoFit/>
          </a:bodyPr>
          <a:lstStyle/>
          <a:p>
            <a:r>
              <a:rPr lang="it-IT" dirty="0">
                <a:solidFill>
                  <a:srgbClr val="FF0000"/>
                </a:solidFill>
              </a:rPr>
              <a:t>Entità</a:t>
            </a:r>
            <a:r>
              <a:rPr lang="it-IT" dirty="0"/>
              <a:t> </a:t>
            </a:r>
            <a:r>
              <a:rPr lang="it-IT" dirty="0">
                <a:solidFill>
                  <a:srgbClr val="00B0F0"/>
                </a:solidFill>
              </a:rPr>
              <a:t>Relazioni</a:t>
            </a:r>
            <a:r>
              <a:rPr lang="it-IT" dirty="0"/>
              <a:t> </a:t>
            </a:r>
            <a:r>
              <a:rPr lang="it-IT" dirty="0">
                <a:solidFill>
                  <a:srgbClr val="00B050"/>
                </a:solidFill>
              </a:rPr>
              <a:t>Attributi</a:t>
            </a:r>
          </a:p>
        </p:txBody>
      </p:sp>
    </p:spTree>
    <p:extLst>
      <p:ext uri="{BB962C8B-B14F-4D97-AF65-F5344CB8AC3E}">
        <p14:creationId xmlns:p14="http://schemas.microsoft.com/office/powerpoint/2010/main" val="395503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`user` ( </a:t>
            </a:r>
          </a:p>
          <a:p>
            <a:pPr marL="0" indent="0">
              <a:buNone/>
            </a:pPr>
            <a:r>
              <a:rPr lang="en-US" dirty="0"/>
              <a:t> `Mail` varchar(30) NOT NULL,  </a:t>
            </a:r>
          </a:p>
          <a:p>
            <a:pPr marL="0" indent="0">
              <a:buNone/>
            </a:pPr>
            <a:r>
              <a:rPr lang="en-US" dirty="0"/>
              <a:t>`Password` char(8) NOT NULL, </a:t>
            </a:r>
          </a:p>
          <a:p>
            <a:pPr marL="0" indent="0">
              <a:buNone/>
            </a:pPr>
            <a:r>
              <a:rPr lang="en-US" dirty="0"/>
              <a:t>`Name` varchar(15) NOT NULL,  </a:t>
            </a:r>
          </a:p>
          <a:p>
            <a:pPr marL="0" indent="0">
              <a:buNone/>
            </a:pPr>
            <a:r>
              <a:rPr lang="en-US" dirty="0"/>
              <a:t>`Surname` varchar(15) NOT NULL, </a:t>
            </a:r>
          </a:p>
          <a:p>
            <a:pPr marL="0" indent="0">
              <a:buNone/>
            </a:pPr>
            <a:r>
              <a:rPr lang="en-US" dirty="0"/>
              <a:t>`Address` varchar(50) NOT NULL,  </a:t>
            </a:r>
          </a:p>
          <a:p>
            <a:pPr marL="0" indent="0">
              <a:buNone/>
            </a:pPr>
            <a:r>
              <a:rPr lang="en-US" dirty="0"/>
              <a:t>PRIMARY KEY (`Mail`),  KEY `Address` (`Address`))</a:t>
            </a:r>
            <a:endParaRPr lang="it-IT" dirty="0"/>
          </a:p>
        </p:txBody>
      </p:sp>
    </p:spTree>
    <p:extLst>
      <p:ext uri="{BB962C8B-B14F-4D97-AF65-F5344CB8AC3E}">
        <p14:creationId xmlns:p14="http://schemas.microsoft.com/office/powerpoint/2010/main" val="144972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`product` (  </a:t>
            </a:r>
          </a:p>
          <a:p>
            <a:pPr marL="0" indent="0">
              <a:buNone/>
            </a:pPr>
            <a:r>
              <a:rPr lang="it-IT" dirty="0"/>
              <a:t>`Code` </a:t>
            </a:r>
            <a:r>
              <a:rPr lang="it-IT" dirty="0" err="1"/>
              <a:t>int</a:t>
            </a:r>
            <a:r>
              <a:rPr lang="it-IT" dirty="0"/>
              <a:t> NOT NULL AUTO_INCREMENT,  </a:t>
            </a:r>
          </a:p>
          <a:p>
            <a:pPr marL="0" indent="0">
              <a:buNone/>
            </a:pPr>
            <a:r>
              <a:rPr lang="it-IT" dirty="0"/>
              <a:t>`Name` </a:t>
            </a:r>
            <a:r>
              <a:rPr lang="it-IT" dirty="0" err="1"/>
              <a:t>varchar</a:t>
            </a:r>
            <a:r>
              <a:rPr lang="it-IT" dirty="0"/>
              <a:t>(30) NOT NULL,  </a:t>
            </a:r>
          </a:p>
          <a:p>
            <a:pPr marL="0" indent="0">
              <a:buNone/>
            </a:pPr>
            <a:r>
              <a:rPr lang="it-IT" dirty="0"/>
              <a:t>`</a:t>
            </a:r>
            <a:r>
              <a:rPr lang="it-IT" dirty="0" err="1"/>
              <a:t>Description</a:t>
            </a:r>
            <a:r>
              <a:rPr lang="it-IT" dirty="0"/>
              <a:t>` </a:t>
            </a:r>
            <a:r>
              <a:rPr lang="it-IT" dirty="0" err="1"/>
              <a:t>varchar</a:t>
            </a:r>
            <a:r>
              <a:rPr lang="it-IT" dirty="0"/>
              <a:t>(100) DEFAULT NULL,  </a:t>
            </a:r>
          </a:p>
          <a:p>
            <a:pPr marL="0" indent="0">
              <a:buNone/>
            </a:pPr>
            <a:r>
              <a:rPr lang="it-IT" dirty="0"/>
              <a:t>`</a:t>
            </a:r>
            <a:r>
              <a:rPr lang="it-IT" dirty="0" err="1"/>
              <a:t>Category</a:t>
            </a:r>
            <a:r>
              <a:rPr lang="it-IT" dirty="0"/>
              <a:t>` </a:t>
            </a:r>
            <a:r>
              <a:rPr lang="it-IT" dirty="0" err="1"/>
              <a:t>varchar</a:t>
            </a:r>
            <a:r>
              <a:rPr lang="it-IT" dirty="0"/>
              <a:t>(30) NOT NULL,  </a:t>
            </a:r>
          </a:p>
          <a:p>
            <a:pPr marL="0" indent="0">
              <a:buNone/>
            </a:pPr>
            <a:r>
              <a:rPr lang="it-IT" dirty="0"/>
              <a:t>`Photo` </a:t>
            </a:r>
            <a:r>
              <a:rPr lang="it-IT" dirty="0" err="1"/>
              <a:t>varchar</a:t>
            </a:r>
            <a:r>
              <a:rPr lang="it-IT" dirty="0"/>
              <a:t>(30) DEFAULT NULL,  </a:t>
            </a:r>
          </a:p>
          <a:p>
            <a:pPr marL="0" indent="0">
              <a:buNone/>
            </a:pPr>
            <a:r>
              <a:rPr lang="it-IT" dirty="0"/>
              <a:t>PRIMARY KEY (`Code`)) </a:t>
            </a:r>
          </a:p>
        </p:txBody>
      </p:sp>
    </p:spTree>
    <p:extLst>
      <p:ext uri="{BB962C8B-B14F-4D97-AF65-F5344CB8AC3E}">
        <p14:creationId xmlns:p14="http://schemas.microsoft.com/office/powerpoint/2010/main" val="61571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normAutofit lnSpcReduction="10000"/>
          </a:bodyPr>
          <a:lstStyle/>
          <a:p>
            <a:pPr marL="0" indent="0">
              <a:buNone/>
            </a:pPr>
            <a:r>
              <a:rPr lang="en-US" dirty="0"/>
              <a:t>CREATE TABLE `visualize` (  </a:t>
            </a:r>
          </a:p>
          <a:p>
            <a:pPr marL="0" indent="0">
              <a:buNone/>
            </a:pPr>
            <a:r>
              <a:rPr lang="en-US" dirty="0"/>
              <a:t>`</a:t>
            </a:r>
            <a:r>
              <a:rPr lang="en-US" dirty="0" err="1"/>
              <a:t>MailUser</a:t>
            </a:r>
            <a:r>
              <a:rPr lang="en-US" dirty="0"/>
              <a:t>` varchar(30) NOT NULL,  </a:t>
            </a:r>
          </a:p>
          <a:p>
            <a:pPr marL="0" indent="0">
              <a:buNone/>
            </a:pPr>
            <a:r>
              <a:rPr lang="en-US" dirty="0"/>
              <a:t>`</a:t>
            </a:r>
            <a:r>
              <a:rPr lang="en-US" dirty="0" err="1"/>
              <a:t>ProdCode</a:t>
            </a:r>
            <a:r>
              <a:rPr lang="en-US" dirty="0"/>
              <a:t>` int NOT NULL,  </a:t>
            </a:r>
          </a:p>
          <a:p>
            <a:pPr marL="0" indent="0">
              <a:buNone/>
            </a:pPr>
            <a:r>
              <a:rPr lang="en-US" dirty="0"/>
              <a:t>`Date` date NOT NULL,  </a:t>
            </a:r>
          </a:p>
          <a:p>
            <a:pPr marL="0" indent="0">
              <a:buNone/>
            </a:pPr>
            <a:r>
              <a:rPr lang="en-US" dirty="0"/>
              <a:t>`Time` time NOT NULL,  </a:t>
            </a:r>
          </a:p>
          <a:p>
            <a:pPr marL="0" indent="0">
              <a:buNone/>
            </a:pPr>
            <a:r>
              <a:rPr lang="en-US" dirty="0"/>
              <a:t>PRIMARY KEY (`</a:t>
            </a:r>
            <a:r>
              <a:rPr lang="en-US" dirty="0" err="1"/>
              <a:t>MailUser</a:t>
            </a:r>
            <a:r>
              <a:rPr lang="en-US" dirty="0"/>
              <a:t>`,`</a:t>
            </a:r>
            <a:r>
              <a:rPr lang="en-US" dirty="0" err="1"/>
              <a:t>ProdCode</a:t>
            </a:r>
            <a:r>
              <a:rPr lang="en-US" dirty="0"/>
              <a:t>`,`</a:t>
            </a:r>
            <a:r>
              <a:rPr lang="en-US" dirty="0" err="1"/>
              <a:t>Date`,`Time</a:t>
            </a:r>
            <a:r>
              <a:rPr lang="en-US" dirty="0"/>
              <a:t>`),  </a:t>
            </a:r>
          </a:p>
          <a:p>
            <a:pPr marL="0" indent="0">
              <a:buNone/>
            </a:pPr>
            <a:r>
              <a:rPr lang="en-US" dirty="0"/>
              <a:t>KEY `</a:t>
            </a:r>
            <a:r>
              <a:rPr lang="en-US" dirty="0" err="1"/>
              <a:t>MailUser</a:t>
            </a:r>
            <a:r>
              <a:rPr lang="en-US" dirty="0"/>
              <a:t>` (`</a:t>
            </a:r>
            <a:r>
              <a:rPr lang="en-US" dirty="0" err="1"/>
              <a:t>MailUser</a:t>
            </a:r>
            <a:r>
              <a:rPr lang="en-US" dirty="0"/>
              <a:t>`),  </a:t>
            </a:r>
          </a:p>
          <a:p>
            <a:pPr marL="0" indent="0">
              <a:buNone/>
            </a:pPr>
            <a:r>
              <a:rPr lang="en-US" dirty="0"/>
              <a:t>KEY `</a:t>
            </a:r>
            <a:r>
              <a:rPr lang="en-US" dirty="0" err="1"/>
              <a:t>ProdCode</a:t>
            </a:r>
            <a:r>
              <a:rPr lang="en-US" dirty="0"/>
              <a:t>` (`</a:t>
            </a:r>
            <a:r>
              <a:rPr lang="en-US" dirty="0" err="1"/>
              <a:t>ProdCode</a:t>
            </a:r>
            <a:r>
              <a:rPr lang="en-US" dirty="0"/>
              <a:t>`),  </a:t>
            </a:r>
          </a:p>
          <a:p>
            <a:pPr marL="0" indent="0">
              <a:buNone/>
            </a:pPr>
            <a:r>
              <a:rPr lang="en-US" dirty="0"/>
              <a:t>CONSTRAINT `visualize_ibfk_1` FOREIGN KEY (`</a:t>
            </a:r>
            <a:r>
              <a:rPr lang="en-US" dirty="0" err="1"/>
              <a:t>MailUser</a:t>
            </a:r>
            <a:r>
              <a:rPr lang="en-US" dirty="0"/>
              <a:t>`) REFERENCES `user` (`Mail`), </a:t>
            </a:r>
          </a:p>
          <a:p>
            <a:pPr marL="0" indent="0">
              <a:buNone/>
            </a:pPr>
            <a:r>
              <a:rPr lang="en-US" dirty="0"/>
              <a:t>CONSTRAINT `visualize_ibfk_2` FOREIGN KEY (`</a:t>
            </a:r>
            <a:r>
              <a:rPr lang="en-US" dirty="0" err="1"/>
              <a:t>ProdCode</a:t>
            </a:r>
            <a:r>
              <a:rPr lang="en-US" dirty="0"/>
              <a:t>`) REFERENCES `product` (`Code`))</a:t>
            </a:r>
            <a:endParaRPr lang="it-IT" dirty="0"/>
          </a:p>
        </p:txBody>
      </p:sp>
    </p:spTree>
    <p:extLst>
      <p:ext uri="{BB962C8B-B14F-4D97-AF65-F5344CB8AC3E}">
        <p14:creationId xmlns:p14="http://schemas.microsoft.com/office/powerpoint/2010/main" val="245109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en-US" dirty="0"/>
              <a:t>CREATE TABLE `supplier` (  </a:t>
            </a:r>
          </a:p>
          <a:p>
            <a:pPr marL="0" indent="0">
              <a:buNone/>
            </a:pPr>
            <a:r>
              <a:rPr lang="en-US" dirty="0"/>
              <a:t>`Code` int NOT NULL,  </a:t>
            </a:r>
          </a:p>
          <a:p>
            <a:pPr marL="0" indent="0">
              <a:buNone/>
            </a:pPr>
            <a:r>
              <a:rPr lang="en-US" dirty="0"/>
              <a:t>`Name` varchar(30) NOT NULL,  </a:t>
            </a:r>
          </a:p>
          <a:p>
            <a:pPr marL="0" indent="0">
              <a:buNone/>
            </a:pPr>
            <a:r>
              <a:rPr lang="en-US" dirty="0"/>
              <a:t>`Score` int NOT NULL DEFAULT '0’,  </a:t>
            </a:r>
          </a:p>
          <a:p>
            <a:pPr marL="0" indent="0">
              <a:buNone/>
            </a:pPr>
            <a:r>
              <a:rPr lang="en-US" dirty="0"/>
              <a:t>`</a:t>
            </a:r>
            <a:r>
              <a:rPr lang="en-US" dirty="0" err="1"/>
              <a:t>FreeShipping</a:t>
            </a:r>
            <a:r>
              <a:rPr lang="en-US" dirty="0"/>
              <a:t>` float DEFAULT NULL,  </a:t>
            </a:r>
          </a:p>
          <a:p>
            <a:pPr marL="0" indent="0">
              <a:buNone/>
            </a:pPr>
            <a:r>
              <a:rPr lang="en-US" dirty="0"/>
              <a:t>PRIMARY KEY (`Code`),  KEY `Supplier` (`Name`))</a:t>
            </a:r>
            <a:endParaRPr lang="it-IT" dirty="0"/>
          </a:p>
        </p:txBody>
      </p:sp>
    </p:spTree>
    <p:extLst>
      <p:ext uri="{BB962C8B-B14F-4D97-AF65-F5344CB8AC3E}">
        <p14:creationId xmlns:p14="http://schemas.microsoft.com/office/powerpoint/2010/main" val="123175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ED51-2319-4A70-AA05-E5F7ABF0D16F}"/>
              </a:ext>
            </a:extLst>
          </p:cNvPr>
          <p:cNvSpPr>
            <a:spLocks noGrp="1"/>
          </p:cNvSpPr>
          <p:nvPr>
            <p:ph type="title"/>
          </p:nvPr>
        </p:nvSpPr>
        <p:spPr>
          <a:xfrm>
            <a:off x="652371" y="521208"/>
            <a:ext cx="10625229" cy="466345"/>
          </a:xfrm>
        </p:spPr>
        <p:txBody>
          <a:bodyPr>
            <a:normAutofit fontScale="90000"/>
          </a:bodyPr>
          <a:lstStyle/>
          <a:p>
            <a:r>
              <a:rPr lang="it-IT" dirty="0"/>
              <a:t>Database </a:t>
            </a:r>
            <a:r>
              <a:rPr lang="it-IT" dirty="0" err="1"/>
              <a:t>sCHEMA</a:t>
            </a:r>
            <a:endParaRPr lang="it-IT" dirty="0"/>
          </a:p>
        </p:txBody>
      </p:sp>
      <p:sp>
        <p:nvSpPr>
          <p:cNvPr id="3" name="Segnaposto contenuto 2">
            <a:extLst>
              <a:ext uri="{FF2B5EF4-FFF2-40B4-BE49-F238E27FC236}">
                <a16:creationId xmlns:a16="http://schemas.microsoft.com/office/drawing/2014/main" id="{A2A8F12A-567E-4E26-A4D7-5A9384B01FB4}"/>
              </a:ext>
            </a:extLst>
          </p:cNvPr>
          <p:cNvSpPr>
            <a:spLocks noGrp="1"/>
          </p:cNvSpPr>
          <p:nvPr>
            <p:ph idx="1"/>
          </p:nvPr>
        </p:nvSpPr>
        <p:spPr>
          <a:xfrm>
            <a:off x="652371" y="1179576"/>
            <a:ext cx="10620855" cy="4764024"/>
          </a:xfrm>
        </p:spPr>
        <p:txBody>
          <a:bodyPr/>
          <a:lstStyle/>
          <a:p>
            <a:pPr marL="0" indent="0">
              <a:buNone/>
            </a:pPr>
            <a:r>
              <a:rPr lang="it-IT" dirty="0"/>
              <a:t>CREATE TABLE `</a:t>
            </a:r>
            <a:r>
              <a:rPr lang="it-IT" dirty="0" err="1"/>
              <a:t>sold_by</a:t>
            </a:r>
            <a:r>
              <a:rPr lang="it-IT" dirty="0"/>
              <a:t>` (  </a:t>
            </a:r>
          </a:p>
          <a:p>
            <a:pPr marL="0" indent="0">
              <a:buNone/>
            </a:pPr>
            <a:r>
              <a:rPr lang="it-IT" dirty="0"/>
              <a:t>`</a:t>
            </a:r>
            <a:r>
              <a:rPr lang="it-IT" dirty="0" err="1"/>
              <a:t>ProdCode</a:t>
            </a:r>
            <a:r>
              <a:rPr lang="it-IT" dirty="0"/>
              <a:t>` </a:t>
            </a:r>
            <a:r>
              <a:rPr lang="it-IT" dirty="0" err="1"/>
              <a:t>int</a:t>
            </a:r>
            <a:r>
              <a:rPr lang="it-IT" dirty="0"/>
              <a:t> NOT NULL,  </a:t>
            </a:r>
          </a:p>
          <a:p>
            <a:pPr marL="0" indent="0">
              <a:buNone/>
            </a:pPr>
            <a:r>
              <a:rPr lang="it-IT" dirty="0"/>
              <a:t>`Price` float NOT NULL DEFAULT '0’,  </a:t>
            </a:r>
          </a:p>
          <a:p>
            <a:pPr marL="0" indent="0">
              <a:buNone/>
            </a:pPr>
            <a:r>
              <a:rPr lang="it-IT" dirty="0"/>
              <a:t>`</a:t>
            </a:r>
            <a:r>
              <a:rPr lang="it-IT" dirty="0" err="1"/>
              <a:t>Supcode</a:t>
            </a:r>
            <a:r>
              <a:rPr lang="it-IT" dirty="0"/>
              <a:t>` </a:t>
            </a:r>
            <a:r>
              <a:rPr lang="it-IT" dirty="0" err="1"/>
              <a:t>int</a:t>
            </a:r>
            <a:r>
              <a:rPr lang="it-IT" dirty="0"/>
              <a:t> NOT NULL,  </a:t>
            </a:r>
          </a:p>
          <a:p>
            <a:pPr marL="0" indent="0">
              <a:buNone/>
            </a:pPr>
            <a:r>
              <a:rPr lang="it-IT" dirty="0"/>
              <a:t>PRIMARY KEY (`</a:t>
            </a:r>
            <a:r>
              <a:rPr lang="it-IT" dirty="0" err="1"/>
              <a:t>ProdCode</a:t>
            </a:r>
            <a:r>
              <a:rPr lang="it-IT" dirty="0"/>
              <a:t>`,`</a:t>
            </a:r>
            <a:r>
              <a:rPr lang="it-IT" dirty="0" err="1"/>
              <a:t>Supcode</a:t>
            </a:r>
            <a:r>
              <a:rPr lang="it-IT" dirty="0"/>
              <a:t>`),  </a:t>
            </a:r>
          </a:p>
          <a:p>
            <a:pPr marL="0" indent="0">
              <a:buNone/>
            </a:pPr>
            <a:r>
              <a:rPr lang="it-IT" dirty="0"/>
              <a:t>KEY `</a:t>
            </a:r>
            <a:r>
              <a:rPr lang="it-IT" dirty="0" err="1"/>
              <a:t>SupCode_idx</a:t>
            </a:r>
            <a:r>
              <a:rPr lang="it-IT" dirty="0"/>
              <a:t>` (`</a:t>
            </a:r>
            <a:r>
              <a:rPr lang="it-IT" dirty="0" err="1"/>
              <a:t>Supcode</a:t>
            </a:r>
            <a:r>
              <a:rPr lang="it-IT" dirty="0"/>
              <a:t>`),  </a:t>
            </a:r>
          </a:p>
          <a:p>
            <a:pPr marL="0" indent="0">
              <a:buNone/>
            </a:pPr>
            <a:r>
              <a:rPr lang="it-IT" dirty="0"/>
              <a:t>CONSTRAINT `</a:t>
            </a:r>
            <a:r>
              <a:rPr lang="it-IT" dirty="0" err="1"/>
              <a:t>ProdCode</a:t>
            </a:r>
            <a:r>
              <a:rPr lang="it-IT" dirty="0"/>
              <a:t>` FOREIGN KEY (`</a:t>
            </a:r>
            <a:r>
              <a:rPr lang="it-IT" dirty="0" err="1"/>
              <a:t>ProdCode</a:t>
            </a:r>
            <a:r>
              <a:rPr lang="it-IT" dirty="0"/>
              <a:t>`) REFERENCES `product` (`Code`),  </a:t>
            </a:r>
          </a:p>
          <a:p>
            <a:pPr marL="0" indent="0">
              <a:buNone/>
            </a:pPr>
            <a:r>
              <a:rPr lang="it-IT" dirty="0"/>
              <a:t>CONSTRAINT `</a:t>
            </a:r>
            <a:r>
              <a:rPr lang="it-IT" dirty="0" err="1"/>
              <a:t>SupCode</a:t>
            </a:r>
            <a:r>
              <a:rPr lang="it-IT" dirty="0"/>
              <a:t>` FOREIGN KEY (`</a:t>
            </a:r>
            <a:r>
              <a:rPr lang="it-IT" dirty="0" err="1"/>
              <a:t>Supcode</a:t>
            </a:r>
            <a:r>
              <a:rPr lang="it-IT" dirty="0"/>
              <a:t>`) REFERENCES `supplier` (`Code`)) </a:t>
            </a:r>
          </a:p>
        </p:txBody>
      </p:sp>
    </p:spTree>
    <p:extLst>
      <p:ext uri="{BB962C8B-B14F-4D97-AF65-F5344CB8AC3E}">
        <p14:creationId xmlns:p14="http://schemas.microsoft.com/office/powerpoint/2010/main" val="3929234315"/>
      </p:ext>
    </p:extLst>
  </p:cSld>
  <p:clrMapOvr>
    <a:masterClrMapping/>
  </p:clrMapOvr>
</p:sld>
</file>

<file path=ppt/theme/theme1.xml><?xml version="1.0" encoding="utf-8"?>
<a:theme xmlns:a="http://schemas.openxmlformats.org/drawingml/2006/main" name="Citatio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458</TotalTime>
  <Words>2337</Words>
  <Application>Microsoft Office PowerPoint</Application>
  <PresentationFormat>Widescreen</PresentationFormat>
  <Paragraphs>188</Paragraphs>
  <Slides>29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29</vt:i4>
      </vt:variant>
    </vt:vector>
  </HeadingPairs>
  <TitlesOfParts>
    <vt:vector size="33" baseType="lpstr">
      <vt:lpstr>Arial</vt:lpstr>
      <vt:lpstr>Grandview</vt:lpstr>
      <vt:lpstr>Grandview Display</vt:lpstr>
      <vt:lpstr>CitationVTI</vt:lpstr>
      <vt:lpstr>Progetto 5: carrello con più fornitori e ordine</vt:lpstr>
      <vt:lpstr>specificATION</vt:lpstr>
      <vt:lpstr>specificATION</vt:lpstr>
      <vt:lpstr>specificATION</vt:lpstr>
      <vt:lpstr>Database sCHEMA</vt:lpstr>
      <vt:lpstr>Database sCHEMA</vt:lpstr>
      <vt:lpstr>Database sCHEMA</vt:lpstr>
      <vt:lpstr>Database sCHEMA</vt:lpstr>
      <vt:lpstr>Database sCHEMA</vt:lpstr>
      <vt:lpstr>Database sCHEMA</vt:lpstr>
      <vt:lpstr>Database sCHEMA</vt:lpstr>
      <vt:lpstr>Database sCHEMA</vt:lpstr>
      <vt:lpstr>Database</vt:lpstr>
      <vt:lpstr>Application Requirements Analysis</vt:lpstr>
      <vt:lpstr>Application Requirements Analysis</vt:lpstr>
      <vt:lpstr>Application Requirements Analysis</vt:lpstr>
      <vt:lpstr>IFML</vt:lpstr>
      <vt:lpstr>Components</vt:lpstr>
      <vt:lpstr>Login</vt:lpstr>
      <vt:lpstr>GO TO HOME</vt:lpstr>
      <vt:lpstr>GO TO rESULTS</vt:lpstr>
      <vt:lpstr>Product Details</vt:lpstr>
      <vt:lpstr>Product Details</vt:lpstr>
      <vt:lpstr>Check Quantity</vt:lpstr>
      <vt:lpstr>Check Quantity</vt:lpstr>
      <vt:lpstr>GO TO Cart</vt:lpstr>
      <vt:lpstr>Create Order</vt:lpstr>
      <vt:lpstr>GO TO Order</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 carrello con più fornitori e ordine</dc:title>
  <dc:creator>Chiara Auriemma</dc:creator>
  <cp:lastModifiedBy>Chiara Auriemma</cp:lastModifiedBy>
  <cp:revision>1</cp:revision>
  <dcterms:created xsi:type="dcterms:W3CDTF">2023-07-30T14:10:52Z</dcterms:created>
  <dcterms:modified xsi:type="dcterms:W3CDTF">2023-07-30T21:49:42Z</dcterms:modified>
</cp:coreProperties>
</file>