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256" r:id="rId2"/>
    <p:sldId id="288" r:id="rId3"/>
    <p:sldId id="270" r:id="rId4"/>
    <p:sldId id="272" r:id="rId5"/>
    <p:sldId id="273" r:id="rId6"/>
    <p:sldId id="285" r:id="rId7"/>
    <p:sldId id="281" r:id="rId8"/>
    <p:sldId id="286" r:id="rId9"/>
    <p:sldId id="284" r:id="rId10"/>
    <p:sldId id="282" r:id="rId11"/>
    <p:sldId id="283" r:id="rId12"/>
    <p:sldId id="280" r:id="rId13"/>
    <p:sldId id="278" r:id="rId14"/>
    <p:sldId id="274" r:id="rId15"/>
    <p:sldId id="275" r:id="rId16"/>
    <p:sldId id="276" r:id="rId17"/>
    <p:sldId id="277" r:id="rId18"/>
    <p:sldId id="268" r:id="rId19"/>
    <p:sldId id="287" r:id="rId20"/>
    <p:sldId id="257" r:id="rId21"/>
    <p:sldId id="258" r:id="rId22"/>
    <p:sldId id="259" r:id="rId23"/>
    <p:sldId id="266" r:id="rId24"/>
    <p:sldId id="267" r:id="rId25"/>
    <p:sldId id="260" r:id="rId26"/>
    <p:sldId id="261" r:id="rId27"/>
    <p:sldId id="262" r:id="rId28"/>
    <p:sldId id="263" r:id="rId29"/>
    <p:sldId id="264" r:id="rId30"/>
    <p:sldId id="265" r:id="rId31"/>
    <p:sldId id="289" r:id="rId32"/>
    <p:sldId id="291" r:id="rId33"/>
    <p:sldId id="292" r:id="rId34"/>
    <p:sldId id="293" r:id="rId35"/>
    <p:sldId id="290" r:id="rId36"/>
    <p:sldId id="294" r:id="rId37"/>
    <p:sldId id="295" r:id="rId38"/>
    <p:sldId id="296" r:id="rId39"/>
    <p:sldId id="297" r:id="rId40"/>
    <p:sldId id="303" r:id="rId41"/>
    <p:sldId id="298" r:id="rId42"/>
    <p:sldId id="299" r:id="rId43"/>
    <p:sldId id="300" r:id="rId44"/>
    <p:sldId id="301" r:id="rId45"/>
    <p:sldId id="302"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800C2-ED3E-4DA3-9849-C580B60E8F5C}" type="datetimeFigureOut">
              <a:rPr lang="it-IT" smtClean="0"/>
              <a:t>31/07/2023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F2962-C74B-4F26-8A88-F3CF6D4AB7C8}" type="slidenum">
              <a:rPr lang="it-IT" smtClean="0"/>
              <a:t>‹N›</a:t>
            </a:fld>
            <a:endParaRPr lang="it-IT"/>
          </a:p>
        </p:txBody>
      </p:sp>
    </p:spTree>
    <p:extLst>
      <p:ext uri="{BB962C8B-B14F-4D97-AF65-F5344CB8AC3E}">
        <p14:creationId xmlns:p14="http://schemas.microsoft.com/office/powerpoint/2010/main" val="45085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2478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8975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46822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88259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8474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29518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6529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5798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7085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4383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62310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131066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652370" y="647700"/>
            <a:ext cx="4357235" cy="4114800"/>
          </a:xfrm>
        </p:spPr>
        <p:txBody>
          <a:bodyPr anchor="t">
            <a:normAutofit/>
          </a:bodyPr>
          <a:lstStyle/>
          <a:p>
            <a:r>
              <a:rPr lang="it-IT"/>
              <a:t>Progetto 5: carrello con più fornitori e ordine</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647700" y="4581525"/>
            <a:ext cx="4357235" cy="1400175"/>
          </a:xfrm>
        </p:spPr>
        <p:txBody>
          <a:bodyPr>
            <a:normAutofit/>
          </a:bodyPr>
          <a:lstStyle/>
          <a:p>
            <a:r>
              <a:rPr lang="it-IT" dirty="0">
                <a:solidFill>
                  <a:srgbClr val="FFFFFF"/>
                </a:solidFill>
              </a:rPr>
              <a:t>Chiara Auriemma 10722613 956170</a:t>
            </a:r>
          </a:p>
          <a:p>
            <a:r>
              <a:rPr lang="it-IT" dirty="0">
                <a:solidFill>
                  <a:srgbClr val="FFFFFF"/>
                </a:solidFill>
              </a:rPr>
              <a:t>Giacomo Ballabio 10769576 959913</a:t>
            </a: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fld id="{C44DFF69-10F2-434E-93A5-92B891A14D33}" type="datetime1">
              <a:rPr lang="en-US" smtClean="0">
                <a:solidFill>
                  <a:srgbClr val="FFFFFF"/>
                </a:solidFill>
                <a:effectLst>
                  <a:outerShdw blurRad="38100" dist="38100" dir="2700000" algn="tl">
                    <a:srgbClr val="000000">
                      <a:alpha val="43137"/>
                    </a:srgbClr>
                  </a:outerShdw>
                </a:effectLst>
              </a:rPr>
              <a:pPr>
                <a:spcAft>
                  <a:spcPts val="600"/>
                </a:spcAft>
              </a:pPr>
              <a:t>7/31/2023</a:t>
            </a:fld>
            <a:endParaRPr lang="en-US">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514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sold_by</a:t>
            </a:r>
            <a:r>
              <a:rPr lang="it-IT" dirty="0"/>
              <a:t>` (  </a:t>
            </a:r>
          </a:p>
          <a:p>
            <a:pPr marL="0" indent="0">
              <a:buNone/>
            </a:pPr>
            <a:r>
              <a:rPr lang="it-IT" dirty="0"/>
              <a:t>`</a:t>
            </a:r>
            <a:r>
              <a:rPr lang="it-IT" dirty="0" err="1"/>
              <a:t>ProdCode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a:t>
            </a:r>
            <a:r>
              <a:rPr lang="it-IT" dirty="0" err="1"/>
              <a:t>ProdCode</a:t>
            </a:r>
            <a:r>
              <a:rPr lang="it-IT" dirty="0"/>
              <a:t>`,`</a:t>
            </a:r>
            <a:r>
              <a:rPr lang="it-IT" dirty="0" err="1"/>
              <a:t>Supcode</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ProdCode</a:t>
            </a:r>
            <a:r>
              <a:rPr lang="it-IT" dirty="0"/>
              <a:t>` FOREIGN KEY (`</a:t>
            </a:r>
            <a:r>
              <a:rPr lang="it-IT" dirty="0" err="1"/>
              <a:t>ProdCode</a:t>
            </a:r>
            <a:r>
              <a:rPr lang="it-IT" dirty="0"/>
              <a:t>`) REFERENCES `product` (`Code`),  </a:t>
            </a:r>
          </a:p>
          <a:p>
            <a:pPr marL="0" indent="0">
              <a:buNone/>
            </a:pPr>
            <a:r>
              <a:rPr lang="it-IT" dirty="0"/>
              <a:t>CONSTRAINT `</a:t>
            </a:r>
            <a:r>
              <a:rPr lang="it-IT" dirty="0" err="1"/>
              <a:t>SupCode</a:t>
            </a:r>
            <a:r>
              <a:rPr lang="it-IT" dirty="0"/>
              <a:t>` FOREIGN KEY (`</a:t>
            </a:r>
            <a:r>
              <a:rPr lang="it-IT" dirty="0" err="1"/>
              <a:t>Supcode</a:t>
            </a:r>
            <a:r>
              <a:rPr lang="it-IT" dirty="0"/>
              <a:t>`) REFERENCES `supplier` (`Code`)) </a:t>
            </a:r>
          </a:p>
        </p:txBody>
      </p:sp>
    </p:spTree>
    <p:extLst>
      <p:ext uri="{BB962C8B-B14F-4D97-AF65-F5344CB8AC3E}">
        <p14:creationId xmlns:p14="http://schemas.microsoft.com/office/powerpoint/2010/main" val="39292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spending_ranges</a:t>
            </a:r>
            <a:r>
              <a:rPr lang="it-IT" dirty="0"/>
              <a:t>` (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MaximumN</a:t>
            </a:r>
            <a:r>
              <a:rPr lang="it-IT" dirty="0"/>
              <a:t>` </a:t>
            </a:r>
            <a:r>
              <a:rPr lang="it-IT" dirty="0" err="1"/>
              <a:t>int</a:t>
            </a:r>
            <a:r>
              <a:rPr lang="it-IT" dirty="0"/>
              <a:t> DEFAULT NULL,  </a:t>
            </a:r>
          </a:p>
          <a:p>
            <a:pPr marL="0" indent="0">
              <a:buNone/>
            </a:pPr>
            <a:r>
              <a:rPr lang="it-IT" dirty="0"/>
              <a:t>`</a:t>
            </a:r>
            <a:r>
              <a:rPr lang="it-IT" dirty="0" err="1"/>
              <a:t>MinimumN</a:t>
            </a:r>
            <a:r>
              <a:rPr lang="it-IT" dirty="0"/>
              <a:t>` </a:t>
            </a:r>
            <a:r>
              <a:rPr lang="it-IT" dirty="0" err="1"/>
              <a:t>int</a:t>
            </a:r>
            <a:r>
              <a:rPr lang="it-IT" dirty="0"/>
              <a:t> NOT NULL,  </a:t>
            </a:r>
          </a:p>
          <a:p>
            <a:pPr marL="0" indent="0">
              <a:buNone/>
            </a:pPr>
            <a:r>
              <a:rPr lang="it-IT" dirty="0"/>
              <a:t>PRIMARY KEY (`</a:t>
            </a:r>
            <a:r>
              <a:rPr lang="it-IT" dirty="0" err="1"/>
              <a:t>SupCode</a:t>
            </a:r>
            <a:r>
              <a:rPr lang="it-IT" dirty="0"/>
              <a:t>`,`Price`),  </a:t>
            </a:r>
          </a:p>
          <a:p>
            <a:pPr marL="0" indent="0">
              <a:buNone/>
            </a:pPr>
            <a:r>
              <a:rPr lang="it-IT" dirty="0"/>
              <a:t>CONSTRAINT `Code` FOREIGN KEY (`</a:t>
            </a:r>
            <a:r>
              <a:rPr lang="it-IT" dirty="0" err="1"/>
              <a:t>SupCode</a:t>
            </a:r>
            <a:r>
              <a:rPr lang="it-IT" dirty="0"/>
              <a:t>`) REFERENCES `supplier` (`Code`))</a:t>
            </a:r>
          </a:p>
        </p:txBody>
      </p:sp>
    </p:spTree>
    <p:extLst>
      <p:ext uri="{BB962C8B-B14F-4D97-AF65-F5344CB8AC3E}">
        <p14:creationId xmlns:p14="http://schemas.microsoft.com/office/powerpoint/2010/main" val="32156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1097669" cy="5157216"/>
          </a:xfrm>
        </p:spPr>
        <p:txBody>
          <a:bodyPr>
            <a:normAutofit fontScale="55000" lnSpcReduction="20000"/>
          </a:bodyPr>
          <a:lstStyle/>
          <a:p>
            <a:pPr marL="0" indent="0">
              <a:buNone/>
            </a:pPr>
            <a:r>
              <a:rPr lang="it-IT" dirty="0"/>
              <a:t>CREATE TABLE `</a:t>
            </a:r>
            <a:r>
              <a:rPr lang="it-IT" dirty="0" err="1"/>
              <a:t>orders</a:t>
            </a:r>
            <a:r>
              <a:rPr lang="it-IT" dirty="0"/>
              <a:t>` (  </a:t>
            </a:r>
          </a:p>
          <a:p>
            <a:pPr marL="0" indent="0">
              <a:buNone/>
            </a:pPr>
            <a:r>
              <a:rPr lang="it-IT" dirty="0"/>
              <a:t>`Code` </a:t>
            </a:r>
            <a:r>
              <a:rPr lang="it-IT" dirty="0" err="1"/>
              <a:t>int</a:t>
            </a:r>
            <a:r>
              <a:rPr lang="it-IT" dirty="0"/>
              <a:t> NOT NULL AUTO_INCREMENT,  </a:t>
            </a:r>
          </a:p>
          <a:p>
            <a:pPr marL="0" indent="0">
              <a:buNone/>
            </a:pPr>
            <a:r>
              <a:rPr lang="it-IT" dirty="0"/>
              <a:t>`</a:t>
            </a:r>
            <a:r>
              <a:rPr lang="it-IT" dirty="0" err="1"/>
              <a:t>MailUser</a:t>
            </a:r>
            <a:r>
              <a:rPr lang="it-IT" dirty="0"/>
              <a:t>` </a:t>
            </a:r>
            <a:r>
              <a:rPr lang="it-IT" dirty="0" err="1"/>
              <a:t>varchar</a:t>
            </a:r>
            <a:r>
              <a:rPr lang="it-IT" dirty="0"/>
              <a:t>(30) NOT NULL, </a:t>
            </a:r>
          </a:p>
          <a:p>
            <a:pPr marL="0" indent="0">
              <a:buNone/>
            </a:pPr>
            <a:r>
              <a:rPr lang="it-IT" dirty="0"/>
              <a:t> `Supplier` </a:t>
            </a:r>
            <a:r>
              <a:rPr lang="it-IT" dirty="0" err="1"/>
              <a:t>varchar</a:t>
            </a:r>
            <a:r>
              <a:rPr lang="it-IT" dirty="0"/>
              <a:t>(30) NOT NULL,  </a:t>
            </a:r>
          </a:p>
          <a:p>
            <a:pPr marL="0" indent="0">
              <a:buNone/>
            </a:pPr>
            <a:r>
              <a:rPr lang="it-IT" dirty="0"/>
              <a:t>`Total` float NOT NULL, </a:t>
            </a:r>
          </a:p>
          <a:p>
            <a:pPr marL="0" indent="0">
              <a:buNone/>
            </a:pPr>
            <a:r>
              <a:rPr lang="it-IT" dirty="0"/>
              <a:t>`Date` date NOT NULL, </a:t>
            </a:r>
          </a:p>
          <a:p>
            <a:pPr marL="0" indent="0">
              <a:buNone/>
            </a:pPr>
            <a:r>
              <a:rPr lang="it-IT" dirty="0"/>
              <a:t>`</a:t>
            </a:r>
            <a:r>
              <a:rPr lang="it-IT" dirty="0" err="1"/>
              <a:t>Address</a:t>
            </a:r>
            <a:r>
              <a:rPr lang="it-IT" dirty="0"/>
              <a:t>` </a:t>
            </a:r>
            <a:r>
              <a:rPr lang="it-IT" dirty="0" err="1"/>
              <a:t>varchar</a:t>
            </a:r>
            <a:r>
              <a:rPr lang="it-IT" dirty="0"/>
              <a:t>(50) NOT NULL,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(`Code`),  </a:t>
            </a:r>
          </a:p>
          <a:p>
            <a:pPr marL="0" indent="0">
              <a:buNone/>
            </a:pPr>
            <a:r>
              <a:rPr lang="it-IT" dirty="0"/>
              <a:t>KEY `</a:t>
            </a:r>
            <a:r>
              <a:rPr lang="it-IT" dirty="0" err="1"/>
              <a:t>MailUser_idx</a:t>
            </a:r>
            <a:r>
              <a:rPr lang="it-IT" dirty="0"/>
              <a:t>` (`</a:t>
            </a:r>
            <a:r>
              <a:rPr lang="it-IT" dirty="0" err="1"/>
              <a:t>MailUser</a:t>
            </a:r>
            <a:r>
              <a:rPr lang="it-IT" dirty="0"/>
              <a:t>`),  </a:t>
            </a:r>
          </a:p>
          <a:p>
            <a:pPr marL="0" indent="0">
              <a:buNone/>
            </a:pPr>
            <a:r>
              <a:rPr lang="it-IT" dirty="0"/>
              <a:t>KEY `</a:t>
            </a:r>
            <a:r>
              <a:rPr lang="it-IT" dirty="0" err="1"/>
              <a:t>Supplier_idx</a:t>
            </a:r>
            <a:r>
              <a:rPr lang="it-IT" dirty="0"/>
              <a:t>` (`Supplier`)</a:t>
            </a:r>
          </a:p>
          <a:p>
            <a:pPr marL="0" indent="0">
              <a:buNone/>
            </a:pPr>
            <a:r>
              <a:rPr lang="it-IT" dirty="0"/>
              <a:t>KEY `</a:t>
            </a:r>
            <a:r>
              <a:rPr lang="it-IT" dirty="0" err="1"/>
              <a:t>Address_idx</a:t>
            </a:r>
            <a:r>
              <a:rPr lang="it-IT" dirty="0"/>
              <a:t>` (`</a:t>
            </a:r>
            <a:r>
              <a:rPr lang="it-IT" dirty="0" err="1"/>
              <a:t>Address</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Address</a:t>
            </a:r>
            <a:r>
              <a:rPr lang="it-IT" dirty="0"/>
              <a:t>` FOREIGN KEY (`</a:t>
            </a:r>
            <a:r>
              <a:rPr lang="it-IT" dirty="0" err="1"/>
              <a:t>Address</a:t>
            </a:r>
            <a:r>
              <a:rPr lang="it-IT" dirty="0"/>
              <a:t>`) REFERENCES `user` (`</a:t>
            </a:r>
            <a:r>
              <a:rPr lang="it-IT" dirty="0" err="1"/>
              <a:t>Address</a:t>
            </a:r>
            <a:r>
              <a:rPr lang="it-IT" dirty="0"/>
              <a:t>`),  </a:t>
            </a:r>
          </a:p>
          <a:p>
            <a:pPr marL="0" indent="0">
              <a:buNone/>
            </a:pPr>
            <a:r>
              <a:rPr lang="it-IT" dirty="0"/>
              <a:t>CONSTRAINT `</a:t>
            </a:r>
            <a:r>
              <a:rPr lang="it-IT" dirty="0" err="1"/>
              <a:t>MailUser</a:t>
            </a:r>
            <a:r>
              <a:rPr lang="it-IT" dirty="0"/>
              <a:t>` FOREIGN KEY (`</a:t>
            </a:r>
            <a:r>
              <a:rPr lang="it-IT" dirty="0" err="1"/>
              <a:t>MailUser</a:t>
            </a:r>
            <a:r>
              <a:rPr lang="it-IT" dirty="0"/>
              <a:t>`) REFERENCES `user` (`Mail`),  </a:t>
            </a:r>
          </a:p>
          <a:p>
            <a:pPr marL="0" indent="0">
              <a:buNone/>
            </a:pPr>
            <a:r>
              <a:rPr lang="it-IT" dirty="0"/>
              <a:t>CONSTRAINT `</a:t>
            </a:r>
            <a:r>
              <a:rPr lang="it-IT" dirty="0" err="1"/>
              <a:t>SCode</a:t>
            </a:r>
            <a:r>
              <a:rPr lang="it-IT" dirty="0"/>
              <a:t>` FOREIGN KEY (`</a:t>
            </a:r>
            <a:r>
              <a:rPr lang="it-IT" dirty="0" err="1"/>
              <a:t>SupCode</a:t>
            </a:r>
            <a:r>
              <a:rPr lang="it-IT" dirty="0"/>
              <a:t>`) REFERENCES `supplier` (`Code`),  </a:t>
            </a:r>
          </a:p>
          <a:p>
            <a:pPr marL="0" indent="0">
              <a:buNone/>
            </a:pPr>
            <a:r>
              <a:rPr lang="it-IT" dirty="0"/>
              <a:t>CONSTRAINT `Supplier` FOREIGN KEY (`Supplier`) REFERENCES `supplier` (`Name`)) </a:t>
            </a:r>
          </a:p>
        </p:txBody>
      </p:sp>
    </p:spTree>
    <p:extLst>
      <p:ext uri="{BB962C8B-B14F-4D97-AF65-F5344CB8AC3E}">
        <p14:creationId xmlns:p14="http://schemas.microsoft.com/office/powerpoint/2010/main" val="288106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composed</a:t>
            </a:r>
            <a:r>
              <a:rPr lang="it-IT" dirty="0"/>
              <a:t>` (  </a:t>
            </a:r>
          </a:p>
          <a:p>
            <a:pPr marL="0" indent="0">
              <a:buNone/>
            </a:pPr>
            <a:r>
              <a:rPr lang="it-IT" dirty="0"/>
              <a:t>`</a:t>
            </a:r>
            <a:r>
              <a:rPr lang="it-IT" dirty="0" err="1"/>
              <a:t>OrderCode</a:t>
            </a:r>
            <a:r>
              <a:rPr lang="it-IT" dirty="0"/>
              <a:t>` </a:t>
            </a:r>
            <a:r>
              <a:rPr lang="it-IT" dirty="0" err="1"/>
              <a:t>int</a:t>
            </a:r>
            <a:r>
              <a:rPr lang="it-IT" dirty="0"/>
              <a:t> NOT NULL,  </a:t>
            </a:r>
          </a:p>
          <a:p>
            <a:pPr marL="0" indent="0">
              <a:buNone/>
            </a:pPr>
            <a:r>
              <a:rPr lang="it-IT" dirty="0"/>
              <a:t>`</a:t>
            </a:r>
            <a:r>
              <a:rPr lang="it-IT" dirty="0" err="1"/>
              <a:t>ProductCode</a:t>
            </a:r>
            <a:r>
              <a:rPr lang="it-IT" dirty="0"/>
              <a:t>` </a:t>
            </a:r>
            <a:r>
              <a:rPr lang="it-IT" dirty="0" err="1"/>
              <a:t>int</a:t>
            </a:r>
            <a:r>
              <a:rPr lang="it-IT" dirty="0"/>
              <a:t> NOT NULL, </a:t>
            </a:r>
          </a:p>
          <a:p>
            <a:pPr marL="0" indent="0">
              <a:buNone/>
            </a:pPr>
            <a:r>
              <a:rPr lang="it-IT" dirty="0"/>
              <a:t> `</a:t>
            </a:r>
            <a:r>
              <a:rPr lang="it-IT" dirty="0" err="1"/>
              <a:t>Quantity</a:t>
            </a:r>
            <a:r>
              <a:rPr lang="it-IT" dirty="0"/>
              <a:t>` </a:t>
            </a:r>
            <a:r>
              <a:rPr lang="it-IT" dirty="0" err="1"/>
              <a:t>int</a:t>
            </a:r>
            <a:r>
              <a:rPr lang="it-IT" dirty="0"/>
              <a:t> NOT NULL,  </a:t>
            </a:r>
          </a:p>
          <a:p>
            <a:pPr marL="0" indent="0">
              <a:buNone/>
            </a:pPr>
            <a:r>
              <a:rPr lang="it-IT" dirty="0"/>
              <a:t>PRIMARY KEY (`</a:t>
            </a:r>
            <a:r>
              <a:rPr lang="it-IT" dirty="0" err="1"/>
              <a:t>OrderCode</a:t>
            </a:r>
            <a:r>
              <a:rPr lang="it-IT" dirty="0"/>
              <a:t>`,`</a:t>
            </a:r>
            <a:r>
              <a:rPr lang="it-IT" dirty="0" err="1"/>
              <a:t>ProductCode</a:t>
            </a:r>
            <a:r>
              <a:rPr lang="it-IT" dirty="0"/>
              <a:t>`), </a:t>
            </a:r>
          </a:p>
          <a:p>
            <a:pPr marL="0" indent="0">
              <a:buNone/>
            </a:pPr>
            <a:r>
              <a:rPr lang="it-IT" dirty="0"/>
              <a:t> KEY `</a:t>
            </a:r>
            <a:r>
              <a:rPr lang="it-IT" dirty="0" err="1"/>
              <a:t>ProductCode_idx</a:t>
            </a:r>
            <a:r>
              <a:rPr lang="it-IT" dirty="0"/>
              <a:t>` (`</a:t>
            </a:r>
            <a:r>
              <a:rPr lang="it-IT" dirty="0" err="1"/>
              <a:t>ProductCode</a:t>
            </a:r>
            <a:r>
              <a:rPr lang="it-IT" dirty="0"/>
              <a:t>`), </a:t>
            </a:r>
          </a:p>
          <a:p>
            <a:pPr marL="0" indent="0">
              <a:buNone/>
            </a:pPr>
            <a:r>
              <a:rPr lang="it-IT" dirty="0"/>
              <a:t> KEY `</a:t>
            </a:r>
            <a:r>
              <a:rPr lang="it-IT" dirty="0" err="1"/>
              <a:t>OrderCode_idx</a:t>
            </a:r>
            <a:r>
              <a:rPr lang="it-IT" dirty="0"/>
              <a:t>` (`</a:t>
            </a:r>
            <a:r>
              <a:rPr lang="it-IT" dirty="0" err="1"/>
              <a:t>OrderCode</a:t>
            </a:r>
            <a:r>
              <a:rPr lang="it-IT" dirty="0"/>
              <a:t>`),  </a:t>
            </a:r>
          </a:p>
          <a:p>
            <a:pPr marL="0" indent="0">
              <a:buNone/>
            </a:pPr>
            <a:r>
              <a:rPr lang="it-IT" dirty="0"/>
              <a:t>CONSTRAINT `composed_ibfk_1` FOREIGN KEY (`</a:t>
            </a:r>
            <a:r>
              <a:rPr lang="it-IT" dirty="0" err="1"/>
              <a:t>OrderCode</a:t>
            </a:r>
            <a:r>
              <a:rPr lang="it-IT" dirty="0"/>
              <a:t>`) REFERENCES `</a:t>
            </a:r>
            <a:r>
              <a:rPr lang="it-IT" dirty="0" err="1"/>
              <a:t>orders</a:t>
            </a:r>
            <a:r>
              <a:rPr lang="it-IT" dirty="0"/>
              <a:t>` (`Code`),  CONSTRAINT `</a:t>
            </a:r>
            <a:r>
              <a:rPr lang="it-IT" dirty="0" err="1"/>
              <a:t>ProductCode</a:t>
            </a:r>
            <a:r>
              <a:rPr lang="it-IT" dirty="0"/>
              <a:t>` FOREIGN KEY (`</a:t>
            </a:r>
            <a:r>
              <a:rPr lang="it-IT" dirty="0" err="1"/>
              <a:t>ProductCode</a:t>
            </a:r>
            <a:r>
              <a:rPr lang="it-IT" dirty="0"/>
              <a:t>`) REFERENCES `product` (`Code`)) </a:t>
            </a:r>
          </a:p>
        </p:txBody>
      </p:sp>
    </p:spTree>
    <p:extLst>
      <p:ext uri="{BB962C8B-B14F-4D97-AF65-F5344CB8AC3E}">
        <p14:creationId xmlns:p14="http://schemas.microsoft.com/office/powerpoint/2010/main" val="364594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5E534-6173-47B3-A7EB-6E54A9193284}"/>
              </a:ext>
            </a:extLst>
          </p:cNvPr>
          <p:cNvSpPr>
            <a:spLocks noGrp="1"/>
          </p:cNvSpPr>
          <p:nvPr>
            <p:ph type="ctrTitle"/>
          </p:nvPr>
        </p:nvSpPr>
        <p:spPr>
          <a:xfrm>
            <a:off x="7296150" y="1571811"/>
            <a:ext cx="3981450" cy="2539251"/>
          </a:xfrm>
        </p:spPr>
        <p:txBody>
          <a:bodyPr>
            <a:normAutofit/>
          </a:bodyPr>
          <a:lstStyle/>
          <a:p>
            <a:r>
              <a:rPr lang="it-IT" dirty="0"/>
              <a:t>Database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diagramma, Disegno tecnico, Piano, schematico&#10;&#10;Descrizione generata automaticamente">
            <a:extLst>
              <a:ext uri="{FF2B5EF4-FFF2-40B4-BE49-F238E27FC236}">
                <a16:creationId xmlns:a16="http://schemas.microsoft.com/office/drawing/2014/main" id="{D3324AF3-9B63-4A27-9707-F148916EC92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59694" y="659876"/>
            <a:ext cx="5598337" cy="537440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14</a:t>
            </a:fld>
            <a:endParaRPr lang="en-US"/>
          </a:p>
        </p:txBody>
      </p:sp>
    </p:spTree>
    <p:extLst>
      <p:ext uri="{BB962C8B-B14F-4D97-AF65-F5344CB8AC3E}">
        <p14:creationId xmlns:p14="http://schemas.microsoft.com/office/powerpoint/2010/main" val="379567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a:t>
            </a:r>
            <a:r>
              <a:rPr lang="it-IT" dirty="0">
                <a:solidFill>
                  <a:srgbClr val="FF0000"/>
                </a:solidFill>
              </a:rPr>
              <a:t>il login</a:t>
            </a:r>
            <a:r>
              <a:rPr lang="it-IT" dirty="0"/>
              <a:t>, l’utente accede a una </a:t>
            </a:r>
            <a:r>
              <a:rPr lang="it-IT" dirty="0">
                <a:solidFill>
                  <a:srgbClr val="FF0000"/>
                </a:solidFill>
              </a:rPr>
              <a:t>pagina HOME </a:t>
            </a:r>
            <a:r>
              <a:rPr lang="it-IT" dirty="0"/>
              <a:t>che mostra (come tutte le altre pagine) un menù con i link HOME</a:t>
            </a:r>
            <a:r>
              <a:rPr lang="it-IT" dirty="0">
                <a:solidFill>
                  <a:srgbClr val="FF0000"/>
                </a:solidFill>
              </a:rPr>
              <a:t>, CARRELLO, ORDINI</a:t>
            </a:r>
            <a:r>
              <a:rPr lang="it-IT" dirty="0"/>
              <a:t>, </a:t>
            </a:r>
            <a:r>
              <a:rPr lang="it-IT" dirty="0">
                <a:solidFill>
                  <a:srgbClr val="00B050"/>
                </a:solidFill>
              </a:rPr>
              <a:t>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99779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a:t>
            </a:r>
            <a:r>
              <a:rPr lang="it-IT" sz="1900" dirty="0">
                <a:solidFill>
                  <a:srgbClr val="00B0F0"/>
                </a:solidFill>
              </a:rPr>
              <a:t>premere INVIO</a:t>
            </a:r>
            <a:r>
              <a:rPr lang="it-IT" sz="1900" dirty="0"/>
              <a:t>. A seguito dell’invio </a:t>
            </a:r>
            <a:r>
              <a:rPr lang="it-IT" sz="1900" dirty="0">
                <a:solidFill>
                  <a:srgbClr val="FFC000"/>
                </a:solidFill>
              </a:rPr>
              <a:t>compare una pagina </a:t>
            </a:r>
            <a:r>
              <a:rPr lang="it-IT" sz="1900" dirty="0">
                <a:solidFill>
                  <a:srgbClr val="FF0000"/>
                </a:solidFill>
              </a:rPr>
              <a:t>RISULTATI</a:t>
            </a:r>
            <a:r>
              <a:rPr lang="it-IT" sz="1900" dirty="0"/>
              <a:t> con prodotti che contengono la chiave di ricerca nel nome o nella descrizione. </a:t>
            </a:r>
            <a:r>
              <a:rPr lang="it-IT" sz="1900" dirty="0">
                <a:solidFill>
                  <a:srgbClr val="00B050"/>
                </a:solidFill>
              </a:rPr>
              <a:t>L’elenco</a:t>
            </a:r>
            <a:r>
              <a:rPr lang="it-IT" sz="1900" dirty="0"/>
              <a:t>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a:t>
            </a:r>
            <a:r>
              <a:rPr lang="it-IT" sz="1900" dirty="0">
                <a:solidFill>
                  <a:srgbClr val="00B0F0"/>
                </a:solidFill>
              </a:rPr>
              <a:t>un click </a:t>
            </a:r>
            <a:r>
              <a:rPr lang="it-IT" sz="1900" dirty="0"/>
              <a:t>un elemento dell'elenco e visualizzare nella stessa pagina </a:t>
            </a:r>
            <a:r>
              <a:rPr lang="it-IT" sz="1900" dirty="0">
                <a:solidFill>
                  <a:srgbClr val="00B050"/>
                </a:solidFill>
              </a:rPr>
              <a:t>i dati completi e l’elenco dei fornitori </a:t>
            </a:r>
            <a:r>
              <a:rPr lang="it-IT" sz="1900" dirty="0"/>
              <a:t>che lo vendono a vari prezzi </a:t>
            </a:r>
            <a:r>
              <a:rPr lang="it-IT" sz="1900" dirty="0">
                <a:solidFill>
                  <a:srgbClr val="FFC000"/>
                </a:solidFill>
              </a:rPr>
              <a:t>(questa azione rende il prodotto “visualizzato”). </a:t>
            </a:r>
            <a:r>
              <a:rPr lang="it-IT" sz="1900" dirty="0"/>
              <a:t>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6347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a:t>
            </a:r>
            <a:r>
              <a:rPr lang="it-IT" sz="1900" dirty="0">
                <a:solidFill>
                  <a:srgbClr val="00B050"/>
                </a:solidFill>
              </a:rPr>
              <a:t>un campo di input intero (quantità) </a:t>
            </a:r>
            <a:r>
              <a:rPr lang="it-IT" sz="1900" dirty="0"/>
              <a:t>e un </a:t>
            </a:r>
            <a:r>
              <a:rPr lang="it-IT" sz="1900" dirty="0">
                <a:solidFill>
                  <a:srgbClr val="00B0F0"/>
                </a:solidFill>
              </a:rPr>
              <a:t>bottone METTI NEL CARRELLO</a:t>
            </a:r>
            <a:r>
              <a:rPr lang="it-IT" sz="1900" dirty="0"/>
              <a:t>. L’inserimento nel carrello di una quantità maggiore di zero di prodotti comporta </a:t>
            </a:r>
            <a:r>
              <a:rPr lang="it-IT" sz="1900" dirty="0">
                <a:solidFill>
                  <a:srgbClr val="FFC000"/>
                </a:solidFill>
              </a:rPr>
              <a:t>l’aggiornamento del contenuto del carrello e la visualizzazione della pagina CARRELLO. </a:t>
            </a:r>
            <a:r>
              <a:rPr lang="it-IT" sz="1900" dirty="0"/>
              <a:t>Questa mostra i prodotti inseriti, raggruppati per fornitore. Per ogni fornitore nel carrello si vedono </a:t>
            </a:r>
            <a:r>
              <a:rPr lang="it-IT" sz="1900" dirty="0">
                <a:solidFill>
                  <a:srgbClr val="00B050"/>
                </a:solidFill>
              </a:rPr>
              <a:t>la lista dei prodotti, il prezzo totale dei prodotti e il prezzo della spedizione </a:t>
            </a:r>
            <a:r>
              <a:rPr lang="it-IT" sz="1900" dirty="0"/>
              <a:t>calcolato in base alla politica del fornitore. Per ogni fornitore compare un </a:t>
            </a:r>
            <a:r>
              <a:rPr lang="it-IT" sz="1900" dirty="0">
                <a:solidFill>
                  <a:srgbClr val="00B0F0"/>
                </a:solidFill>
              </a:rPr>
              <a:t>bottone ORDINA</a:t>
            </a:r>
            <a:r>
              <a:rPr lang="it-IT" sz="1900" dirty="0"/>
              <a:t>. Premere il bottone </a:t>
            </a:r>
            <a:r>
              <a:rPr lang="it-IT" sz="1900" dirty="0">
                <a:solidFill>
                  <a:srgbClr val="FFC000"/>
                </a:solidFill>
              </a:rPr>
              <a:t>comporta l’eliminazione dei prodotti del fornitore dal carrello </a:t>
            </a:r>
            <a:r>
              <a:rPr lang="it-IT" sz="1900" dirty="0"/>
              <a:t>e la </a:t>
            </a:r>
            <a:r>
              <a:rPr lang="it-IT" sz="1900" dirty="0">
                <a:solidFill>
                  <a:srgbClr val="FFC000"/>
                </a:solidFill>
              </a:rPr>
              <a:t>creazione di un ordine corrispondente</a:t>
            </a:r>
            <a:r>
              <a:rPr lang="it-IT" sz="1900" dirty="0"/>
              <a:t>.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t>
            </a:r>
            <a:r>
              <a:rPr lang="it-IT" sz="1900" dirty="0">
                <a:solidFill>
                  <a:srgbClr val="FFC000"/>
                </a:solidFill>
              </a:rPr>
              <a:t>accedere tramite il </a:t>
            </a:r>
            <a:r>
              <a:rPr lang="it-IT" sz="1900" dirty="0">
                <a:solidFill>
                  <a:srgbClr val="00B0F0"/>
                </a:solidFill>
              </a:rPr>
              <a:t>menu</a:t>
            </a:r>
            <a:r>
              <a:rPr lang="it-IT" sz="1900" dirty="0">
                <a:solidFill>
                  <a:srgbClr val="FFC000"/>
                </a:solidFill>
              </a:rPr>
              <a:t> </a:t>
            </a:r>
            <a:r>
              <a:rPr lang="it-IT" sz="1900" dirty="0"/>
              <a:t>alle pagine HOME, ORDINI e CARRELLO. La pagina ORDINI mostra </a:t>
            </a:r>
            <a:r>
              <a:rPr lang="it-IT" sz="1900" dirty="0">
                <a:solidFill>
                  <a:srgbClr val="00B050"/>
                </a:solidFill>
              </a:rPr>
              <a:t>l’elenco ordinato per data decrescente degli ordini </a:t>
            </a:r>
            <a:r>
              <a:rPr lang="it-IT" sz="1900" dirty="0"/>
              <a:t>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03780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510B1-C7FF-4AC8-A0D6-D771CDA41DD1}"/>
              </a:ext>
            </a:extLst>
          </p:cNvPr>
          <p:cNvSpPr>
            <a:spLocks noGrp="1"/>
          </p:cNvSpPr>
          <p:nvPr>
            <p:ph type="title"/>
          </p:nvPr>
        </p:nvSpPr>
        <p:spPr>
          <a:xfrm>
            <a:off x="652371" y="350982"/>
            <a:ext cx="10625229" cy="729673"/>
          </a:xfrm>
        </p:spPr>
        <p:txBody>
          <a:bodyPr>
            <a:normAutofit/>
          </a:bodyPr>
          <a:lstStyle/>
          <a:p>
            <a:r>
              <a:rPr lang="it-IT" dirty="0"/>
              <a:t>IFML</a:t>
            </a:r>
          </a:p>
        </p:txBody>
      </p:sp>
      <p:pic>
        <p:nvPicPr>
          <p:cNvPr id="5" name="Segnaposto contenuto 4" descr="Immagine che contiene testo, diagramma, schizzo, Piano&#10;&#10;Descrizione generata automaticamente">
            <a:extLst>
              <a:ext uri="{FF2B5EF4-FFF2-40B4-BE49-F238E27FC236}">
                <a16:creationId xmlns:a16="http://schemas.microsoft.com/office/drawing/2014/main" id="{031FE01F-9A01-47DF-84F3-BE6D7D18A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746" y="1483720"/>
            <a:ext cx="9212471" cy="5101003"/>
          </a:xfrm>
        </p:spPr>
      </p:pic>
    </p:spTree>
    <p:extLst>
      <p:ext uri="{BB962C8B-B14F-4D97-AF65-F5344CB8AC3E}">
        <p14:creationId xmlns:p14="http://schemas.microsoft.com/office/powerpoint/2010/main" val="380369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8E1CFD-2E00-478E-AF4D-6407FCDD5AB4}"/>
              </a:ext>
            </a:extLst>
          </p:cNvPr>
          <p:cNvSpPr>
            <a:spLocks noGrp="1"/>
          </p:cNvSpPr>
          <p:nvPr>
            <p:ph type="title"/>
          </p:nvPr>
        </p:nvSpPr>
        <p:spPr>
          <a:xfrm>
            <a:off x="652371" y="448056"/>
            <a:ext cx="10625229" cy="603505"/>
          </a:xfrm>
        </p:spPr>
        <p:txBody>
          <a:bodyPr>
            <a:normAutofit fontScale="90000"/>
          </a:bodyPr>
          <a:lstStyle/>
          <a:p>
            <a:r>
              <a:rPr lang="it-IT" dirty="0"/>
              <a:t>Components</a:t>
            </a:r>
          </a:p>
        </p:txBody>
      </p:sp>
      <p:sp>
        <p:nvSpPr>
          <p:cNvPr id="4" name="CasellaDiTesto 3">
            <a:extLst>
              <a:ext uri="{FF2B5EF4-FFF2-40B4-BE49-F238E27FC236}">
                <a16:creationId xmlns:a16="http://schemas.microsoft.com/office/drawing/2014/main" id="{B0A191AB-A016-41B3-A3E9-A569CD279318}"/>
              </a:ext>
            </a:extLst>
          </p:cNvPr>
          <p:cNvSpPr txBox="1"/>
          <p:nvPr/>
        </p:nvSpPr>
        <p:spPr>
          <a:xfrm>
            <a:off x="3534156" y="1225296"/>
            <a:ext cx="3264408" cy="1754326"/>
          </a:xfrm>
          <a:prstGeom prst="rect">
            <a:avLst/>
          </a:prstGeom>
          <a:noFill/>
        </p:spPr>
        <p:txBody>
          <a:bodyPr wrap="square" rtlCol="0">
            <a:spAutoFit/>
          </a:bodyPr>
          <a:lstStyle/>
          <a:p>
            <a:r>
              <a:rPr lang="it-IT" dirty="0"/>
              <a:t>DAO:</a:t>
            </a:r>
          </a:p>
          <a:p>
            <a:pPr marL="285750" indent="-285750">
              <a:buFont typeface="Arial" panose="020B0604020202020204" pitchFamily="34" charset="0"/>
              <a:buChar char="•"/>
            </a:pPr>
            <a:r>
              <a:rPr lang="it-IT" dirty="0" err="1"/>
              <a:t>OrderDao</a:t>
            </a:r>
            <a:endParaRPr lang="it-IT" dirty="0"/>
          </a:p>
          <a:p>
            <a:pPr marL="285750" indent="-285750">
              <a:buFont typeface="Arial" panose="020B0604020202020204" pitchFamily="34" charset="0"/>
              <a:buChar char="•"/>
            </a:pPr>
            <a:r>
              <a:rPr lang="it-IT" dirty="0" err="1"/>
              <a:t>ProductDao</a:t>
            </a:r>
            <a:endParaRPr lang="it-IT" dirty="0"/>
          </a:p>
          <a:p>
            <a:pPr marL="285750" indent="-285750">
              <a:buFont typeface="Arial" panose="020B0604020202020204" pitchFamily="34" charset="0"/>
              <a:buChar char="•"/>
            </a:pPr>
            <a:r>
              <a:rPr lang="it-IT" dirty="0" err="1"/>
              <a:t>SpendingRangesDao</a:t>
            </a:r>
            <a:endParaRPr lang="it-IT" dirty="0"/>
          </a:p>
          <a:p>
            <a:pPr marL="285750" indent="-285750">
              <a:buFont typeface="Arial" panose="020B0604020202020204" pitchFamily="34" charset="0"/>
              <a:buChar char="•"/>
            </a:pPr>
            <a:r>
              <a:rPr lang="it-IT" dirty="0" err="1"/>
              <a:t>SupplierDao</a:t>
            </a:r>
            <a:endParaRPr lang="it-IT" dirty="0"/>
          </a:p>
          <a:p>
            <a:pPr marL="285750" indent="-285750">
              <a:buFont typeface="Arial" panose="020B0604020202020204" pitchFamily="34" charset="0"/>
              <a:buChar char="•"/>
            </a:pPr>
            <a:r>
              <a:rPr lang="it-IT" dirty="0" err="1"/>
              <a:t>UserDao</a:t>
            </a:r>
            <a:endParaRPr lang="it-IT" dirty="0"/>
          </a:p>
        </p:txBody>
      </p:sp>
      <p:sp>
        <p:nvSpPr>
          <p:cNvPr id="5" name="CasellaDiTesto 4">
            <a:extLst>
              <a:ext uri="{FF2B5EF4-FFF2-40B4-BE49-F238E27FC236}">
                <a16:creationId xmlns:a16="http://schemas.microsoft.com/office/drawing/2014/main" id="{404E3E86-5ABB-4D58-88D1-0A40104BEF5A}"/>
              </a:ext>
            </a:extLst>
          </p:cNvPr>
          <p:cNvSpPr txBox="1"/>
          <p:nvPr/>
        </p:nvSpPr>
        <p:spPr>
          <a:xfrm>
            <a:off x="6419088" y="1225295"/>
            <a:ext cx="2523744" cy="3416320"/>
          </a:xfrm>
          <a:prstGeom prst="rect">
            <a:avLst/>
          </a:prstGeom>
          <a:noFill/>
        </p:spPr>
        <p:txBody>
          <a:bodyPr wrap="square" rtlCol="0">
            <a:spAutoFit/>
          </a:bodyPr>
          <a:lstStyle/>
          <a:p>
            <a:r>
              <a:rPr lang="it-IT" dirty="0"/>
              <a:t>Controllers:</a:t>
            </a:r>
          </a:p>
          <a:p>
            <a:pPr marL="285750" indent="-285750">
              <a:buFont typeface="Arial" panose="020B0604020202020204" pitchFamily="34" charset="0"/>
              <a:buChar char="•"/>
            </a:pPr>
            <a:r>
              <a:rPr lang="it-IT" dirty="0" err="1"/>
              <a:t>CheckLogin</a:t>
            </a:r>
            <a:endParaRPr lang="it-IT" dirty="0"/>
          </a:p>
          <a:p>
            <a:pPr marL="285750" indent="-285750">
              <a:buFont typeface="Arial" panose="020B0604020202020204" pitchFamily="34" charset="0"/>
              <a:buChar char="•"/>
            </a:pPr>
            <a:r>
              <a:rPr lang="it-IT" dirty="0" err="1"/>
              <a:t>CheckQuantity</a:t>
            </a:r>
            <a:endParaRPr lang="it-IT" dirty="0"/>
          </a:p>
          <a:p>
            <a:pPr marL="285750" indent="-285750">
              <a:buFont typeface="Arial" panose="020B0604020202020204" pitchFamily="34" charset="0"/>
              <a:buChar char="•"/>
            </a:pPr>
            <a:r>
              <a:rPr lang="it-IT" dirty="0" err="1"/>
              <a:t>CreateOrder</a:t>
            </a:r>
            <a:endParaRPr lang="it-IT" dirty="0"/>
          </a:p>
          <a:p>
            <a:pPr marL="285750" indent="-285750">
              <a:buFont typeface="Arial" panose="020B0604020202020204" pitchFamily="34" charset="0"/>
              <a:buChar char="•"/>
            </a:pPr>
            <a:r>
              <a:rPr lang="it-IT" dirty="0" err="1"/>
              <a:t>GetImage</a:t>
            </a:r>
            <a:endParaRPr lang="it-IT" dirty="0"/>
          </a:p>
          <a:p>
            <a:pPr marL="285750" indent="-285750">
              <a:buFont typeface="Arial" panose="020B0604020202020204" pitchFamily="34" charset="0"/>
              <a:buChar char="•"/>
            </a:pPr>
            <a:r>
              <a:rPr lang="it-IT" dirty="0" err="1"/>
              <a:t>GoToCart</a:t>
            </a:r>
            <a:endParaRPr lang="it-IT" dirty="0"/>
          </a:p>
          <a:p>
            <a:pPr marL="285750" indent="-285750">
              <a:buFont typeface="Arial" panose="020B0604020202020204" pitchFamily="34" charset="0"/>
              <a:buChar char="•"/>
            </a:pPr>
            <a:r>
              <a:rPr lang="it-IT" dirty="0" err="1"/>
              <a:t>GoToHome</a:t>
            </a:r>
            <a:endParaRPr lang="it-IT" dirty="0"/>
          </a:p>
          <a:p>
            <a:pPr marL="285750" indent="-285750">
              <a:buFont typeface="Arial" panose="020B0604020202020204" pitchFamily="34" charset="0"/>
              <a:buChar char="•"/>
            </a:pPr>
            <a:r>
              <a:rPr lang="it-IT" dirty="0" err="1"/>
              <a:t>GoToOrder</a:t>
            </a:r>
            <a:endParaRPr lang="it-IT" dirty="0"/>
          </a:p>
          <a:p>
            <a:pPr marL="285750" indent="-285750">
              <a:buFont typeface="Arial" panose="020B0604020202020204" pitchFamily="34" charset="0"/>
              <a:buChar char="•"/>
            </a:pPr>
            <a:r>
              <a:rPr lang="it-IT" dirty="0" err="1"/>
              <a:t>GoToResults</a:t>
            </a:r>
            <a:endParaRPr lang="it-IT" dirty="0"/>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ProductDetails</a:t>
            </a:r>
            <a:endParaRPr lang="it-IT" dirty="0"/>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D42AB20B-B6AA-4EF0-85C1-EE6210B514C4}"/>
              </a:ext>
            </a:extLst>
          </p:cNvPr>
          <p:cNvSpPr txBox="1"/>
          <p:nvPr/>
        </p:nvSpPr>
        <p:spPr>
          <a:xfrm>
            <a:off x="9092184" y="1225296"/>
            <a:ext cx="3099816" cy="1754326"/>
          </a:xfrm>
          <a:prstGeom prst="rect">
            <a:avLst/>
          </a:prstGeom>
          <a:noFill/>
        </p:spPr>
        <p:txBody>
          <a:bodyPr wrap="square" rtlCol="0">
            <a:spAutoFit/>
          </a:bodyPr>
          <a:lstStyle/>
          <a:p>
            <a:r>
              <a:rPr lang="it-IT" dirty="0" err="1"/>
              <a:t>View</a:t>
            </a:r>
            <a:r>
              <a:rPr lang="it-IT" dirty="0"/>
              <a:t>:</a:t>
            </a:r>
          </a:p>
          <a:p>
            <a:pPr marL="285750" indent="-285750">
              <a:buFont typeface="Arial" panose="020B0604020202020204" pitchFamily="34" charset="0"/>
              <a:buChar char="•"/>
            </a:pPr>
            <a:r>
              <a:rPr lang="it-IT" dirty="0"/>
              <a:t>CartPage.html</a:t>
            </a:r>
          </a:p>
          <a:p>
            <a:pPr marL="285750" indent="-285750">
              <a:buFont typeface="Arial" panose="020B0604020202020204" pitchFamily="34" charset="0"/>
              <a:buChar char="•"/>
            </a:pPr>
            <a:r>
              <a:rPr lang="it-IT" dirty="0"/>
              <a:t>HomePage.html</a:t>
            </a:r>
          </a:p>
          <a:p>
            <a:pPr marL="285750" indent="-285750">
              <a:buFont typeface="Arial" panose="020B0604020202020204" pitchFamily="34" charset="0"/>
              <a:buChar char="•"/>
            </a:pPr>
            <a:r>
              <a:rPr lang="it-IT" dirty="0"/>
              <a:t>OrderPage.html</a:t>
            </a:r>
          </a:p>
          <a:p>
            <a:pPr marL="285750" indent="-285750">
              <a:buFont typeface="Arial" panose="020B0604020202020204" pitchFamily="34" charset="0"/>
              <a:buChar char="•"/>
            </a:pPr>
            <a:r>
              <a:rPr lang="it-IT" dirty="0"/>
              <a:t>ResultsPage.html</a:t>
            </a:r>
          </a:p>
          <a:p>
            <a:pPr marL="285750" indent="-285750">
              <a:buFont typeface="Arial" panose="020B0604020202020204" pitchFamily="34" charset="0"/>
              <a:buChar char="•"/>
            </a:pPr>
            <a:r>
              <a:rPr lang="it-IT" dirty="0"/>
              <a:t>LoginPage.html</a:t>
            </a:r>
          </a:p>
        </p:txBody>
      </p:sp>
      <p:sp>
        <p:nvSpPr>
          <p:cNvPr id="7" name="CasellaDiTesto 6">
            <a:extLst>
              <a:ext uri="{FF2B5EF4-FFF2-40B4-BE49-F238E27FC236}">
                <a16:creationId xmlns:a16="http://schemas.microsoft.com/office/drawing/2014/main" id="{EE5DFFB0-63C8-4317-9E44-AB83D0D8F9F8}"/>
              </a:ext>
            </a:extLst>
          </p:cNvPr>
          <p:cNvSpPr txBox="1"/>
          <p:nvPr/>
        </p:nvSpPr>
        <p:spPr>
          <a:xfrm>
            <a:off x="652371" y="1225295"/>
            <a:ext cx="2523744" cy="2308324"/>
          </a:xfrm>
          <a:prstGeom prst="rect">
            <a:avLst/>
          </a:prstGeom>
          <a:noFill/>
        </p:spPr>
        <p:txBody>
          <a:bodyPr wrap="square" rtlCol="0">
            <a:spAutoFit/>
          </a:bodyPr>
          <a:lstStyle/>
          <a:p>
            <a:r>
              <a:rPr lang="it-IT" dirty="0" err="1"/>
              <a:t>Beans</a:t>
            </a:r>
            <a:r>
              <a:rPr lang="it-IT" dirty="0"/>
              <a:t>:</a:t>
            </a:r>
          </a:p>
          <a:p>
            <a:pPr marL="285750" indent="-285750">
              <a:buFont typeface="Arial" panose="020B0604020202020204" pitchFamily="34" charset="0"/>
              <a:buChar char="•"/>
            </a:pPr>
            <a:r>
              <a:rPr lang="it-IT" sz="1800" dirty="0" err="1"/>
              <a:t>CartSupplier</a:t>
            </a:r>
            <a:endParaRPr lang="it-IT" sz="1800" dirty="0"/>
          </a:p>
          <a:p>
            <a:pPr marL="285750" indent="-285750">
              <a:buFont typeface="Arial" panose="020B0604020202020204" pitchFamily="34" charset="0"/>
              <a:buChar char="•"/>
            </a:pPr>
            <a:r>
              <a:rPr lang="it-IT" sz="1800" dirty="0"/>
              <a:t>User</a:t>
            </a:r>
          </a:p>
          <a:p>
            <a:pPr marL="285750" indent="-285750">
              <a:buFont typeface="Arial" panose="020B0604020202020204" pitchFamily="34" charset="0"/>
              <a:buChar char="•"/>
            </a:pPr>
            <a:r>
              <a:rPr lang="it-IT" sz="1800" dirty="0"/>
              <a:t>Order</a:t>
            </a:r>
          </a:p>
          <a:p>
            <a:pPr marL="285750" indent="-285750">
              <a:buFont typeface="Arial" panose="020B0604020202020204" pitchFamily="34" charset="0"/>
              <a:buChar char="•"/>
            </a:pPr>
            <a:r>
              <a:rPr lang="it-IT" sz="1800" dirty="0"/>
              <a:t>Product</a:t>
            </a:r>
          </a:p>
          <a:p>
            <a:pPr marL="285750" indent="-285750">
              <a:buFont typeface="Arial" panose="020B0604020202020204" pitchFamily="34" charset="0"/>
              <a:buChar char="•"/>
            </a:pPr>
            <a:r>
              <a:rPr lang="it-IT" sz="1800" dirty="0" err="1"/>
              <a:t>SpendingRanges</a:t>
            </a:r>
            <a:endParaRPr lang="it-IT" sz="1800" dirty="0"/>
          </a:p>
          <a:p>
            <a:pPr marL="285750" indent="-285750">
              <a:buFont typeface="Arial" panose="020B0604020202020204" pitchFamily="34" charset="0"/>
              <a:buChar char="•"/>
            </a:pPr>
            <a:r>
              <a:rPr lang="it-IT" sz="1800" dirty="0"/>
              <a:t>Supplier</a:t>
            </a:r>
          </a:p>
          <a:p>
            <a:pPr marL="285750" indent="-285750">
              <a:buFont typeface="Arial" panose="020B0604020202020204" pitchFamily="34" charset="0"/>
              <a:buChar char="•"/>
            </a:pPr>
            <a:endParaRPr lang="it-IT" dirty="0"/>
          </a:p>
        </p:txBody>
      </p:sp>
      <p:sp>
        <p:nvSpPr>
          <p:cNvPr id="10" name="CasellaDiTesto 9">
            <a:extLst>
              <a:ext uri="{FF2B5EF4-FFF2-40B4-BE49-F238E27FC236}">
                <a16:creationId xmlns:a16="http://schemas.microsoft.com/office/drawing/2014/main" id="{F7176FAF-109A-44ED-BB9F-76C37715B1B3}"/>
              </a:ext>
            </a:extLst>
          </p:cNvPr>
          <p:cNvSpPr txBox="1"/>
          <p:nvPr/>
        </p:nvSpPr>
        <p:spPr>
          <a:xfrm>
            <a:off x="652371" y="4157394"/>
            <a:ext cx="2235708" cy="646331"/>
          </a:xfrm>
          <a:prstGeom prst="rect">
            <a:avLst/>
          </a:prstGeom>
          <a:noFill/>
        </p:spPr>
        <p:txBody>
          <a:bodyPr wrap="square" rtlCol="0">
            <a:spAutoFit/>
          </a:bodyPr>
          <a:lstStyle/>
          <a:p>
            <a:r>
              <a:rPr lang="it-IT" dirty="0"/>
              <a:t>Filter:</a:t>
            </a:r>
          </a:p>
          <a:p>
            <a:pPr marL="285750" indent="-285750">
              <a:buFont typeface="Arial" panose="020B0604020202020204" pitchFamily="34" charset="0"/>
              <a:buChar char="•"/>
            </a:pPr>
            <a:r>
              <a:rPr lang="it-IT" dirty="0" err="1"/>
              <a:t>LoginChecker</a:t>
            </a:r>
            <a:endParaRPr lang="it-IT" dirty="0"/>
          </a:p>
        </p:txBody>
      </p:sp>
    </p:spTree>
    <p:extLst>
      <p:ext uri="{BB962C8B-B14F-4D97-AF65-F5344CB8AC3E}">
        <p14:creationId xmlns:p14="http://schemas.microsoft.com/office/powerpoint/2010/main" val="298800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1981199" y="2362200"/>
            <a:ext cx="6438645" cy="2400300"/>
          </a:xfrm>
        </p:spPr>
        <p:txBody>
          <a:bodyPr>
            <a:normAutofit/>
          </a:bodyPr>
          <a:lstStyle/>
          <a:p>
            <a:r>
              <a:rPr lang="it-IT" sz="4800" dirty="0"/>
              <a:t>html</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2018489" y="5075226"/>
            <a:ext cx="6438645" cy="1135074"/>
          </a:xfrm>
        </p:spPr>
        <p:txBody>
          <a:bodyPr>
            <a:normAutofit/>
          </a:bodyPr>
          <a:lstStyle/>
          <a:p>
            <a:endParaRPr lang="it-IT" dirty="0">
              <a:solidFill>
                <a:srgbClr val="FFFFFF"/>
              </a:solidFill>
            </a:endParaRP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fld id="{C44DFF69-10F2-434E-93A5-92B891A14D33}" type="datetime1">
              <a:rPr lang="en-US" smtClean="0">
                <a:solidFill>
                  <a:srgbClr val="FFFFFF"/>
                </a:solidFill>
                <a:effectLst>
                  <a:outerShdw blurRad="38100" dist="38100" dir="2700000" algn="tl">
                    <a:srgbClr val="000000">
                      <a:alpha val="43137"/>
                    </a:srgbClr>
                  </a:outerShdw>
                </a:effectLst>
              </a:rPr>
              <a:pPr>
                <a:spcAft>
                  <a:spcPts val="600"/>
                </a:spcAft>
              </a:pPr>
              <a:t>7/31/2023</a:t>
            </a:fld>
            <a:endParaRPr lang="en-US">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095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Login</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testo, diagramma, Parallelo, numero&#10;&#10;Descrizione generata automaticamente">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83894" y="914400"/>
            <a:ext cx="5407740"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20</a:t>
            </a:fld>
            <a:endParaRPr lang="en-US"/>
          </a:p>
        </p:txBody>
      </p:sp>
    </p:spTree>
    <p:extLst>
      <p:ext uri="{BB962C8B-B14F-4D97-AF65-F5344CB8AC3E}">
        <p14:creationId xmlns:p14="http://schemas.microsoft.com/office/powerpoint/2010/main" val="10763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HOME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14400"/>
            <a:ext cx="5056718"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21</a:t>
            </a:fld>
            <a:endParaRPr lang="en-US"/>
          </a:p>
        </p:txBody>
      </p:sp>
    </p:spTree>
    <p:extLst>
      <p:ext uri="{BB962C8B-B14F-4D97-AF65-F5344CB8AC3E}">
        <p14:creationId xmlns:p14="http://schemas.microsoft.com/office/powerpoint/2010/main" val="1722675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a:t>
            </a:r>
            <a:r>
              <a:rPr lang="it-IT" dirty="0" err="1"/>
              <a:t>rESULTS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027536" y="419100"/>
            <a:ext cx="5262654" cy="5573031"/>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22</a:t>
            </a:fld>
            <a:endParaRPr lang="en-US"/>
          </a:p>
        </p:txBody>
      </p:sp>
    </p:spTree>
    <p:extLst>
      <p:ext uri="{BB962C8B-B14F-4D97-AF65-F5344CB8AC3E}">
        <p14:creationId xmlns:p14="http://schemas.microsoft.com/office/powerpoint/2010/main" val="238735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24613" y="1083100"/>
            <a:ext cx="5063290" cy="4540403"/>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23</a:t>
            </a:fld>
            <a:endParaRPr lang="en-US"/>
          </a:p>
        </p:txBody>
      </p:sp>
    </p:spTree>
    <p:extLst>
      <p:ext uri="{BB962C8B-B14F-4D97-AF65-F5344CB8AC3E}">
        <p14:creationId xmlns:p14="http://schemas.microsoft.com/office/powerpoint/2010/main" val="387772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799307" y="1528376"/>
            <a:ext cx="5719112" cy="3995476"/>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24</a:t>
            </a:fld>
            <a:endParaRPr lang="en-US"/>
          </a:p>
        </p:txBody>
      </p:sp>
    </p:spTree>
    <p:extLst>
      <p:ext uri="{BB962C8B-B14F-4D97-AF65-F5344CB8AC3E}">
        <p14:creationId xmlns:p14="http://schemas.microsoft.com/office/powerpoint/2010/main" val="203520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09754" y="440555"/>
            <a:ext cx="4071896" cy="5499090"/>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25</a:t>
            </a:fld>
            <a:endParaRPr lang="en-US"/>
          </a:p>
        </p:txBody>
      </p:sp>
    </p:spTree>
    <p:extLst>
      <p:ext uri="{BB962C8B-B14F-4D97-AF65-F5344CB8AC3E}">
        <p14:creationId xmlns:p14="http://schemas.microsoft.com/office/powerpoint/2010/main" val="4177812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357354" y="515845"/>
            <a:ext cx="4967246" cy="547882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26</a:t>
            </a:fld>
            <a:endParaRPr lang="en-US"/>
          </a:p>
        </p:txBody>
      </p:sp>
    </p:spTree>
    <p:extLst>
      <p:ext uri="{BB962C8B-B14F-4D97-AF65-F5344CB8AC3E}">
        <p14:creationId xmlns:p14="http://schemas.microsoft.com/office/powerpoint/2010/main" val="206300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Cart</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29744"/>
            <a:ext cx="5056718" cy="4998511"/>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27</a:t>
            </a:fld>
            <a:endParaRPr lang="en-US"/>
          </a:p>
        </p:txBody>
      </p:sp>
    </p:spTree>
    <p:extLst>
      <p:ext uri="{BB962C8B-B14F-4D97-AF65-F5344CB8AC3E}">
        <p14:creationId xmlns:p14="http://schemas.microsoft.com/office/powerpoint/2010/main" val="292016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Create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93142" y="682094"/>
            <a:ext cx="4617158"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28</a:t>
            </a:fld>
            <a:endParaRPr lang="en-US"/>
          </a:p>
        </p:txBody>
      </p:sp>
    </p:spTree>
    <p:extLst>
      <p:ext uri="{BB962C8B-B14F-4D97-AF65-F5344CB8AC3E}">
        <p14:creationId xmlns:p14="http://schemas.microsoft.com/office/powerpoint/2010/main" val="2973659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682094"/>
            <a:ext cx="4558377"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29</a:t>
            </a:fld>
            <a:endParaRPr lang="en-US"/>
          </a:p>
        </p:txBody>
      </p:sp>
    </p:spTree>
    <p:extLst>
      <p:ext uri="{BB962C8B-B14F-4D97-AF65-F5344CB8AC3E}">
        <p14:creationId xmlns:p14="http://schemas.microsoft.com/office/powerpoint/2010/main" val="8684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t>
            </a:r>
            <a:r>
              <a:rPr lang="it-IT" dirty="0">
                <a:solidFill>
                  <a:srgbClr val="FF0000"/>
                </a:solidFill>
              </a:rPr>
              <a:t>all’utente </a:t>
            </a:r>
            <a:r>
              <a:rPr lang="it-IT" dirty="0"/>
              <a:t>(acquirente) di </a:t>
            </a:r>
            <a:r>
              <a:rPr lang="it-IT" dirty="0">
                <a:solidFill>
                  <a:srgbClr val="00B0F0"/>
                </a:solidFill>
              </a:rPr>
              <a:t>visualizzare</a:t>
            </a:r>
            <a:r>
              <a:rPr lang="it-IT" dirty="0"/>
              <a:t> un catalogo di </a:t>
            </a:r>
            <a:r>
              <a:rPr lang="it-IT" dirty="0">
                <a:solidFill>
                  <a:srgbClr val="FF0000"/>
                </a:solidFill>
              </a:rPr>
              <a:t>prodotti</a:t>
            </a:r>
            <a:r>
              <a:rPr lang="it-IT" dirty="0"/>
              <a:t> </a:t>
            </a:r>
            <a:r>
              <a:rPr lang="it-IT" dirty="0">
                <a:solidFill>
                  <a:srgbClr val="00B0F0"/>
                </a:solidFill>
              </a:rPr>
              <a:t>venduti</a:t>
            </a:r>
            <a:r>
              <a:rPr lang="it-IT" dirty="0"/>
              <a:t> da diversi </a:t>
            </a:r>
            <a:r>
              <a:rPr lang="it-IT" dirty="0">
                <a:solidFill>
                  <a:srgbClr val="FF0000"/>
                </a:solidFill>
              </a:rPr>
              <a:t>fornitori</a:t>
            </a:r>
            <a:r>
              <a:rPr lang="it-IT" dirty="0"/>
              <a:t>, inserire prodotti in un carrello della spesa e </a:t>
            </a:r>
            <a:r>
              <a:rPr lang="it-IT" dirty="0">
                <a:solidFill>
                  <a:srgbClr val="00B0F0"/>
                </a:solidFill>
              </a:rPr>
              <a:t>creare </a:t>
            </a:r>
            <a:r>
              <a:rPr lang="it-IT" dirty="0"/>
              <a:t>un </a:t>
            </a:r>
            <a:r>
              <a:rPr lang="it-IT" dirty="0">
                <a:solidFill>
                  <a:srgbClr val="FF0000"/>
                </a:solidFill>
              </a:rPr>
              <a:t>ordine </a:t>
            </a:r>
            <a:r>
              <a:rPr lang="it-IT" dirty="0"/>
              <a:t>di acquisto a partire dal contenuto del carrello. Un prodotto ha un </a:t>
            </a:r>
            <a:r>
              <a:rPr lang="it-IT" dirty="0">
                <a:solidFill>
                  <a:srgbClr val="00B050"/>
                </a:solidFill>
              </a:rPr>
              <a:t>codice (campo chiave), un nome, una descrizione, una categoria merceologica e una foto.</a:t>
            </a:r>
            <a:r>
              <a:rPr lang="it-IT" dirty="0"/>
              <a:t> Lo stesso prodotto (cioè codice prodotto) può essere venduto da più fornitori a prezzi differenti. Un fornitore ha un </a:t>
            </a:r>
            <a:r>
              <a:rPr lang="it-IT" dirty="0">
                <a:solidFill>
                  <a:srgbClr val="00B050"/>
                </a:solidFill>
              </a:rPr>
              <a:t>codice, un nome, una valutazione da 1 a 5 stelle e una politica di spedizione</a:t>
            </a:r>
            <a:r>
              <a:rPr lang="it-IT" dirty="0"/>
              <a:t>. Un utente ha </a:t>
            </a:r>
            <a:r>
              <a:rPr lang="it-IT" dirty="0">
                <a:solidFill>
                  <a:srgbClr val="00B050"/>
                </a:solidFill>
              </a:rPr>
              <a:t>un nome, un cognome, un’e-mail, una password e un indirizzo di spedizione</a:t>
            </a:r>
            <a:r>
              <a:rPr lang="it-IT" dirty="0"/>
              <a:t>. La politica di spedizione precisa il prezzo della spedizione in base al numero di articoli ordinati. Ogni fornitore è libero di </a:t>
            </a:r>
            <a:r>
              <a:rPr lang="it-IT" dirty="0">
                <a:solidFill>
                  <a:srgbClr val="00B0F0"/>
                </a:solidFill>
              </a:rPr>
              <a:t>definire</a:t>
            </a:r>
            <a:r>
              <a:rPr lang="it-IT" dirty="0"/>
              <a:t> </a:t>
            </a:r>
            <a:r>
              <a:rPr lang="it-IT" dirty="0">
                <a:solidFill>
                  <a:srgbClr val="FF0000"/>
                </a:solidFill>
              </a:rPr>
              <a:t>fasce di spesa</a:t>
            </a:r>
            <a:r>
              <a:rPr lang="it-IT" dirty="0"/>
              <a:t>. Una fascia di spesa ha un </a:t>
            </a:r>
            <a:r>
              <a:rPr lang="it-IT" dirty="0">
                <a:solidFill>
                  <a:srgbClr val="00B050"/>
                </a:solidFill>
              </a:rPr>
              <a:t>numero minimo, un numero massimo e un prezzo</a:t>
            </a:r>
            <a:r>
              <a:rPr lang="it-IT" dirty="0"/>
              <a:t>.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07670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err="1"/>
              <a:t>lOGOUT</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1376798"/>
            <a:ext cx="4558377" cy="396154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30</a:t>
            </a:fld>
            <a:endParaRPr lang="en-US"/>
          </a:p>
        </p:txBody>
      </p:sp>
    </p:spTree>
    <p:extLst>
      <p:ext uri="{BB962C8B-B14F-4D97-AF65-F5344CB8AC3E}">
        <p14:creationId xmlns:p14="http://schemas.microsoft.com/office/powerpoint/2010/main" val="372427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1981199" y="2362200"/>
            <a:ext cx="6438645" cy="2400300"/>
          </a:xfrm>
        </p:spPr>
        <p:txBody>
          <a:bodyPr>
            <a:normAutofit/>
          </a:bodyPr>
          <a:lstStyle/>
          <a:p>
            <a:r>
              <a:rPr lang="it-IT" sz="4800" dirty="0"/>
              <a:t>RIA</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2018489" y="5075226"/>
            <a:ext cx="6438645" cy="1135074"/>
          </a:xfrm>
        </p:spPr>
        <p:txBody>
          <a:bodyPr>
            <a:normAutofit/>
          </a:bodyPr>
          <a:lstStyle/>
          <a:p>
            <a:endParaRPr lang="it-IT" dirty="0">
              <a:solidFill>
                <a:srgbClr val="FFFFFF"/>
              </a:solidFill>
            </a:endParaRP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fld id="{C44DFF69-10F2-434E-93A5-92B891A14D33}" type="datetime1">
              <a:rPr lang="en-US" smtClean="0">
                <a:solidFill>
                  <a:srgbClr val="FFFFFF"/>
                </a:solidFill>
                <a:effectLst>
                  <a:outerShdw blurRad="38100" dist="38100" dir="2700000" algn="tl">
                    <a:srgbClr val="000000">
                      <a:alpha val="43137"/>
                    </a:srgbClr>
                  </a:outerShdw>
                </a:effectLst>
              </a:rPr>
              <a:pPr>
                <a:spcAft>
                  <a:spcPts val="600"/>
                </a:spcAft>
              </a:pPr>
              <a:t>7/31/2023</a:t>
            </a:fld>
            <a:endParaRPr lang="en-US">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31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060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JavaScript-</a:t>
            </a:r>
            <a:r>
              <a:rPr lang="it-IT" dirty="0" err="1"/>
              <a:t>only</a:t>
            </a:r>
            <a:r>
              <a:rPr lang="it-IT" dirty="0"/>
              <a:t> </a:t>
            </a:r>
            <a:r>
              <a:rPr lang="it-IT" dirty="0" err="1"/>
              <a:t>Specifications</a:t>
            </a:r>
            <a:endParaRPr lang="it-IT" dirty="0"/>
          </a:p>
        </p:txBody>
      </p:sp>
      <p:sp>
        <p:nvSpPr>
          <p:cNvPr id="3" name="Segnaposto contenuto 2">
            <a:extLst>
              <a:ext uri="{FF2B5EF4-FFF2-40B4-BE49-F238E27FC236}">
                <a16:creationId xmlns:a16="http://schemas.microsoft.com/office/drawing/2014/main" id="{B1141AA1-DF62-493A-8AA1-0ABA26A8D0A7}"/>
              </a:ext>
            </a:extLst>
          </p:cNvPr>
          <p:cNvSpPr>
            <a:spLocks noGrp="1"/>
          </p:cNvSpPr>
          <p:nvPr>
            <p:ph idx="1"/>
          </p:nvPr>
        </p:nvSpPr>
        <p:spPr>
          <a:xfrm>
            <a:off x="652371" y="1399032"/>
            <a:ext cx="10620855" cy="4544568"/>
          </a:xfrm>
        </p:spPr>
        <p:txBody>
          <a:bodyPr>
            <a:normAutofit/>
          </a:bodyPr>
          <a:lstStyle/>
          <a:p>
            <a:pPr marL="0" indent="0">
              <a:buNone/>
            </a:pPr>
            <a:r>
              <a:rPr lang="it-IT" sz="1900" dirty="0"/>
              <a:t>Si realizzi un’applicazione client server web che estende e/o modifica le specifiche precedenti come segue:</a:t>
            </a:r>
          </a:p>
          <a:p>
            <a:r>
              <a:rPr lang="it-IT" sz="1900" dirty="0"/>
              <a:t>Dopo il login dell’utente, l’intera applicazione è realizzata con un’unica pagina.</a:t>
            </a:r>
          </a:p>
          <a:p>
            <a:r>
              <a:rPr lang="it-IT" sz="1900" dirty="0"/>
              <a:t>Ogni interazione dell’utente è gestita senza ricaricare completamente la pagina, ma produce l’invocazione asincrona del server e l’eventuale modifica del contenuto da aggiornare a seguito dell’evento.</a:t>
            </a:r>
          </a:p>
          <a:p>
            <a:r>
              <a:rPr lang="it-IT" sz="1900" dirty="0"/>
              <a:t>L’applicazione memorizza il contenuto del carrello a lato client.</a:t>
            </a:r>
          </a:p>
          <a:p>
            <a:r>
              <a:rPr lang="it-IT" sz="1900" dirty="0"/>
              <a:t>Nella pagina RISULTATI l’elenco dettagliato dei prodotti già nel carrello da parte di un fornitore compare mediante una finestra sovrapposta quando si passa con il mouse sopra il numero che indica quanti prodotti del medesimo fornitore sono già nel carrello.</a:t>
            </a:r>
          </a:p>
        </p:txBody>
      </p:sp>
    </p:spTree>
    <p:extLst>
      <p:ext uri="{BB962C8B-B14F-4D97-AF65-F5344CB8AC3E}">
        <p14:creationId xmlns:p14="http://schemas.microsoft.com/office/powerpoint/2010/main" val="2271169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Components</a:t>
            </a:r>
          </a:p>
        </p:txBody>
      </p:sp>
      <p:sp>
        <p:nvSpPr>
          <p:cNvPr id="4" name="CasellaDiTesto 3">
            <a:extLst>
              <a:ext uri="{FF2B5EF4-FFF2-40B4-BE49-F238E27FC236}">
                <a16:creationId xmlns:a16="http://schemas.microsoft.com/office/drawing/2014/main" id="{9C3DDF3B-F333-4381-8DDD-4F9445F87D75}"/>
              </a:ext>
            </a:extLst>
          </p:cNvPr>
          <p:cNvSpPr txBox="1"/>
          <p:nvPr/>
        </p:nvSpPr>
        <p:spPr>
          <a:xfrm>
            <a:off x="652371" y="1572768"/>
            <a:ext cx="3154680" cy="2031325"/>
          </a:xfrm>
          <a:prstGeom prst="rect">
            <a:avLst/>
          </a:prstGeom>
          <a:noFill/>
        </p:spPr>
        <p:txBody>
          <a:bodyPr wrap="square" rtlCol="0">
            <a:spAutoFit/>
          </a:bodyPr>
          <a:lstStyle/>
          <a:p>
            <a:r>
              <a:rPr lang="it-IT" dirty="0" err="1"/>
              <a:t>Beans</a:t>
            </a:r>
            <a:r>
              <a:rPr lang="it-IT" dirty="0"/>
              <a:t>:</a:t>
            </a:r>
          </a:p>
          <a:p>
            <a:pPr marL="285750" indent="-285750">
              <a:buFont typeface="Arial" panose="020B0604020202020204" pitchFamily="34" charset="0"/>
              <a:buChar char="•"/>
            </a:pPr>
            <a:r>
              <a:rPr lang="it-IT" dirty="0" err="1"/>
              <a:t>CartSupplier</a:t>
            </a:r>
            <a:endParaRPr lang="it-IT" dirty="0"/>
          </a:p>
          <a:p>
            <a:pPr marL="285750" indent="-285750">
              <a:buFont typeface="Arial" panose="020B0604020202020204" pitchFamily="34" charset="0"/>
              <a:buChar char="•"/>
            </a:pPr>
            <a:r>
              <a:rPr lang="it-IT" dirty="0"/>
              <a:t>Order</a:t>
            </a:r>
          </a:p>
          <a:p>
            <a:pPr marL="285750" indent="-285750">
              <a:buFont typeface="Arial" panose="020B0604020202020204" pitchFamily="34" charset="0"/>
              <a:buChar char="•"/>
            </a:pPr>
            <a:r>
              <a:rPr lang="it-IT" dirty="0"/>
              <a:t>Product</a:t>
            </a:r>
          </a:p>
          <a:p>
            <a:pPr marL="285750" indent="-285750">
              <a:buFont typeface="Arial" panose="020B0604020202020204" pitchFamily="34" charset="0"/>
              <a:buChar char="•"/>
            </a:pPr>
            <a:r>
              <a:rPr lang="it-IT" dirty="0" err="1"/>
              <a:t>SpendingRanges</a:t>
            </a:r>
            <a:endParaRPr lang="it-IT" dirty="0"/>
          </a:p>
          <a:p>
            <a:pPr marL="285750" indent="-285750">
              <a:buFont typeface="Arial" panose="020B0604020202020204" pitchFamily="34" charset="0"/>
              <a:buChar char="•"/>
            </a:pPr>
            <a:r>
              <a:rPr lang="it-IT" dirty="0"/>
              <a:t>Supplier</a:t>
            </a:r>
          </a:p>
          <a:p>
            <a:pPr marL="285750" indent="-285750">
              <a:buFont typeface="Arial" panose="020B0604020202020204" pitchFamily="34" charset="0"/>
              <a:buChar char="•"/>
            </a:pPr>
            <a:r>
              <a:rPr lang="it-IT" dirty="0"/>
              <a:t>User</a:t>
            </a:r>
          </a:p>
        </p:txBody>
      </p:sp>
      <p:sp>
        <p:nvSpPr>
          <p:cNvPr id="5" name="CasellaDiTesto 4">
            <a:extLst>
              <a:ext uri="{FF2B5EF4-FFF2-40B4-BE49-F238E27FC236}">
                <a16:creationId xmlns:a16="http://schemas.microsoft.com/office/drawing/2014/main" id="{4FE718D4-93DE-4E42-9FD8-506DB8298762}"/>
              </a:ext>
            </a:extLst>
          </p:cNvPr>
          <p:cNvSpPr txBox="1"/>
          <p:nvPr/>
        </p:nvSpPr>
        <p:spPr>
          <a:xfrm>
            <a:off x="3407664" y="1572767"/>
            <a:ext cx="2688336" cy="2031325"/>
          </a:xfrm>
          <a:prstGeom prst="rect">
            <a:avLst/>
          </a:prstGeom>
          <a:noFill/>
        </p:spPr>
        <p:txBody>
          <a:bodyPr wrap="square" rtlCol="0">
            <a:spAutoFit/>
          </a:bodyPr>
          <a:lstStyle/>
          <a:p>
            <a:r>
              <a:rPr lang="it-IT" dirty="0" err="1"/>
              <a:t>Dao</a:t>
            </a:r>
            <a:r>
              <a:rPr lang="it-IT" dirty="0"/>
              <a:t>:</a:t>
            </a:r>
          </a:p>
          <a:p>
            <a:pPr marL="285750" indent="-285750">
              <a:buFont typeface="Arial" panose="020B0604020202020204" pitchFamily="34" charset="0"/>
              <a:buChar char="•"/>
            </a:pPr>
            <a:r>
              <a:rPr lang="it-IT" dirty="0" err="1"/>
              <a:t>OrderDao</a:t>
            </a:r>
            <a:endParaRPr lang="it-IT" dirty="0"/>
          </a:p>
          <a:p>
            <a:pPr marL="285750" indent="-285750">
              <a:buFont typeface="Arial" panose="020B0604020202020204" pitchFamily="34" charset="0"/>
              <a:buChar char="•"/>
            </a:pPr>
            <a:r>
              <a:rPr lang="it-IT" dirty="0" err="1"/>
              <a:t>ProductDao</a:t>
            </a:r>
            <a:endParaRPr lang="it-IT" dirty="0"/>
          </a:p>
          <a:p>
            <a:pPr marL="285750" indent="-285750">
              <a:buFont typeface="Arial" panose="020B0604020202020204" pitchFamily="34" charset="0"/>
              <a:buChar char="•"/>
            </a:pPr>
            <a:r>
              <a:rPr lang="it-IT" dirty="0" err="1"/>
              <a:t>SpendingRangesDao</a:t>
            </a:r>
            <a:endParaRPr lang="it-IT" dirty="0"/>
          </a:p>
          <a:p>
            <a:pPr marL="285750" indent="-285750">
              <a:buFont typeface="Arial" panose="020B0604020202020204" pitchFamily="34" charset="0"/>
              <a:buChar char="•"/>
            </a:pPr>
            <a:r>
              <a:rPr lang="it-IT" dirty="0" err="1"/>
              <a:t>SupplierDao</a:t>
            </a:r>
            <a:endParaRPr lang="it-IT" dirty="0"/>
          </a:p>
          <a:p>
            <a:pPr marL="285750" indent="-285750">
              <a:buFont typeface="Arial" panose="020B0604020202020204" pitchFamily="34" charset="0"/>
              <a:buChar char="•"/>
            </a:pPr>
            <a:r>
              <a:rPr lang="it-IT" dirty="0" err="1"/>
              <a:t>UserDao</a:t>
            </a:r>
            <a:endParaRPr lang="it-IT" dirty="0"/>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F2BF10BF-8410-41B9-9DF9-9623E2AD4B8E}"/>
              </a:ext>
            </a:extLst>
          </p:cNvPr>
          <p:cNvSpPr txBox="1"/>
          <p:nvPr/>
        </p:nvSpPr>
        <p:spPr>
          <a:xfrm>
            <a:off x="6096000" y="1572767"/>
            <a:ext cx="3044952" cy="2308324"/>
          </a:xfrm>
          <a:prstGeom prst="rect">
            <a:avLst/>
          </a:prstGeom>
          <a:noFill/>
        </p:spPr>
        <p:txBody>
          <a:bodyPr wrap="square" rtlCol="0">
            <a:spAutoFit/>
          </a:bodyPr>
          <a:lstStyle/>
          <a:p>
            <a:r>
              <a:rPr lang="it-IT" dirty="0"/>
              <a:t>Controller:</a:t>
            </a:r>
          </a:p>
          <a:p>
            <a:pPr marL="285750" indent="-285750">
              <a:buFont typeface="Arial" panose="020B0604020202020204" pitchFamily="34" charset="0"/>
              <a:buChar char="•"/>
            </a:pPr>
            <a:r>
              <a:rPr lang="it-IT" dirty="0" err="1"/>
              <a:t>CheckLogin</a:t>
            </a:r>
            <a:endParaRPr lang="it-IT" dirty="0"/>
          </a:p>
          <a:p>
            <a:pPr marL="285750" indent="-285750">
              <a:buFont typeface="Arial" panose="020B0604020202020204" pitchFamily="34" charset="0"/>
              <a:buChar char="•"/>
            </a:pPr>
            <a:r>
              <a:rPr lang="it-IT" dirty="0" err="1"/>
              <a:t>CreateOrder</a:t>
            </a:r>
            <a:endParaRPr lang="it-IT" dirty="0"/>
          </a:p>
          <a:p>
            <a:pPr marL="285750" indent="-285750">
              <a:buFont typeface="Arial" panose="020B0604020202020204" pitchFamily="34" charset="0"/>
              <a:buChar char="•"/>
            </a:pPr>
            <a:r>
              <a:rPr lang="it-IT" dirty="0" err="1"/>
              <a:t>GoToHome</a:t>
            </a:r>
            <a:endParaRPr lang="it-IT" dirty="0"/>
          </a:p>
          <a:p>
            <a:pPr marL="285750" indent="-285750">
              <a:buFont typeface="Arial" panose="020B0604020202020204" pitchFamily="34" charset="0"/>
              <a:buChar char="•"/>
            </a:pPr>
            <a:r>
              <a:rPr lang="it-IT" dirty="0" err="1"/>
              <a:t>GoToOrder</a:t>
            </a:r>
            <a:endParaRPr lang="it-IT" dirty="0"/>
          </a:p>
          <a:p>
            <a:pPr marL="285750" indent="-285750">
              <a:buFont typeface="Arial" panose="020B0604020202020204" pitchFamily="34" charset="0"/>
              <a:buChar char="•"/>
            </a:pPr>
            <a:r>
              <a:rPr lang="it-IT" dirty="0" err="1"/>
              <a:t>GoToResults</a:t>
            </a:r>
            <a:endParaRPr lang="it-IT" dirty="0"/>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ProductsDetails</a:t>
            </a:r>
            <a:endParaRPr lang="it-IT" dirty="0"/>
          </a:p>
        </p:txBody>
      </p:sp>
      <p:sp>
        <p:nvSpPr>
          <p:cNvPr id="7" name="CasellaDiTesto 6">
            <a:extLst>
              <a:ext uri="{FF2B5EF4-FFF2-40B4-BE49-F238E27FC236}">
                <a16:creationId xmlns:a16="http://schemas.microsoft.com/office/drawing/2014/main" id="{B37A8602-BE83-4F6B-B2DD-EA797A1850C0}"/>
              </a:ext>
            </a:extLst>
          </p:cNvPr>
          <p:cNvSpPr txBox="1"/>
          <p:nvPr/>
        </p:nvSpPr>
        <p:spPr>
          <a:xfrm>
            <a:off x="652371" y="4389120"/>
            <a:ext cx="3154680" cy="646331"/>
          </a:xfrm>
          <a:prstGeom prst="rect">
            <a:avLst/>
          </a:prstGeom>
          <a:noFill/>
        </p:spPr>
        <p:txBody>
          <a:bodyPr wrap="square" rtlCol="0">
            <a:spAutoFit/>
          </a:bodyPr>
          <a:lstStyle/>
          <a:p>
            <a:r>
              <a:rPr lang="it-IT" dirty="0"/>
              <a:t>Filter:</a:t>
            </a:r>
          </a:p>
          <a:p>
            <a:pPr marL="285750" indent="-285750">
              <a:buFont typeface="Arial" panose="020B0604020202020204" pitchFamily="34" charset="0"/>
              <a:buChar char="•"/>
            </a:pPr>
            <a:r>
              <a:rPr lang="it-IT" dirty="0" err="1"/>
              <a:t>LoginChecker</a:t>
            </a:r>
            <a:endParaRPr lang="it-IT" dirty="0"/>
          </a:p>
        </p:txBody>
      </p:sp>
      <p:sp>
        <p:nvSpPr>
          <p:cNvPr id="8" name="CasellaDiTesto 7">
            <a:extLst>
              <a:ext uri="{FF2B5EF4-FFF2-40B4-BE49-F238E27FC236}">
                <a16:creationId xmlns:a16="http://schemas.microsoft.com/office/drawing/2014/main" id="{CE31EBC7-27FD-483F-8819-1E59954597B3}"/>
              </a:ext>
            </a:extLst>
          </p:cNvPr>
          <p:cNvSpPr txBox="1"/>
          <p:nvPr/>
        </p:nvSpPr>
        <p:spPr>
          <a:xfrm>
            <a:off x="8714232" y="1572767"/>
            <a:ext cx="3410712" cy="923330"/>
          </a:xfrm>
          <a:prstGeom prst="rect">
            <a:avLst/>
          </a:prstGeom>
          <a:noFill/>
        </p:spPr>
        <p:txBody>
          <a:bodyPr wrap="square" rtlCol="0">
            <a:spAutoFit/>
          </a:bodyPr>
          <a:lstStyle/>
          <a:p>
            <a:r>
              <a:rPr lang="it-IT" dirty="0" err="1"/>
              <a:t>View</a:t>
            </a:r>
            <a:r>
              <a:rPr lang="it-IT" dirty="0"/>
              <a:t>:</a:t>
            </a:r>
          </a:p>
          <a:p>
            <a:pPr marL="285750" indent="-285750">
              <a:buFont typeface="Arial" panose="020B0604020202020204" pitchFamily="34" charset="0"/>
              <a:buChar char="•"/>
            </a:pPr>
            <a:r>
              <a:rPr lang="it-IT" dirty="0"/>
              <a:t>LoginPage.html</a:t>
            </a:r>
          </a:p>
          <a:p>
            <a:pPr marL="285750" indent="-285750">
              <a:buFont typeface="Arial" panose="020B0604020202020204" pitchFamily="34" charset="0"/>
              <a:buChar char="•"/>
            </a:pPr>
            <a:r>
              <a:rPr lang="it-IT" dirty="0"/>
              <a:t>Market.html</a:t>
            </a:r>
          </a:p>
        </p:txBody>
      </p:sp>
    </p:spTree>
    <p:extLst>
      <p:ext uri="{BB962C8B-B14F-4D97-AF65-F5344CB8AC3E}">
        <p14:creationId xmlns:p14="http://schemas.microsoft.com/office/powerpoint/2010/main" val="428515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err="1"/>
              <a:t>javaScript</a:t>
            </a:r>
            <a:r>
              <a:rPr lang="it-IT" dirty="0"/>
              <a:t> Components</a:t>
            </a:r>
          </a:p>
        </p:txBody>
      </p:sp>
      <p:sp>
        <p:nvSpPr>
          <p:cNvPr id="3" name="Segnaposto contenuto 2">
            <a:extLst>
              <a:ext uri="{FF2B5EF4-FFF2-40B4-BE49-F238E27FC236}">
                <a16:creationId xmlns:a16="http://schemas.microsoft.com/office/drawing/2014/main" id="{B1141AA1-DF62-493A-8AA1-0ABA26A8D0A7}"/>
              </a:ext>
            </a:extLst>
          </p:cNvPr>
          <p:cNvSpPr>
            <a:spLocks noGrp="1"/>
          </p:cNvSpPr>
          <p:nvPr>
            <p:ph idx="1"/>
          </p:nvPr>
        </p:nvSpPr>
        <p:spPr>
          <a:xfrm>
            <a:off x="652371" y="1399032"/>
            <a:ext cx="10620855" cy="4544568"/>
          </a:xfrm>
        </p:spPr>
        <p:txBody>
          <a:bodyPr>
            <a:normAutofit/>
          </a:bodyPr>
          <a:lstStyle/>
          <a:p>
            <a:r>
              <a:rPr lang="it-IT" sz="1900" dirty="0" err="1"/>
              <a:t>PageOrchestrator</a:t>
            </a:r>
            <a:r>
              <a:rPr lang="it-IT" sz="1900" dirty="0"/>
              <a:t>:</a:t>
            </a:r>
          </a:p>
        </p:txBody>
      </p:sp>
    </p:spTree>
    <p:extLst>
      <p:ext uri="{BB962C8B-B14F-4D97-AF65-F5344CB8AC3E}">
        <p14:creationId xmlns:p14="http://schemas.microsoft.com/office/powerpoint/2010/main" val="2383730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510B1-C7FF-4AC8-A0D6-D771CDA41DD1}"/>
              </a:ext>
            </a:extLst>
          </p:cNvPr>
          <p:cNvSpPr>
            <a:spLocks noGrp="1"/>
          </p:cNvSpPr>
          <p:nvPr>
            <p:ph type="title"/>
          </p:nvPr>
        </p:nvSpPr>
        <p:spPr>
          <a:xfrm>
            <a:off x="652371" y="350982"/>
            <a:ext cx="10625229" cy="729673"/>
          </a:xfrm>
        </p:spPr>
        <p:txBody>
          <a:bodyPr>
            <a:normAutofit/>
          </a:bodyPr>
          <a:lstStyle/>
          <a:p>
            <a:r>
              <a:rPr lang="it-IT" dirty="0"/>
              <a:t>IFML</a:t>
            </a:r>
          </a:p>
        </p:txBody>
      </p:sp>
      <p:pic>
        <p:nvPicPr>
          <p:cNvPr id="5" name="Segnaposto contenuto 4">
            <a:extLst>
              <a:ext uri="{FF2B5EF4-FFF2-40B4-BE49-F238E27FC236}">
                <a16:creationId xmlns:a16="http://schemas.microsoft.com/office/drawing/2014/main" id="{031FE01F-9A01-47DF-84F3-BE6D7D18A4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07746" y="1684973"/>
            <a:ext cx="9212471" cy="4698496"/>
          </a:xfrm>
        </p:spPr>
      </p:pic>
    </p:spTree>
    <p:extLst>
      <p:ext uri="{BB962C8B-B14F-4D97-AF65-F5344CB8AC3E}">
        <p14:creationId xmlns:p14="http://schemas.microsoft.com/office/powerpoint/2010/main" val="2011273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Actions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2771637882"/>
              </p:ext>
            </p:extLst>
          </p:nvPr>
        </p:nvGraphicFramePr>
        <p:xfrm>
          <a:off x="652463" y="2095500"/>
          <a:ext cx="10620376" cy="3708400"/>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70840">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70840">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extLst>
                  <a:ext uri="{0D108BD9-81ED-4DB2-BD59-A6C34878D82A}">
                    <a16:rowId xmlns:a16="http://schemas.microsoft.com/office/drawing/2014/main" val="4206063415"/>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32679421"/>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653421763"/>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74445085"/>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63645017"/>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707391907"/>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36927906"/>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432965708"/>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437827103"/>
                  </a:ext>
                </a:extLst>
              </a:tr>
            </a:tbl>
          </a:graphicData>
        </a:graphic>
      </p:graphicFrame>
    </p:spTree>
    <p:extLst>
      <p:ext uri="{BB962C8B-B14F-4D97-AF65-F5344CB8AC3E}">
        <p14:creationId xmlns:p14="http://schemas.microsoft.com/office/powerpoint/2010/main" val="3811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Actions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2174336659"/>
              </p:ext>
            </p:extLst>
          </p:nvPr>
        </p:nvGraphicFramePr>
        <p:xfrm>
          <a:off x="652463" y="2095500"/>
          <a:ext cx="10620376" cy="3708400"/>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70840">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70840">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extLst>
                  <a:ext uri="{0D108BD9-81ED-4DB2-BD59-A6C34878D82A}">
                    <a16:rowId xmlns:a16="http://schemas.microsoft.com/office/drawing/2014/main" val="4206063415"/>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32679421"/>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653421763"/>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74445085"/>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63645017"/>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707391907"/>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36927906"/>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432965708"/>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437827103"/>
                  </a:ext>
                </a:extLst>
              </a:tr>
            </a:tbl>
          </a:graphicData>
        </a:graphic>
      </p:graphicFrame>
    </p:spTree>
    <p:extLst>
      <p:ext uri="{BB962C8B-B14F-4D97-AF65-F5344CB8AC3E}">
        <p14:creationId xmlns:p14="http://schemas.microsoft.com/office/powerpoint/2010/main" val="320714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a:t>lOGIN</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357055" y="116902"/>
            <a:ext cx="5048544" cy="629947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38</a:t>
            </a:fld>
            <a:endParaRPr lang="en-US"/>
          </a:p>
        </p:txBody>
      </p:sp>
    </p:spTree>
    <p:extLst>
      <p:ext uri="{BB962C8B-B14F-4D97-AF65-F5344CB8AC3E}">
        <p14:creationId xmlns:p14="http://schemas.microsoft.com/office/powerpoint/2010/main" val="4221801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err="1"/>
              <a:t>pageORCHESTRATOR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605063" y="985028"/>
            <a:ext cx="6398866" cy="431087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39</a:t>
            </a:fld>
            <a:endParaRPr lang="en-US"/>
          </a:p>
        </p:txBody>
      </p:sp>
    </p:spTree>
    <p:extLst>
      <p:ext uri="{BB962C8B-B14F-4D97-AF65-F5344CB8AC3E}">
        <p14:creationId xmlns:p14="http://schemas.microsoft.com/office/powerpoint/2010/main" val="349630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2073520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home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28039" y="589348"/>
            <a:ext cx="5061647" cy="546240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40</a:t>
            </a:fld>
            <a:endParaRPr lang="en-US"/>
          </a:p>
        </p:txBody>
      </p:sp>
    </p:spTree>
    <p:extLst>
      <p:ext uri="{BB962C8B-B14F-4D97-AF65-F5344CB8AC3E}">
        <p14:creationId xmlns:p14="http://schemas.microsoft.com/office/powerpoint/2010/main" val="162224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a:t>
            </a:r>
            <a:r>
              <a:rPr lang="it-IT" dirty="0" err="1"/>
              <a:t>results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930731" y="534177"/>
            <a:ext cx="5456264" cy="5552770"/>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41</a:t>
            </a:fld>
            <a:endParaRPr lang="en-US"/>
          </a:p>
        </p:txBody>
      </p:sp>
    </p:spTree>
    <p:extLst>
      <p:ext uri="{BB962C8B-B14F-4D97-AF65-F5344CB8AC3E}">
        <p14:creationId xmlns:p14="http://schemas.microsoft.com/office/powerpoint/2010/main" val="2627153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061409" y="352561"/>
            <a:ext cx="5267471" cy="616253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42</a:t>
            </a:fld>
            <a:endParaRPr lang="en-US"/>
          </a:p>
        </p:txBody>
      </p:sp>
    </p:spTree>
    <p:extLst>
      <p:ext uri="{BB962C8B-B14F-4D97-AF65-F5344CB8AC3E}">
        <p14:creationId xmlns:p14="http://schemas.microsoft.com/office/powerpoint/2010/main" val="615263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Create </a:t>
            </a:r>
            <a:r>
              <a:rPr lang="it-IT" dirty="0" err="1"/>
              <a:t>order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352561"/>
            <a:ext cx="5102521" cy="616253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43</a:t>
            </a:fld>
            <a:endParaRPr lang="en-US"/>
          </a:p>
        </p:txBody>
      </p:sp>
    </p:spTree>
    <p:extLst>
      <p:ext uri="{BB962C8B-B14F-4D97-AF65-F5344CB8AC3E}">
        <p14:creationId xmlns:p14="http://schemas.microsoft.com/office/powerpoint/2010/main" val="925202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a:t>
            </a:r>
            <a:r>
              <a:rPr lang="it-IT" dirty="0" err="1"/>
              <a:t>order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617504"/>
            <a:ext cx="5102521" cy="5632653"/>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44</a:t>
            </a:fld>
            <a:endParaRPr lang="en-US"/>
          </a:p>
        </p:txBody>
      </p:sp>
    </p:spTree>
    <p:extLst>
      <p:ext uri="{BB962C8B-B14F-4D97-AF65-F5344CB8AC3E}">
        <p14:creationId xmlns:p14="http://schemas.microsoft.com/office/powerpoint/2010/main" val="709390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LOGOUT</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1598998"/>
            <a:ext cx="5102521" cy="366966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7/31/2023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45</a:t>
            </a:fld>
            <a:endParaRPr lang="en-US"/>
          </a:p>
        </p:txBody>
      </p:sp>
    </p:spTree>
    <p:extLst>
      <p:ext uri="{BB962C8B-B14F-4D97-AF65-F5344CB8AC3E}">
        <p14:creationId xmlns:p14="http://schemas.microsoft.com/office/powerpoint/2010/main" val="85584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Un ordine</a:t>
            </a:r>
            <a:r>
              <a:rPr lang="it-IT" sz="1900" dirty="0">
                <a:solidFill>
                  <a:srgbClr val="00B050"/>
                </a:solidFill>
              </a:rPr>
              <a:t> ha un codice, il nome del fornitore, l’elenco dei prodotti, un valore totale composto dalla somma del valore dei prodotti e delle spese di spedizione, una data di spedizione e l’indirizzo di spedizione dell’utente</a:t>
            </a:r>
            <a:r>
              <a:rPr lang="it-IT" sz="1900" dirty="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95503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`user` ( </a:t>
            </a:r>
          </a:p>
          <a:p>
            <a:pPr marL="0" indent="0">
              <a:buNone/>
            </a:pPr>
            <a:r>
              <a:rPr lang="en-US" dirty="0"/>
              <a:t> `Mail` varchar(30) NOT NULL,  </a:t>
            </a:r>
          </a:p>
          <a:p>
            <a:pPr marL="0" indent="0">
              <a:buNone/>
            </a:pPr>
            <a:r>
              <a:rPr lang="en-US" dirty="0"/>
              <a:t>`Password` char(8) NOT NULL, </a:t>
            </a:r>
          </a:p>
          <a:p>
            <a:pPr marL="0" indent="0">
              <a:buNone/>
            </a:pPr>
            <a:r>
              <a:rPr lang="en-US" dirty="0"/>
              <a:t>`Name` varchar(15) NOT NULL,  </a:t>
            </a:r>
          </a:p>
          <a:p>
            <a:pPr marL="0" indent="0">
              <a:buNone/>
            </a:pPr>
            <a:r>
              <a:rPr lang="en-US" dirty="0"/>
              <a:t>`Surname` varchar(15) NOT NULL, </a:t>
            </a:r>
          </a:p>
          <a:p>
            <a:pPr marL="0" indent="0">
              <a:buNone/>
            </a:pPr>
            <a:r>
              <a:rPr lang="en-US" dirty="0"/>
              <a:t>`Address` varchar(50) NOT NULL,  </a:t>
            </a:r>
          </a:p>
          <a:p>
            <a:pPr marL="0" indent="0">
              <a:buNone/>
            </a:pPr>
            <a:r>
              <a:rPr lang="en-US" dirty="0"/>
              <a:t>PRIMARY KEY (`Mail`),  KEY `Address` (`Address`))</a:t>
            </a:r>
            <a:endParaRPr lang="it-IT" dirty="0"/>
          </a:p>
        </p:txBody>
      </p:sp>
    </p:spTree>
    <p:extLst>
      <p:ext uri="{BB962C8B-B14F-4D97-AF65-F5344CB8AC3E}">
        <p14:creationId xmlns:p14="http://schemas.microsoft.com/office/powerpoint/2010/main" val="144972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`product` (  </a:t>
            </a:r>
          </a:p>
          <a:p>
            <a:pPr marL="0" indent="0">
              <a:buNone/>
            </a:pPr>
            <a:r>
              <a:rPr lang="it-IT" dirty="0"/>
              <a:t>`Code` </a:t>
            </a:r>
            <a:r>
              <a:rPr lang="it-IT" dirty="0" err="1"/>
              <a:t>int</a:t>
            </a:r>
            <a:r>
              <a:rPr lang="it-IT" dirty="0"/>
              <a:t> NOT NULL AUTO_INCREMENT,  </a:t>
            </a:r>
          </a:p>
          <a:p>
            <a:pPr marL="0" indent="0">
              <a:buNone/>
            </a:pPr>
            <a:r>
              <a:rPr lang="it-IT" dirty="0"/>
              <a:t>`Name` </a:t>
            </a:r>
            <a:r>
              <a:rPr lang="it-IT" dirty="0" err="1"/>
              <a:t>varchar</a:t>
            </a:r>
            <a:r>
              <a:rPr lang="it-IT" dirty="0"/>
              <a:t>(30) NOT NULL,  </a:t>
            </a:r>
          </a:p>
          <a:p>
            <a:pPr marL="0" indent="0">
              <a:buNone/>
            </a:pPr>
            <a:r>
              <a:rPr lang="it-IT" dirty="0"/>
              <a:t>`</a:t>
            </a:r>
            <a:r>
              <a:rPr lang="it-IT" dirty="0" err="1"/>
              <a:t>Description</a:t>
            </a:r>
            <a:r>
              <a:rPr lang="it-IT" dirty="0"/>
              <a:t>` </a:t>
            </a:r>
            <a:r>
              <a:rPr lang="it-IT" dirty="0" err="1"/>
              <a:t>varchar</a:t>
            </a:r>
            <a:r>
              <a:rPr lang="it-IT" dirty="0"/>
              <a:t>(100) DEFAULT NULL,  </a:t>
            </a:r>
          </a:p>
          <a:p>
            <a:pPr marL="0" indent="0">
              <a:buNone/>
            </a:pPr>
            <a:r>
              <a:rPr lang="it-IT" dirty="0"/>
              <a:t>`</a:t>
            </a:r>
            <a:r>
              <a:rPr lang="it-IT" dirty="0" err="1"/>
              <a:t>Category</a:t>
            </a:r>
            <a:r>
              <a:rPr lang="it-IT" dirty="0"/>
              <a:t>` </a:t>
            </a:r>
            <a:r>
              <a:rPr lang="it-IT" dirty="0" err="1"/>
              <a:t>varchar</a:t>
            </a:r>
            <a:r>
              <a:rPr lang="it-IT" dirty="0"/>
              <a:t>(30) NOT NULL,  </a:t>
            </a:r>
          </a:p>
          <a:p>
            <a:pPr marL="0" indent="0">
              <a:buNone/>
            </a:pPr>
            <a:r>
              <a:rPr lang="it-IT" dirty="0"/>
              <a:t>`Photo` </a:t>
            </a:r>
            <a:r>
              <a:rPr lang="it-IT" dirty="0" err="1"/>
              <a:t>varchar</a:t>
            </a:r>
            <a:r>
              <a:rPr lang="it-IT" dirty="0"/>
              <a:t>(30) DEFAULT NULL,  </a:t>
            </a:r>
          </a:p>
          <a:p>
            <a:pPr marL="0" indent="0">
              <a:buNone/>
            </a:pPr>
            <a:r>
              <a:rPr lang="it-IT" dirty="0"/>
              <a:t>PRIMARY KEY (`Code`)) </a:t>
            </a:r>
          </a:p>
        </p:txBody>
      </p:sp>
    </p:spTree>
    <p:extLst>
      <p:ext uri="{BB962C8B-B14F-4D97-AF65-F5344CB8AC3E}">
        <p14:creationId xmlns:p14="http://schemas.microsoft.com/office/powerpoint/2010/main" val="61571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normAutofit lnSpcReduction="10000"/>
          </a:bodyPr>
          <a:lstStyle/>
          <a:p>
            <a:pPr marL="0" indent="0">
              <a:buNone/>
            </a:pPr>
            <a:r>
              <a:rPr lang="en-US" dirty="0"/>
              <a:t>CREATE TABLE `visualize` (  </a:t>
            </a:r>
          </a:p>
          <a:p>
            <a:pPr marL="0" indent="0">
              <a:buNone/>
            </a:pPr>
            <a:r>
              <a:rPr lang="en-US" dirty="0"/>
              <a:t>`</a:t>
            </a:r>
            <a:r>
              <a:rPr lang="en-US" dirty="0" err="1"/>
              <a:t>MailUser</a:t>
            </a:r>
            <a:r>
              <a:rPr lang="en-US" dirty="0"/>
              <a:t>` varchar(30) NOT NULL,  </a:t>
            </a:r>
          </a:p>
          <a:p>
            <a:pPr marL="0" indent="0">
              <a:buNone/>
            </a:pPr>
            <a:r>
              <a:rPr lang="en-US" dirty="0"/>
              <a:t>`</a:t>
            </a:r>
            <a:r>
              <a:rPr lang="en-US" dirty="0" err="1"/>
              <a:t>ProdCode</a:t>
            </a:r>
            <a:r>
              <a:rPr lang="en-US" dirty="0"/>
              <a:t>` int NOT NULL,  </a:t>
            </a:r>
          </a:p>
          <a:p>
            <a:pPr marL="0" indent="0">
              <a:buNone/>
            </a:pPr>
            <a:r>
              <a:rPr lang="en-US" dirty="0"/>
              <a:t>`Date` date NOT NULL,  </a:t>
            </a:r>
          </a:p>
          <a:p>
            <a:pPr marL="0" indent="0">
              <a:buNone/>
            </a:pPr>
            <a:r>
              <a:rPr lang="en-US" dirty="0"/>
              <a:t>`Time` time NOT NULL,  </a:t>
            </a:r>
          </a:p>
          <a:p>
            <a:pPr marL="0" indent="0">
              <a:buNone/>
            </a:pPr>
            <a:r>
              <a:rPr lang="en-US" dirty="0"/>
              <a:t>PRIMARY KEY (`</a:t>
            </a:r>
            <a:r>
              <a:rPr lang="en-US" dirty="0" err="1"/>
              <a:t>MailUser</a:t>
            </a:r>
            <a:r>
              <a:rPr lang="en-US" dirty="0"/>
              <a:t>`,`</a:t>
            </a:r>
            <a:r>
              <a:rPr lang="en-US" dirty="0" err="1"/>
              <a:t>ProdCode</a:t>
            </a:r>
            <a:r>
              <a:rPr lang="en-US" dirty="0"/>
              <a:t>`,`</a:t>
            </a:r>
            <a:r>
              <a:rPr lang="en-US" dirty="0" err="1"/>
              <a:t>Date`,`Time</a:t>
            </a:r>
            <a:r>
              <a:rPr lang="en-US" dirty="0"/>
              <a:t>`),  </a:t>
            </a:r>
          </a:p>
          <a:p>
            <a:pPr marL="0" indent="0">
              <a:buNone/>
            </a:pPr>
            <a:r>
              <a:rPr lang="en-US" dirty="0"/>
              <a:t>KEY `</a:t>
            </a:r>
            <a:r>
              <a:rPr lang="en-US" dirty="0" err="1"/>
              <a:t>MailUser</a:t>
            </a:r>
            <a:r>
              <a:rPr lang="en-US" dirty="0"/>
              <a:t>` (`</a:t>
            </a:r>
            <a:r>
              <a:rPr lang="en-US" dirty="0" err="1"/>
              <a:t>MailUser</a:t>
            </a:r>
            <a:r>
              <a:rPr lang="en-US" dirty="0"/>
              <a:t>`),  </a:t>
            </a:r>
          </a:p>
          <a:p>
            <a:pPr marL="0" indent="0">
              <a:buNone/>
            </a:pPr>
            <a:r>
              <a:rPr lang="en-US" dirty="0"/>
              <a:t>KEY `</a:t>
            </a:r>
            <a:r>
              <a:rPr lang="en-US" dirty="0" err="1"/>
              <a:t>ProdCode</a:t>
            </a:r>
            <a:r>
              <a:rPr lang="en-US" dirty="0"/>
              <a:t>` (`</a:t>
            </a:r>
            <a:r>
              <a:rPr lang="en-US" dirty="0" err="1"/>
              <a:t>ProdCode</a:t>
            </a:r>
            <a:r>
              <a:rPr lang="en-US" dirty="0"/>
              <a:t>`),  </a:t>
            </a:r>
          </a:p>
          <a:p>
            <a:pPr marL="0" indent="0">
              <a:buNone/>
            </a:pPr>
            <a:r>
              <a:rPr lang="en-US" dirty="0"/>
              <a:t>CONSTRAINT `visualize_ibfk_1` FOREIGN KEY (`</a:t>
            </a:r>
            <a:r>
              <a:rPr lang="en-US" dirty="0" err="1"/>
              <a:t>MailUser</a:t>
            </a:r>
            <a:r>
              <a:rPr lang="en-US" dirty="0"/>
              <a:t>`) REFERENCES `user` (`Mail`), </a:t>
            </a:r>
          </a:p>
          <a:p>
            <a:pPr marL="0" indent="0">
              <a:buNone/>
            </a:pPr>
            <a:r>
              <a:rPr lang="en-US" dirty="0"/>
              <a:t>CONSTRAINT `visualize_ibfk_2` FOREIGN KEY (`</a:t>
            </a:r>
            <a:r>
              <a:rPr lang="en-US" dirty="0" err="1"/>
              <a:t>ProdCode</a:t>
            </a:r>
            <a:r>
              <a:rPr lang="en-US" dirty="0"/>
              <a:t>`) REFERENCES `product` (`Code`))</a:t>
            </a:r>
            <a:endParaRPr lang="it-IT" dirty="0"/>
          </a:p>
        </p:txBody>
      </p:sp>
    </p:spTree>
    <p:extLst>
      <p:ext uri="{BB962C8B-B14F-4D97-AF65-F5344CB8AC3E}">
        <p14:creationId xmlns:p14="http://schemas.microsoft.com/office/powerpoint/2010/main" val="245109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`supplier` (  </a:t>
            </a:r>
          </a:p>
          <a:p>
            <a:pPr marL="0" indent="0">
              <a:buNone/>
            </a:pPr>
            <a:r>
              <a:rPr lang="en-US" dirty="0"/>
              <a:t>`Code` int NOT NULL,  </a:t>
            </a:r>
          </a:p>
          <a:p>
            <a:pPr marL="0" indent="0">
              <a:buNone/>
            </a:pPr>
            <a:r>
              <a:rPr lang="en-US" dirty="0"/>
              <a:t>`Name` varchar(30) NOT NULL,  </a:t>
            </a:r>
          </a:p>
          <a:p>
            <a:pPr marL="0" indent="0">
              <a:buNone/>
            </a:pPr>
            <a:r>
              <a:rPr lang="en-US" dirty="0"/>
              <a:t>`Score` int NOT NULL DEFAULT '0’,  </a:t>
            </a:r>
          </a:p>
          <a:p>
            <a:pPr marL="0" indent="0">
              <a:buNone/>
            </a:pPr>
            <a:r>
              <a:rPr lang="en-US" dirty="0"/>
              <a:t>`</a:t>
            </a:r>
            <a:r>
              <a:rPr lang="en-US" dirty="0" err="1"/>
              <a:t>FreeShipping</a:t>
            </a:r>
            <a:r>
              <a:rPr lang="en-US" dirty="0"/>
              <a:t>` float DEFAULT NULL,  </a:t>
            </a:r>
          </a:p>
          <a:p>
            <a:pPr marL="0" indent="0">
              <a:buNone/>
            </a:pPr>
            <a:r>
              <a:rPr lang="en-US" dirty="0"/>
              <a:t>PRIMARY KEY (`Code`),  KEY `Supplier` (`Name`))</a:t>
            </a:r>
            <a:endParaRPr lang="it-IT" dirty="0"/>
          </a:p>
        </p:txBody>
      </p:sp>
    </p:spTree>
    <p:extLst>
      <p:ext uri="{BB962C8B-B14F-4D97-AF65-F5344CB8AC3E}">
        <p14:creationId xmlns:p14="http://schemas.microsoft.com/office/powerpoint/2010/main" val="1231751226"/>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2580</Words>
  <Application>Microsoft Office PowerPoint</Application>
  <PresentationFormat>Widescreen</PresentationFormat>
  <Paragraphs>278</Paragraphs>
  <Slides>45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45</vt:i4>
      </vt:variant>
    </vt:vector>
  </HeadingPairs>
  <TitlesOfParts>
    <vt:vector size="50" baseType="lpstr">
      <vt:lpstr>Arial</vt:lpstr>
      <vt:lpstr>Calibri</vt:lpstr>
      <vt:lpstr>Grandview</vt:lpstr>
      <vt:lpstr>Grandview Display</vt:lpstr>
      <vt:lpstr>CitationVTI</vt:lpstr>
      <vt:lpstr>Progetto 5: carrello con più fornitori e ordine</vt:lpstr>
      <vt:lpstr>html</vt:lpstr>
      <vt:lpstr>specificATION</vt:lpstr>
      <vt:lpstr>specificATION</vt:lpstr>
      <vt:lpstr>specificATION</vt:lpstr>
      <vt:lpstr>Database sCHEMA</vt:lpstr>
      <vt:lpstr>Database sCHEMA</vt:lpstr>
      <vt:lpstr>Database sCHEMA</vt:lpstr>
      <vt:lpstr>Database sCHEMA</vt:lpstr>
      <vt:lpstr>Database sCHEMA</vt:lpstr>
      <vt:lpstr>Database sCHEMA</vt:lpstr>
      <vt:lpstr>Database sCHEMA</vt:lpstr>
      <vt:lpstr>Database sCHEMA</vt:lpstr>
      <vt:lpstr>Database</vt:lpstr>
      <vt:lpstr>Application Requirements Analysis</vt:lpstr>
      <vt:lpstr>Application Requirements Analysis</vt:lpstr>
      <vt:lpstr>Application Requirements Analysis</vt:lpstr>
      <vt:lpstr>IFML</vt:lpstr>
      <vt:lpstr>Components</vt:lpstr>
      <vt:lpstr>Login</vt:lpstr>
      <vt:lpstr>GO TO HOME</vt:lpstr>
      <vt:lpstr>GO TO rESULTS</vt:lpstr>
      <vt:lpstr>Product Details</vt:lpstr>
      <vt:lpstr>Product Details</vt:lpstr>
      <vt:lpstr>Check Quantity</vt:lpstr>
      <vt:lpstr>Check Quantity</vt:lpstr>
      <vt:lpstr>GO TO Cart</vt:lpstr>
      <vt:lpstr>Create Order</vt:lpstr>
      <vt:lpstr>GO TO Order</vt:lpstr>
      <vt:lpstr>lOGOUT</vt:lpstr>
      <vt:lpstr>RIA</vt:lpstr>
      <vt:lpstr>JavaScript-only Specifications</vt:lpstr>
      <vt:lpstr>Components</vt:lpstr>
      <vt:lpstr>javaScript Components</vt:lpstr>
      <vt:lpstr>IFML</vt:lpstr>
      <vt:lpstr>Events &amp; Actions</vt:lpstr>
      <vt:lpstr>Events &amp; Actions</vt:lpstr>
      <vt:lpstr>lOGIN</vt:lpstr>
      <vt:lpstr>pageORCHESTRATOR</vt:lpstr>
      <vt:lpstr>Go to home</vt:lpstr>
      <vt:lpstr>Go to results</vt:lpstr>
      <vt:lpstr>Product details</vt:lpstr>
      <vt:lpstr>Create order</vt:lpstr>
      <vt:lpstr>Go to order</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 carrello con più fornitori e ordine</dc:title>
  <dc:creator>Chiara Auriemma</dc:creator>
  <cp:lastModifiedBy>Chiara Auriemma</cp:lastModifiedBy>
  <cp:revision>1</cp:revision>
  <dcterms:created xsi:type="dcterms:W3CDTF">2023-07-31T16:54:11Z</dcterms:created>
  <dcterms:modified xsi:type="dcterms:W3CDTF">2023-07-31T17:22:20Z</dcterms:modified>
</cp:coreProperties>
</file>