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"/>
  </p:notesMasterIdLst>
  <p:sldIdLst>
    <p:sldId id="256" r:id="rId2"/>
  </p:sldIdLst>
  <p:sldSz cx="36576000" cy="29260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MS PGothic" charset="0"/>
        <a:cs typeface="MS PGothic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MS PGothic" charset="0"/>
        <a:cs typeface="MS PGothic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MS PGothic" charset="0"/>
        <a:cs typeface="MS PGothic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MS PGothic" charset="0"/>
        <a:cs typeface="MS PGothic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MS PGothic" charset="0"/>
        <a:cs typeface="MS PGothic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MS PGothic" charset="0"/>
        <a:cs typeface="MS PGothic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MS PGothic" charset="0"/>
        <a:cs typeface="MS PGothic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MS PGothic" charset="0"/>
        <a:cs typeface="MS PGothic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MS PGothic" charset="0"/>
        <a:cs typeface="MS PGothic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FF"/>
    <a:srgbClr val="005EE3"/>
    <a:srgbClr val="D3D3D3"/>
    <a:srgbClr val="0048AE"/>
    <a:srgbClr val="00265C"/>
    <a:srgbClr val="A4C94C"/>
    <a:srgbClr val="303B15"/>
    <a:srgbClr val="495921"/>
    <a:srgbClr val="414C4E"/>
    <a:srgbClr val="9CB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2" d="100"/>
          <a:sy n="32" d="100"/>
        </p:scale>
        <p:origin x="-432" y="968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2A168-B998-C047-8499-662F6A95523F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5A862-1230-F045-9D42-DE850280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UML.</a:t>
            </a:r>
            <a:r>
              <a:rPr lang="en-US" baseline="0" dirty="0" smtClean="0"/>
              <a:t> </a:t>
            </a:r>
            <a:r>
              <a:rPr lang="en-US" baseline="0" smtClean="0"/>
              <a:t>Embarrassingly </a:t>
            </a:r>
            <a:r>
              <a:rPr lang="en-US" baseline="0" dirty="0" smtClean="0"/>
              <a:t>parallel diagram,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5A862-1230-F045-9D42-DE850280D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6942270"/>
            <a:ext cx="31089600" cy="6272107"/>
          </a:xfrm>
        </p:spPr>
        <p:txBody>
          <a:bodyPr anchor="b" anchorCtr="0"/>
          <a:lstStyle>
            <a:lvl1pPr>
              <a:defRPr sz="222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4" y="16256000"/>
            <a:ext cx="31083248" cy="7477760"/>
          </a:xfrm>
        </p:spPr>
        <p:txBody>
          <a:bodyPr>
            <a:normAutofit/>
          </a:bodyPr>
          <a:lstStyle>
            <a:lvl1pPr marL="0" indent="0" algn="ctr">
              <a:spcBef>
                <a:spcPts val="1234"/>
              </a:spcBef>
              <a:buNone/>
              <a:defRPr sz="6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00" y="13004802"/>
            <a:ext cx="4495800" cy="32918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2" y="15950003"/>
            <a:ext cx="31083252" cy="4475179"/>
          </a:xfrm>
          <a:effectLst/>
        </p:spPr>
        <p:txBody>
          <a:bodyPr vert="horz" lIns="376202" tIns="188101" rIns="376202" bIns="188101" rtlCol="0" anchor="b" anchorCtr="0">
            <a:noAutofit/>
          </a:bodyPr>
          <a:lstStyle>
            <a:lvl1pPr algn="ctr" defTabSz="3762024" rtl="0" eaLnBrk="1" latinLnBrk="0" hangingPunct="1">
              <a:spcBef>
                <a:spcPct val="0"/>
              </a:spcBef>
              <a:buNone/>
              <a:defRPr sz="156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0" y="1950720"/>
            <a:ext cx="18288000" cy="13540292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8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2" y="22108160"/>
            <a:ext cx="31083252" cy="2926080"/>
          </a:xfrm>
        </p:spPr>
        <p:txBody>
          <a:bodyPr vert="horz" lIns="376202" tIns="188101" rIns="376202" bIns="188101" rtlCol="0">
            <a:normAutofit/>
          </a:bodyPr>
          <a:lstStyle>
            <a:lvl1pPr marL="0" indent="0" algn="ctr">
              <a:spcBef>
                <a:spcPts val="1234"/>
              </a:spcBef>
              <a:buNone/>
              <a:defRPr sz="7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marL="0" lvl="0" indent="0" algn="ctr" defTabSz="3762024" rtl="0" eaLnBrk="1" latinLnBrk="0" hangingPunct="1">
              <a:lnSpc>
                <a:spcPct val="110000"/>
              </a:lnSpc>
              <a:spcBef>
                <a:spcPts val="8228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6160" y="20865056"/>
            <a:ext cx="6583680" cy="727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9405061" indent="-1881012">
              <a:defRPr/>
            </a:lvl6pPr>
            <a:lvl7pPr marL="9405061" indent="-1881012">
              <a:defRPr/>
            </a:lvl7pPr>
            <a:lvl8pPr marL="9405061" indent="-1881012">
              <a:defRPr/>
            </a:lvl8pPr>
            <a:lvl9pPr marL="9405061" indent="-188101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6160" y="7078368"/>
            <a:ext cx="6583680" cy="727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651200" y="2294963"/>
            <a:ext cx="6096000" cy="227201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294963"/>
            <a:ext cx="23559248" cy="2272015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3992256" y="13314222"/>
            <a:ext cx="7022592" cy="6816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6160" y="7078368"/>
            <a:ext cx="6583680" cy="727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2" y="6939478"/>
            <a:ext cx="31083252" cy="6281318"/>
          </a:xfrm>
        </p:spPr>
        <p:txBody>
          <a:bodyPr anchor="b" anchorCtr="0"/>
          <a:lstStyle>
            <a:lvl1pPr algn="ctr">
              <a:defRPr sz="22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2" y="16269005"/>
            <a:ext cx="31083252" cy="7490765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1234"/>
              </a:spcBef>
              <a:buNone/>
              <a:defRPr sz="6600">
                <a:solidFill>
                  <a:schemeClr val="tx2"/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0" y="13542682"/>
            <a:ext cx="4267200" cy="2519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9428484"/>
            <a:ext cx="14630400" cy="15605760"/>
          </a:xfrm>
        </p:spPr>
        <p:txBody>
          <a:bodyPr>
            <a:normAutofit/>
          </a:bodyPr>
          <a:lstStyle>
            <a:lvl1pPr>
              <a:defRPr sz="9100"/>
            </a:lvl1pPr>
            <a:lvl2pPr>
              <a:defRPr sz="82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 marL="9424657" indent="-1900608">
              <a:defRPr sz="7400"/>
            </a:lvl6pPr>
            <a:lvl7pPr marL="9424657" indent="-1900608">
              <a:defRPr sz="7400"/>
            </a:lvl7pPr>
            <a:lvl8pPr marL="9424657" indent="-1900608">
              <a:defRPr sz="7400"/>
            </a:lvl8pPr>
            <a:lvl9pPr marL="9424657" indent="-1900608"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0" y="9428484"/>
            <a:ext cx="14630400" cy="15605760"/>
          </a:xfrm>
        </p:spPr>
        <p:txBody>
          <a:bodyPr>
            <a:normAutofit/>
          </a:bodyPr>
          <a:lstStyle>
            <a:lvl1pPr>
              <a:defRPr sz="9100"/>
            </a:lvl1pPr>
            <a:lvl2pPr>
              <a:defRPr sz="82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 marL="9424657" indent="-1900608">
              <a:defRPr sz="7400"/>
            </a:lvl6pPr>
            <a:lvl7pPr marL="9424657" indent="-1900608">
              <a:defRPr sz="7400"/>
            </a:lvl7pPr>
            <a:lvl8pPr marL="9424657" indent="-1900608">
              <a:defRPr sz="7400"/>
            </a:lvl8pPr>
            <a:lvl9pPr marL="9424657" indent="-1900608"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6160" y="7078368"/>
            <a:ext cx="6583680" cy="727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8649549"/>
            <a:ext cx="14630400" cy="2729651"/>
          </a:xfrm>
        </p:spPr>
        <p:txBody>
          <a:bodyPr anchor="ctr" anchorCtr="0"/>
          <a:lstStyle>
            <a:lvl1pPr marL="0" indent="0" algn="ctr">
              <a:spcBef>
                <a:spcPts val="1234"/>
              </a:spcBef>
              <a:buNone/>
              <a:defRPr sz="9900" b="1">
                <a:solidFill>
                  <a:schemeClr val="tx2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0" y="12029440"/>
            <a:ext cx="14630400" cy="13004800"/>
          </a:xfrm>
        </p:spPr>
        <p:txBody>
          <a:bodyPr>
            <a:normAutofit/>
          </a:bodyPr>
          <a:lstStyle>
            <a:lvl1pPr>
              <a:defRPr sz="82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 marL="9424657" indent="-1900608">
              <a:defRPr sz="6600"/>
            </a:lvl6pPr>
            <a:lvl7pPr marL="9424657" indent="-1900608">
              <a:defRPr sz="6600"/>
            </a:lvl7pPr>
            <a:lvl8pPr marL="9424657" indent="-1900608">
              <a:defRPr sz="6600"/>
            </a:lvl8pPr>
            <a:lvl9pPr marL="9424657" indent="-1900608"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02400" y="8649549"/>
            <a:ext cx="14630400" cy="2729651"/>
          </a:xfrm>
        </p:spPr>
        <p:txBody>
          <a:bodyPr anchor="ctr" anchorCtr="0"/>
          <a:lstStyle>
            <a:lvl1pPr marL="0" indent="0" algn="ctr">
              <a:spcBef>
                <a:spcPts val="1234"/>
              </a:spcBef>
              <a:buNone/>
              <a:defRPr sz="9900" b="1">
                <a:solidFill>
                  <a:schemeClr val="tx2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02400" y="12029440"/>
            <a:ext cx="14630400" cy="13004800"/>
          </a:xfrm>
        </p:spPr>
        <p:txBody>
          <a:bodyPr>
            <a:normAutofit/>
          </a:bodyPr>
          <a:lstStyle>
            <a:lvl1pPr>
              <a:defRPr sz="82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 marL="9424657" indent="-1900608">
              <a:defRPr sz="6600"/>
            </a:lvl6pPr>
            <a:lvl7pPr marL="9424657" indent="-1900608">
              <a:defRPr sz="6600"/>
            </a:lvl7pPr>
            <a:lvl8pPr marL="9424657" indent="-1900608">
              <a:defRPr sz="6600"/>
            </a:lvl8pPr>
            <a:lvl9pPr marL="9424657" indent="-1900608"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6160" y="7078368"/>
            <a:ext cx="6583680" cy="727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6160" y="7078368"/>
            <a:ext cx="6583680" cy="727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624" y="3901440"/>
            <a:ext cx="14630400" cy="4958080"/>
          </a:xfrm>
        </p:spPr>
        <p:txBody>
          <a:bodyPr anchor="b"/>
          <a:lstStyle>
            <a:lvl1pPr algn="ctr">
              <a:defRPr sz="15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4472" y="1950718"/>
            <a:ext cx="14630400" cy="23083524"/>
          </a:xfrm>
        </p:spPr>
        <p:txBody>
          <a:bodyPr>
            <a:normAutofit/>
          </a:bodyPr>
          <a:lstStyle>
            <a:lvl1pPr>
              <a:defRPr sz="9900"/>
            </a:lvl1pPr>
            <a:lvl2pPr>
              <a:defRPr sz="91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 marL="9424657" indent="-1900608">
              <a:tabLst/>
              <a:defRPr sz="8200"/>
            </a:lvl6pPr>
            <a:lvl7pPr marL="9424657" indent="-1900608">
              <a:tabLst/>
              <a:defRPr sz="8200"/>
            </a:lvl7pPr>
            <a:lvl8pPr marL="9424657" indent="-1900608">
              <a:tabLst/>
              <a:defRPr sz="8200"/>
            </a:lvl8pPr>
            <a:lvl9pPr marL="9424657" indent="-1900608">
              <a:tabLst/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5624" y="11054078"/>
            <a:ext cx="14630400" cy="12354564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2469"/>
              </a:spcBef>
              <a:buNone/>
              <a:defRPr sz="74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8984" y="9753602"/>
            <a:ext cx="6583680" cy="727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052" y="3901440"/>
            <a:ext cx="14630400" cy="4954829"/>
          </a:xfrm>
          <a:effectLst/>
        </p:spPr>
        <p:txBody>
          <a:bodyPr vert="horz" lIns="376202" tIns="188101" rIns="376202" bIns="188101" rtlCol="0" anchor="b" anchorCtr="0">
            <a:noAutofit/>
          </a:bodyPr>
          <a:lstStyle>
            <a:lvl1pPr algn="ctr" defTabSz="3762024" rtl="0" eaLnBrk="1" latinLnBrk="0" hangingPunct="1">
              <a:spcBef>
                <a:spcPct val="0"/>
              </a:spcBef>
              <a:buNone/>
              <a:defRPr sz="156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35624" y="1950720"/>
            <a:ext cx="14630400" cy="23096525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99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052" y="11041075"/>
            <a:ext cx="14630400" cy="12367565"/>
          </a:xfrm>
        </p:spPr>
        <p:txBody>
          <a:bodyPr vert="horz" lIns="376202" tIns="188101" rIns="376202" bIns="188101" rtlCol="0">
            <a:normAutofit/>
          </a:bodyPr>
          <a:lstStyle>
            <a:lvl1pPr marL="0" indent="0" algn="ctr">
              <a:spcBef>
                <a:spcPts val="2469"/>
              </a:spcBef>
              <a:buNone/>
              <a:defRPr sz="7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marL="0" lvl="0" indent="0" algn="ctr" defTabSz="3762024" rtl="0" eaLnBrk="1" latinLnBrk="0" hangingPunct="1">
              <a:lnSpc>
                <a:spcPct val="110000"/>
              </a:lnSpc>
              <a:spcBef>
                <a:spcPts val="8228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9412" y="9753602"/>
            <a:ext cx="6583680" cy="727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26833559"/>
            <a:ext cx="21336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2" y="286874"/>
            <a:ext cx="31083252" cy="5852160"/>
          </a:xfrm>
          <a:prstGeom prst="rect">
            <a:avLst/>
          </a:prstGeom>
          <a:effectLst/>
        </p:spPr>
        <p:txBody>
          <a:bodyPr vert="horz" lIns="376202" tIns="188101" rIns="376202" bIns="188101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2" y="9428480"/>
            <a:ext cx="31083252" cy="15605760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2" y="26833559"/>
            <a:ext cx="9502588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8496" y="26833559"/>
            <a:ext cx="12622304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3762024" rtl="0" eaLnBrk="1" latinLnBrk="0" hangingPunct="1">
        <a:spcBef>
          <a:spcPct val="0"/>
        </a:spcBef>
        <a:buNone/>
        <a:defRPr sz="206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881012" indent="-1881012" algn="l" defTabSz="3762024" rtl="0" eaLnBrk="1" latinLnBrk="0" hangingPunct="1">
        <a:spcBef>
          <a:spcPts val="8228"/>
        </a:spcBef>
        <a:buClr>
          <a:schemeClr val="accent3"/>
        </a:buClr>
        <a:buFont typeface="Wingdings" pitchFamily="2" charset="2"/>
        <a:buChar char=""/>
        <a:defRPr sz="9900" kern="1200">
          <a:solidFill>
            <a:schemeClr val="tx2"/>
          </a:solidFill>
          <a:latin typeface="+mn-lt"/>
          <a:ea typeface="+mn-ea"/>
          <a:cs typeface="+mn-cs"/>
        </a:defRPr>
      </a:lvl1pPr>
      <a:lvl2pPr marL="3762024" indent="-1881012" algn="l" defTabSz="3762024" rtl="0" eaLnBrk="1" latinLnBrk="0" hangingPunct="1">
        <a:spcBef>
          <a:spcPts val="2469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9100" kern="1200">
          <a:solidFill>
            <a:schemeClr val="tx2"/>
          </a:solidFill>
          <a:latin typeface="+mn-lt"/>
          <a:ea typeface="+mn-ea"/>
          <a:cs typeface="+mn-cs"/>
        </a:defRPr>
      </a:lvl2pPr>
      <a:lvl3pPr marL="5643037" indent="-1881012" algn="l" defTabSz="3762024" rtl="0" eaLnBrk="1" latinLnBrk="0" hangingPunct="1">
        <a:spcBef>
          <a:spcPts val="2469"/>
        </a:spcBef>
        <a:buClr>
          <a:schemeClr val="accent3"/>
        </a:buClr>
        <a:buFont typeface="Wingdings" pitchFamily="2" charset="2"/>
        <a:buChar char=""/>
        <a:defRPr sz="8200" kern="1200">
          <a:solidFill>
            <a:schemeClr val="tx2"/>
          </a:solidFill>
          <a:latin typeface="+mn-lt"/>
          <a:ea typeface="+mn-ea"/>
          <a:cs typeface="+mn-cs"/>
        </a:defRPr>
      </a:lvl3pPr>
      <a:lvl4pPr marL="7524049" indent="-1881012" algn="l" defTabSz="3762024" rtl="0" eaLnBrk="1" latinLnBrk="0" hangingPunct="1">
        <a:spcBef>
          <a:spcPts val="2469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7400" kern="1200">
          <a:solidFill>
            <a:schemeClr val="tx2"/>
          </a:solidFill>
          <a:latin typeface="+mn-lt"/>
          <a:ea typeface="+mn-ea"/>
          <a:cs typeface="+mn-cs"/>
        </a:defRPr>
      </a:lvl4pPr>
      <a:lvl5pPr marL="9405061" indent="-1881012" algn="l" defTabSz="3762024" rtl="0" eaLnBrk="1" latinLnBrk="0" hangingPunct="1">
        <a:spcBef>
          <a:spcPts val="2469"/>
        </a:spcBef>
        <a:buClr>
          <a:schemeClr val="accent3"/>
        </a:buClr>
        <a:buFont typeface="Wingdings" pitchFamily="2" charset="2"/>
        <a:buChar char=""/>
        <a:defRPr sz="7400" kern="1200">
          <a:solidFill>
            <a:schemeClr val="tx2"/>
          </a:solidFill>
          <a:latin typeface="+mn-lt"/>
          <a:ea typeface="+mn-ea"/>
          <a:cs typeface="+mn-cs"/>
        </a:defRPr>
      </a:lvl5pPr>
      <a:lvl6pPr marL="11286073" indent="-1900608" algn="l" defTabSz="3762024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3186682" indent="-1900608" algn="l" defTabSz="3762024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8098" indent="-1900608" algn="l" defTabSz="3762024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8706" indent="-1900608" algn="l" defTabSz="3762024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-152400" y="0"/>
            <a:ext cx="36576000" cy="29260800"/>
          </a:xfrm>
          <a:prstGeom prst="rect">
            <a:avLst/>
          </a:prstGeom>
          <a:gradFill flip="none" rotWithShape="1">
            <a:gsLst>
              <a:gs pos="30000">
                <a:srgbClr val="00265C"/>
              </a:gs>
              <a:gs pos="100000">
                <a:srgbClr val="0048AE"/>
              </a:gs>
            </a:gsLst>
            <a:lin ang="18900000" scaled="0"/>
            <a:tileRect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" name="AutoShape 1"/>
          <p:cNvSpPr>
            <a:spLocks/>
          </p:cNvSpPr>
          <p:nvPr/>
        </p:nvSpPr>
        <p:spPr bwMode="auto">
          <a:xfrm>
            <a:off x="0" y="0"/>
            <a:ext cx="36576000" cy="4572000"/>
          </a:xfrm>
          <a:prstGeom prst="roundRect">
            <a:avLst>
              <a:gd name="adj" fmla="val 5"/>
            </a:avLst>
          </a:prstGeom>
          <a:noFill/>
          <a:ln w="9525" cap="rnd">
            <a:solidFill>
              <a:schemeClr val="tx1">
                <a:alpha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Corbel" charset="0"/>
            </a:endParaRPr>
          </a:p>
        </p:txBody>
      </p:sp>
      <p:sp>
        <p:nvSpPr>
          <p:cNvPr id="2052" name="Rectangle 2"/>
          <p:cNvSpPr>
            <a:spLocks/>
          </p:cNvSpPr>
          <p:nvPr/>
        </p:nvSpPr>
        <p:spPr bwMode="auto">
          <a:xfrm>
            <a:off x="304800" y="457200"/>
            <a:ext cx="35966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108000"/>
              </a:lnSpc>
            </a:pPr>
            <a:r>
              <a:rPr lang="en-US" sz="9600" b="1" u="sng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A Java Framework For Embarrassingly Parallel Problems</a:t>
            </a:r>
            <a:endParaRPr lang="en-US" sz="9600" b="1" u="sng" dirty="0">
              <a:solidFill>
                <a:srgbClr val="D3D3D3"/>
              </a:solidFill>
              <a:latin typeface="Optima"/>
              <a:cs typeface="Optima"/>
              <a:sym typeface="Futura" charset="0"/>
            </a:endParaRPr>
          </a:p>
        </p:txBody>
      </p:sp>
      <p:sp>
        <p:nvSpPr>
          <p:cNvPr id="2053" name="Rectangle 3"/>
          <p:cNvSpPr>
            <a:spLocks/>
          </p:cNvSpPr>
          <p:nvPr/>
        </p:nvSpPr>
        <p:spPr bwMode="auto">
          <a:xfrm>
            <a:off x="685800" y="28015089"/>
            <a:ext cx="15087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108000"/>
              </a:lnSpc>
            </a:pPr>
            <a:r>
              <a:rPr lang="en-US" sz="4000" i="1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Author</a:t>
            </a:r>
            <a:r>
              <a:rPr lang="en-US" sz="40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: Jacob </a:t>
            </a:r>
            <a:r>
              <a:rPr lang="en-US" sz="40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Schwartz</a:t>
            </a:r>
            <a:r>
              <a:rPr lang="en-US" sz="40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 	</a:t>
            </a:r>
            <a:r>
              <a:rPr lang="en-US" sz="40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	</a:t>
            </a:r>
            <a:r>
              <a:rPr lang="en-US" sz="4000" i="1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Advisor</a:t>
            </a:r>
            <a:r>
              <a:rPr lang="en-US" sz="40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: </a:t>
            </a:r>
            <a:r>
              <a:rPr lang="en-US" sz="40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Dan Bergeron</a:t>
            </a:r>
            <a:endParaRPr lang="en-US" sz="4000" dirty="0">
              <a:solidFill>
                <a:srgbClr val="D3D3D3"/>
              </a:solidFill>
              <a:latin typeface="Optima"/>
              <a:cs typeface="Optima"/>
              <a:sym typeface="Futura" charset="0"/>
            </a:endParaRPr>
          </a:p>
        </p:txBody>
      </p:sp>
      <p:sp>
        <p:nvSpPr>
          <p:cNvPr id="2054" name="Rectangle 4"/>
          <p:cNvSpPr>
            <a:spLocks/>
          </p:cNvSpPr>
          <p:nvPr/>
        </p:nvSpPr>
        <p:spPr bwMode="auto">
          <a:xfrm>
            <a:off x="990600" y="2895600"/>
            <a:ext cx="1447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just">
              <a:lnSpc>
                <a:spcPct val="108000"/>
              </a:lnSpc>
            </a:pPr>
            <a:r>
              <a:rPr lang="en-US" sz="5400" b="1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Problem </a:t>
            </a:r>
            <a:r>
              <a:rPr lang="en-US" sz="5400" b="1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Description</a:t>
            </a:r>
            <a:endParaRPr lang="en-US" sz="5400" dirty="0">
              <a:solidFill>
                <a:srgbClr val="D3D3D3"/>
              </a:solidFill>
              <a:latin typeface="Optima"/>
              <a:cs typeface="Optima"/>
              <a:sym typeface="Futura" charset="0"/>
            </a:endParaRPr>
          </a:p>
          <a:p>
            <a:pPr algn="just">
              <a:lnSpc>
                <a:spcPct val="108000"/>
              </a:lnSpc>
            </a:pP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 Programs in the field of Biology and Genetics often analyze long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strings of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DNA, RNA or protein sequences. In addition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to large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file sizes, there is a lot of processing that goes into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comparing and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manipulating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these strings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.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The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time adds up when there are hundreds of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thousands of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strings to process. These sequences often do not relate to each other and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could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be processed independently. </a:t>
            </a:r>
          </a:p>
        </p:txBody>
      </p:sp>
      <p:sp>
        <p:nvSpPr>
          <p:cNvPr id="2055" name="Rectangle 5"/>
          <p:cNvSpPr>
            <a:spLocks/>
          </p:cNvSpPr>
          <p:nvPr/>
        </p:nvSpPr>
        <p:spPr bwMode="auto">
          <a:xfrm>
            <a:off x="16230600" y="2667000"/>
            <a:ext cx="18897600" cy="6400800"/>
          </a:xfrm>
          <a:prstGeom prst="rect">
            <a:avLst/>
          </a:prstGeom>
          <a:solidFill>
            <a:schemeClr val="bg2"/>
          </a:solidFill>
          <a:ln w="203200" cmpd="sng">
            <a:solidFill>
              <a:srgbClr val="DEDED7"/>
            </a:solidFill>
          </a:ln>
          <a:extLst/>
        </p:spPr>
        <p:txBody>
          <a:bodyPr lIns="38100" tIns="38100" rIns="38100" bIns="38100"/>
          <a:lstStyle/>
          <a:p>
            <a:pPr algn="just">
              <a:lnSpc>
                <a:spcPct val="108000"/>
              </a:lnSpc>
            </a:pPr>
            <a:r>
              <a:rPr lang="en-US" sz="5400" b="1" dirty="0" smtClean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Abstract</a:t>
            </a:r>
            <a:endParaRPr lang="en-US" sz="4800" b="1" dirty="0">
              <a:solidFill>
                <a:schemeClr val="accent1"/>
              </a:solidFill>
              <a:latin typeface="Optima"/>
              <a:cs typeface="Optima"/>
              <a:sym typeface="Futura" charset="0"/>
            </a:endParaRPr>
          </a:p>
          <a:p>
            <a:pPr algn="just">
              <a:lnSpc>
                <a:spcPct val="108000"/>
              </a:lnSpc>
            </a:pPr>
            <a:endParaRPr lang="en-US" sz="1800" b="1" dirty="0" smtClean="0">
              <a:solidFill>
                <a:schemeClr val="accent1"/>
              </a:solidFill>
              <a:latin typeface="Optima"/>
              <a:cs typeface="Optima"/>
              <a:sym typeface="Futura" charset="0"/>
            </a:endParaRPr>
          </a:p>
          <a:p>
            <a:pPr algn="just">
              <a:lnSpc>
                <a:spcPct val="108000"/>
              </a:lnSpc>
            </a:pPr>
            <a:r>
              <a:rPr lang="en-US" sz="4400" b="1" dirty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An embarrassingly parallel </a:t>
            </a:r>
            <a:r>
              <a:rPr lang="en-US" sz="4400" b="1" dirty="0" smtClean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problem </a:t>
            </a:r>
            <a:r>
              <a:rPr lang="en-US" sz="4400" b="1" dirty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is one </a:t>
            </a:r>
            <a:r>
              <a:rPr lang="en-US" sz="4400" b="1" dirty="0" smtClean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that can </a:t>
            </a:r>
            <a:r>
              <a:rPr lang="en-US" sz="4400" b="1" dirty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be easily broken up into identical components that do not need to </a:t>
            </a:r>
            <a:r>
              <a:rPr lang="en-US" sz="4400" b="1" dirty="0" smtClean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interact to </a:t>
            </a:r>
            <a:r>
              <a:rPr lang="en-US" sz="4400" b="1" dirty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find the solution. Many programs for the biological sciences are </a:t>
            </a:r>
            <a:r>
              <a:rPr lang="en-US" sz="4400" b="1" dirty="0" smtClean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embarrassingly </a:t>
            </a:r>
            <a:r>
              <a:rPr lang="en-US" sz="4400" b="1" dirty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parallel but </a:t>
            </a:r>
            <a:r>
              <a:rPr lang="en-US" sz="4400" b="1" dirty="0" smtClean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often </a:t>
            </a:r>
            <a:r>
              <a:rPr lang="en-US" sz="4400" b="1" dirty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their authors do not have the expertise </a:t>
            </a:r>
            <a:r>
              <a:rPr lang="en-US" sz="4400" b="1" dirty="0" smtClean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to implement </a:t>
            </a:r>
            <a:r>
              <a:rPr lang="en-US" sz="4400" b="1" dirty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a parallel solution. We have written a framework, implemented in Java</a:t>
            </a:r>
            <a:r>
              <a:rPr lang="en-US" sz="4400" b="1" dirty="0" smtClean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, that </a:t>
            </a:r>
            <a:r>
              <a:rPr lang="en-US" sz="4400" b="1" dirty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will execute the serial program in several threads. These threads </a:t>
            </a:r>
            <a:r>
              <a:rPr lang="en-US" sz="4400" b="1" dirty="0" smtClean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working together </a:t>
            </a:r>
            <a:r>
              <a:rPr lang="en-US" sz="4400" b="1" dirty="0">
                <a:solidFill>
                  <a:schemeClr val="accent1"/>
                </a:solidFill>
                <a:latin typeface="Optima"/>
                <a:cs typeface="Optima"/>
                <a:sym typeface="Futura" charset="0"/>
              </a:rPr>
              <a:t>help cut down the total runtime of the program significantly. </a:t>
            </a:r>
            <a:endParaRPr lang="en-US" sz="4400" b="1" dirty="0" smtClean="0">
              <a:solidFill>
                <a:schemeClr val="accent1"/>
              </a:solidFill>
              <a:latin typeface="Optima"/>
              <a:cs typeface="Optima"/>
              <a:sym typeface="Futura" charset="0"/>
            </a:endParaRPr>
          </a:p>
          <a:p>
            <a:pPr algn="just">
              <a:lnSpc>
                <a:spcPct val="108000"/>
              </a:lnSpc>
            </a:pPr>
            <a:endParaRPr lang="en-US" sz="4800" dirty="0">
              <a:solidFill>
                <a:schemeClr val="tx1"/>
              </a:solidFill>
              <a:latin typeface="Corbel" charset="0"/>
              <a:sym typeface="Futura" charset="0"/>
            </a:endParaRPr>
          </a:p>
        </p:txBody>
      </p:sp>
      <p:sp>
        <p:nvSpPr>
          <p:cNvPr id="2056" name="Rectangle 6"/>
          <p:cNvSpPr>
            <a:spLocks/>
          </p:cNvSpPr>
          <p:nvPr/>
        </p:nvSpPr>
        <p:spPr bwMode="auto">
          <a:xfrm>
            <a:off x="26212800" y="19050000"/>
            <a:ext cx="9982200" cy="922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just">
              <a:lnSpc>
                <a:spcPct val="108000"/>
              </a:lnSpc>
            </a:pP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  The speedup graph compares the time in the graph above to the time it takes to run serially, or with 1 thread.</a:t>
            </a:r>
          </a:p>
          <a:p>
            <a:pPr algn="just">
              <a:lnSpc>
                <a:spcPct val="108000"/>
              </a:lnSpc>
            </a:pPr>
            <a:endParaRPr lang="en-US" sz="4400" dirty="0">
              <a:solidFill>
                <a:srgbClr val="D3D3D3"/>
              </a:solidFill>
              <a:latin typeface="Optima"/>
              <a:cs typeface="Optima"/>
              <a:sym typeface="Futura" charset="0"/>
            </a:endParaRPr>
          </a:p>
          <a:p>
            <a:pPr algn="just">
              <a:lnSpc>
                <a:spcPct val="108000"/>
              </a:lnSpc>
            </a:pP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  Just like in the previous graph, the speedup starts to level off at around 8 workers. This shows that the most efficient way to run, in this situation, is to only use 50% of the total CPU, because maxing out does not give a performance boost that warrants crippling the computer for the duration of the execution.</a:t>
            </a:r>
            <a:endParaRPr lang="en-US" sz="4400" dirty="0">
              <a:solidFill>
                <a:srgbClr val="D3D3D3"/>
              </a:solidFill>
              <a:latin typeface="Optima"/>
              <a:cs typeface="Optima"/>
              <a:sym typeface="Futura" charset="0"/>
            </a:endParaRPr>
          </a:p>
        </p:txBody>
      </p:sp>
      <p:sp>
        <p:nvSpPr>
          <p:cNvPr id="2057" name="Rectangle 7"/>
          <p:cNvSpPr>
            <a:spLocks/>
          </p:cNvSpPr>
          <p:nvPr/>
        </p:nvSpPr>
        <p:spPr bwMode="auto">
          <a:xfrm>
            <a:off x="990600" y="9067800"/>
            <a:ext cx="14478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108000"/>
              </a:lnSpc>
            </a:pPr>
            <a:r>
              <a:rPr lang="en-US" sz="5400" b="1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Proposed Solution</a:t>
            </a:r>
            <a:endParaRPr lang="en-US" sz="5400" dirty="0" smtClean="0">
              <a:solidFill>
                <a:srgbClr val="D3D3D3"/>
              </a:solidFill>
              <a:latin typeface="Optima"/>
              <a:cs typeface="Optima"/>
              <a:sym typeface="Futura" charset="0"/>
            </a:endParaRPr>
          </a:p>
          <a:p>
            <a:pPr algn="just">
              <a:lnSpc>
                <a:spcPct val="108000"/>
              </a:lnSpc>
            </a:pP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 This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paper describes a framework that makes it easy to parallelize a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potentially embarrassingly parallel program, providing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a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‘wrapper’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for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the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original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program. It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calls the serial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program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on multiple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Java threads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, such that each thread acts like the serial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application: reading a subset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of the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input and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creating the output in the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same format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. The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framework’s goal is to achieve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in a significant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decrease in overall runtime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with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very little </a:t>
            </a: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programmer effort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.</a:t>
            </a:r>
            <a:endParaRPr lang="en-US" sz="4400" dirty="0">
              <a:solidFill>
                <a:srgbClr val="D3D3D3"/>
              </a:solidFill>
              <a:latin typeface="Optima"/>
              <a:cs typeface="Optima"/>
              <a:sym typeface="Futura" charset="0"/>
            </a:endParaRPr>
          </a:p>
        </p:txBody>
      </p:sp>
      <p:pic>
        <p:nvPicPr>
          <p:cNvPr id="8" name="Picture 7" descr="uml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3000"/>
            <a:ext cx="14640114" cy="10439400"/>
          </a:xfrm>
          <a:prstGeom prst="rect">
            <a:avLst/>
          </a:prstGeom>
        </p:spPr>
      </p:pic>
      <p:pic>
        <p:nvPicPr>
          <p:cNvPr id="2" name="Picture 1" descr="speed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0" y="20193000"/>
            <a:ext cx="9753600" cy="7315200"/>
          </a:xfrm>
          <a:prstGeom prst="rect">
            <a:avLst/>
          </a:prstGeom>
        </p:spPr>
      </p:pic>
      <p:sp>
        <p:nvSpPr>
          <p:cNvPr id="14" name="Rectangle 7"/>
          <p:cNvSpPr>
            <a:spLocks/>
          </p:cNvSpPr>
          <p:nvPr/>
        </p:nvSpPr>
        <p:spPr bwMode="auto">
          <a:xfrm>
            <a:off x="16230600" y="9448800"/>
            <a:ext cx="9906000" cy="853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108000"/>
              </a:lnSpc>
            </a:pPr>
            <a:r>
              <a:rPr lang="en-US" sz="5400" b="1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Results and Conclusions</a:t>
            </a:r>
          </a:p>
          <a:p>
            <a:pPr algn="l">
              <a:lnSpc>
                <a:spcPct val="108000"/>
              </a:lnSpc>
            </a:pPr>
            <a:r>
              <a:rPr lang="en-US" sz="5400" b="1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 </a:t>
            </a:r>
            <a:r>
              <a:rPr lang="en-US" sz="5400" b="1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The graph on the left shows how the number of worker threads affected the total runtime.</a:t>
            </a:r>
          </a:p>
          <a:p>
            <a:pPr algn="l">
              <a:lnSpc>
                <a:spcPct val="108000"/>
              </a:lnSpc>
            </a:pPr>
            <a:endParaRPr lang="en-US" sz="4400" dirty="0">
              <a:solidFill>
                <a:srgbClr val="D3D3D3"/>
              </a:solidFill>
              <a:latin typeface="Optima"/>
              <a:cs typeface="Optima"/>
              <a:sym typeface="Futura" charset="0"/>
            </a:endParaRPr>
          </a:p>
          <a:p>
            <a:pPr algn="l">
              <a:lnSpc>
                <a:spcPct val="108000"/>
              </a:lnSpc>
            </a:pPr>
            <a:r>
              <a:rPr lang="en-US" sz="4400" dirty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 </a:t>
            </a:r>
            <a:r>
              <a:rPr lang="en-US" sz="4400" dirty="0" smtClean="0">
                <a:solidFill>
                  <a:srgbClr val="D3D3D3"/>
                </a:solidFill>
                <a:latin typeface="Optima"/>
                <a:cs typeface="Optima"/>
                <a:sym typeface="Futura" charset="0"/>
              </a:rPr>
              <a:t> In very simple samples, the times decreased until around 8 threads, then leveled off. One case did not level off because the work that took the longest was toward the end of the file.</a:t>
            </a:r>
            <a:endParaRPr lang="en-US" sz="5400" dirty="0" smtClean="0">
              <a:solidFill>
                <a:srgbClr val="D3D3D3"/>
              </a:solidFill>
              <a:latin typeface="Optima"/>
              <a:cs typeface="Optima"/>
              <a:sym typeface="Futura" charset="0"/>
            </a:endParaRPr>
          </a:p>
        </p:txBody>
      </p:sp>
      <p:pic>
        <p:nvPicPr>
          <p:cNvPr id="4" name="Picture 3" descr="ti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600" y="10210800"/>
            <a:ext cx="9753600" cy="731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238</TotalTime>
  <Pages>0</Pages>
  <Words>414</Words>
  <Characters>0</Characters>
  <Application>Microsoft Macintosh PowerPoint</Application>
  <PresentationFormat>Custom</PresentationFormat>
  <Lines>0</Lines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Folio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cp:lastModifiedBy>Audrey Phillips</cp:lastModifiedBy>
  <cp:revision>28</cp:revision>
  <dcterms:modified xsi:type="dcterms:W3CDTF">2013-12-12T14:36:55Z</dcterms:modified>
</cp:coreProperties>
</file>