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2" r:id="rId1"/>
    <p:sldMasterId id="2147483660" r:id="rId2"/>
    <p:sldMasterId id="2147483674" r:id="rId3"/>
    <p:sldMasterId id="2147483648" r:id="rId4"/>
  </p:sldMasterIdLst>
  <p:notesMasterIdLst>
    <p:notesMasterId r:id="rId15"/>
  </p:notesMasterIdLst>
  <p:sldIdLst>
    <p:sldId id="258" r:id="rId5"/>
    <p:sldId id="269" r:id="rId6"/>
    <p:sldId id="257" r:id="rId7"/>
    <p:sldId id="265" r:id="rId8"/>
    <p:sldId id="267" r:id="rId9"/>
    <p:sldId id="259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80E"/>
    <a:srgbClr val="0066FF"/>
    <a:srgbClr val="E4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10" autoAdjust="0"/>
    <p:restoredTop sz="85696" autoAdjust="0"/>
  </p:normalViewPr>
  <p:slideViewPr>
    <p:cSldViewPr snapToGrid="0">
      <p:cViewPr varScale="1">
        <p:scale>
          <a:sx n="102" d="100"/>
          <a:sy n="102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A36F-8784-4016-A76A-610842FA6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A12B0-B64A-4EE5-924D-2113C101D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8AD3-1145-4E73-95A7-51949993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1A43-C441-480C-9780-A8436040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0F43-7EFF-40CB-8558-9ED94DE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15F8-8C58-4FD2-AA87-11FAF98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5091-FC28-4B7C-A608-E9845C56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4167-7201-4AB1-B14D-DBC1B0B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BE0C-D858-4253-950C-26AF07BA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6F5D-20B2-421C-A052-5C77335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4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5FB1-6258-45A5-A16D-2E0AC9D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AF6E-3EB0-4678-92C4-E6FCEA06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5A60-B7E6-4A47-B7A1-797E6F89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C1E0-04ED-4B24-A432-092B629D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B81A-0489-47E4-9CBC-CA14040E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65B0-A879-4EB4-9D65-8C11D4FA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08FA-0E86-4D3C-89CA-08607F55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65543-3B0B-4767-B89E-2537F98A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2E52-9CF2-4CB2-A485-8A53FACD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379F-EC2E-44F1-A956-3A204663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2B207-8199-41B7-9966-30E48FE0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31ED-0D83-4E0A-9D6C-2A470DC5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D6E5-B178-4829-B62E-2E60095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3E5C5-9F6D-47C9-9C26-D768FF50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583E6-F705-4055-AF00-4BFB97AEC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68F23-977A-499E-AE0B-06C3FA09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2BA31-AC92-4ECE-9C42-73BF686B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DA914-640E-4DDE-B992-D981FF64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E3801-5099-4A8C-BFF9-1953A58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0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C49D-25BD-4AD6-BD8F-6E7391D4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42EF2-FCF2-40C0-AED4-C2AC3443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51792-9259-4BDC-8906-864AD064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BDC41-04FA-4878-B2D0-A471A9D9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9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64FDA-F0E1-456B-885C-EB646248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8922-AE90-4927-BEBB-FE734E8B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14CF-501C-44D0-B89D-9E431A54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315B-E6CB-4B8A-AD89-992B135C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9566-36EB-4EAE-ACD7-0A17CD4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0D8D0-7187-43C1-A601-AF4590EB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5E9B5-2C6C-498F-B0D7-9083DEDA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B0BDA-B160-4130-BE1B-B356CE91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F8859-B0D8-4B18-8603-A10D7D01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6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AE8B-CE80-4683-99F4-1B71692D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A982E-D2C2-4F8F-AAF9-B96755F1F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AFF6-4C52-475A-9043-2DB21AB99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72C4-F245-4F18-9F17-01AB3E12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40EEE-DD9A-4581-BF52-3C242AB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E00C-83C9-4975-BBC8-BEB475B0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0F5-62AD-462B-8A5B-57A996F6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2DF7-8EE9-49B6-A2DC-8F02EE0C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053F-ACD8-47FA-9C24-8D221CC5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E808-F507-46B5-9AE7-1941F56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EE95-B913-4DE6-8AD8-6736BACA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8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7CAC0-BF36-49FE-9309-B2F81C35F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22C1F-BECA-4A13-BD17-B7802580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A1AB-D79D-40F1-A34C-70226E24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E5B9B-55D8-4B33-AF48-37CB8877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B714-CA33-42CE-BFF3-D1C940D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6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73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5ED68-EF5B-4490-AC69-273B3D9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A0A79-0BA0-4CBB-8306-BED1F51F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5591-2368-4C0C-9B1B-1C0A978DB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F77D-71AA-419C-8E90-64A96F096F5F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3FFB-F6A1-4204-B74E-6957B6357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9AE1-169E-4801-B5D8-8D43726C2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558BC-8345-464A-9AE6-E8715E10E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5.png"/><Relationship Id="rId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353" y="457200"/>
            <a:ext cx="4953332" cy="3678072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Facebook News Article analysis by Category </a:t>
            </a:r>
            <a:br>
              <a:rPr lang="en-US" sz="4400" dirty="0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50" name="Rectangle 36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5279" y="4462818"/>
            <a:ext cx="5000298" cy="164098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LIKEs, Shares, Comments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Emotional Reactions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rgbClr val="FFFFFF"/>
                </a:solidFill>
              </a:rPr>
              <a:t>Clickbait Status</a:t>
            </a: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80938-3D50-4679-976D-F3CF720783B1}"/>
              </a:ext>
            </a:extLst>
          </p:cNvPr>
          <p:cNvSpPr txBox="1"/>
          <p:nvPr/>
        </p:nvSpPr>
        <p:spPr>
          <a:xfrm>
            <a:off x="7832843" y="4184809"/>
            <a:ext cx="33886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sz="2800" dirty="0"/>
              <a:t>Jake Taylor</a:t>
            </a:r>
          </a:p>
          <a:p>
            <a:pPr algn="ctr"/>
            <a:endParaRPr lang="en-US" sz="2800" dirty="0"/>
          </a:p>
          <a:p>
            <a:r>
              <a:rPr lang="en-US" sz="2800" dirty="0"/>
              <a:t>Anthony English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CE19AE81-CB64-47AC-9162-7A027C01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4" y="457199"/>
            <a:ext cx="5007781" cy="37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3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3FF046A-FB57-44FC-BF38-8BD5BE755A05}"/>
              </a:ext>
            </a:extLst>
          </p:cNvPr>
          <p:cNvGrpSpPr/>
          <p:nvPr/>
        </p:nvGrpSpPr>
        <p:grpSpPr>
          <a:xfrm>
            <a:off x="471784" y="-2"/>
            <a:ext cx="11248431" cy="3429002"/>
            <a:chOff x="537170" y="-1"/>
            <a:chExt cx="11248431" cy="34290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CBC10C6-B10F-4B3A-A992-0E2056D842DD}"/>
                </a:ext>
              </a:extLst>
            </p:cNvPr>
            <p:cNvGrpSpPr/>
            <p:nvPr/>
          </p:nvGrpSpPr>
          <p:grpSpPr>
            <a:xfrm>
              <a:off x="537170" y="-1"/>
              <a:ext cx="2490931" cy="3429002"/>
              <a:chOff x="537170" y="-1"/>
              <a:chExt cx="2490931" cy="3429002"/>
            </a:xfrm>
          </p:grpSpPr>
          <p:sp>
            <p:nvSpPr>
              <p:cNvPr id="3" name="Arrow: Pentagon 2">
                <a:extLst>
                  <a:ext uri="{FF2B5EF4-FFF2-40B4-BE49-F238E27FC236}">
                    <a16:creationId xmlns:a16="http://schemas.microsoft.com/office/drawing/2014/main" id="{9F9665FF-1037-46B4-9D8E-BF293BBFB8E8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9CC726-B24C-47F6-8578-F1AA0318F6DF}"/>
                  </a:ext>
                </a:extLst>
              </p:cNvPr>
              <p:cNvSpPr/>
              <p:nvPr/>
            </p:nvSpPr>
            <p:spPr>
              <a:xfrm>
                <a:off x="537170" y="-1"/>
                <a:ext cx="2490931" cy="1100841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What article categories are the most popular?</a:t>
                </a:r>
              </a:p>
              <a:p>
                <a:pPr algn="ctr"/>
                <a:endParaRPr lang="en-US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1740B37-62FF-472C-9506-CC572599006E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437555"/>
                <a:chOff x="732043" y="1100843"/>
                <a:chExt cx="2040186" cy="143755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CBD8F6-4EC0-44CC-9D9E-301BC06FA25B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Covid-19 Articles have been the most liked, shared and commented on by far so far this year.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9D23A2-FB66-4B72-B59B-875391E2AD5C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1</a:t>
                  </a: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73839FA-07F8-4575-8192-5E05508651D8}"/>
                </a:ext>
              </a:extLst>
            </p:cNvPr>
            <p:cNvGrpSpPr/>
            <p:nvPr/>
          </p:nvGrpSpPr>
          <p:grpSpPr>
            <a:xfrm>
              <a:off x="3454400" y="-1"/>
              <a:ext cx="2467429" cy="3429002"/>
              <a:chOff x="522514" y="-1"/>
              <a:chExt cx="2467429" cy="3429002"/>
            </a:xfrm>
          </p:grpSpPr>
          <p:sp>
            <p:nvSpPr>
              <p:cNvPr id="38" name="Arrow: Pentagon 37">
                <a:extLst>
                  <a:ext uri="{FF2B5EF4-FFF2-40B4-BE49-F238E27FC236}">
                    <a16:creationId xmlns:a16="http://schemas.microsoft.com/office/drawing/2014/main" id="{DEA24CB7-339D-48D6-B073-C7D4D5FCEB60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A0EB9F1-8E28-467B-BEEC-7118F812B92D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2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do emotional reactions differ by article category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95DCB7C-8C14-42A6-9691-D56363AAED5C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868443"/>
                <a:chOff x="732043" y="1100843"/>
                <a:chExt cx="2040186" cy="186844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59E440-C936-4C68-8106-42C0987E4877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Anger is the most common reaction by far for most articles. The exceptions are Entertainment and Biden.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66297DD-1932-49E8-B714-EA03A32798F9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2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96C4A8-F24B-4851-BEB7-F7D0FCC9C684}"/>
                </a:ext>
              </a:extLst>
            </p:cNvPr>
            <p:cNvGrpSpPr/>
            <p:nvPr/>
          </p:nvGrpSpPr>
          <p:grpSpPr>
            <a:xfrm>
              <a:off x="6386286" y="-1"/>
              <a:ext cx="2467429" cy="3429002"/>
              <a:chOff x="522514" y="-1"/>
              <a:chExt cx="2467429" cy="3429002"/>
            </a:xfrm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70D47DC5-4A5C-429B-9D4C-1DC78BA4CD39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433E84-EF0B-4800-8B6C-2F8F9ABEFAB9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2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do reactions to articles on Biden and Trump differ?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B24B91-0F61-4DCA-B052-86A109AF0152}"/>
                  </a:ext>
                </a:extLst>
              </p:cNvPr>
              <p:cNvGrpSpPr/>
              <p:nvPr/>
            </p:nvGrpSpPr>
            <p:grpSpPr>
              <a:xfrm>
                <a:off x="743462" y="1100843"/>
                <a:ext cx="2040186" cy="1437555"/>
                <a:chOff x="732043" y="1100843"/>
                <a:chExt cx="2040186" cy="1437555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19F198A-F144-423A-AA70-E9B012995AC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Trump tends to provoke Anger while Biden provokes a </a:t>
                  </a:r>
                  <a:r>
                    <a:rPr lang="en-US" sz="1400" dirty="0" err="1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Haha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 reaction.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06B3E7-AA61-4413-AA25-4E271EC203F0}"/>
                    </a:ext>
                  </a:extLst>
                </p:cNvPr>
                <p:cNvSpPr txBox="1"/>
                <p:nvPr/>
              </p:nvSpPr>
              <p:spPr>
                <a:xfrm>
                  <a:off x="732043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3</a:t>
                  </a: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B560FAA-DC6F-4709-8F0C-890070D97EB6}"/>
                </a:ext>
              </a:extLst>
            </p:cNvPr>
            <p:cNvGrpSpPr/>
            <p:nvPr/>
          </p:nvGrpSpPr>
          <p:grpSpPr>
            <a:xfrm>
              <a:off x="9318172" y="-1"/>
              <a:ext cx="2467429" cy="3429002"/>
              <a:chOff x="522514" y="-1"/>
              <a:chExt cx="2467429" cy="3429002"/>
            </a:xfrm>
          </p:grpSpPr>
          <p:sp>
            <p:nvSpPr>
              <p:cNvPr id="50" name="Arrow: Pentagon 49">
                <a:extLst>
                  <a:ext uri="{FF2B5EF4-FFF2-40B4-BE49-F238E27FC236}">
                    <a16:creationId xmlns:a16="http://schemas.microsoft.com/office/drawing/2014/main" id="{FA5091AC-9767-4F5E-AB5D-156394B2150D}"/>
                  </a:ext>
                </a:extLst>
              </p:cNvPr>
              <p:cNvSpPr/>
              <p:nvPr/>
            </p:nvSpPr>
            <p:spPr>
              <a:xfrm rot="5400000">
                <a:off x="49055" y="488116"/>
                <a:ext cx="3429000" cy="2452769"/>
              </a:xfrm>
              <a:prstGeom prst="homePlate">
                <a:avLst>
                  <a:gd name="adj" fmla="val 3283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245C0E-E866-43C7-B06E-19E54177A432}"/>
                  </a:ext>
                </a:extLst>
              </p:cNvPr>
              <p:cNvSpPr/>
              <p:nvPr/>
            </p:nvSpPr>
            <p:spPr>
              <a:xfrm>
                <a:off x="522514" y="-1"/>
                <a:ext cx="2467429" cy="110084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there a relationship between emotional reactions and article shares?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6337CAA-506E-4CB4-A95F-FDC64F5A37F2}"/>
                  </a:ext>
                </a:extLst>
              </p:cNvPr>
              <p:cNvGrpSpPr/>
              <p:nvPr/>
            </p:nvGrpSpPr>
            <p:grpSpPr>
              <a:xfrm>
                <a:off x="736135" y="1100843"/>
                <a:ext cx="2047513" cy="1652999"/>
                <a:chOff x="724716" y="1100843"/>
                <a:chExt cx="2047513" cy="1652999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E4A91D-E92E-4578-BABF-60A5DC4BEFE0}"/>
                    </a:ext>
                  </a:extLst>
                </p:cNvPr>
                <p:cNvSpPr txBox="1"/>
                <p:nvPr/>
              </p:nvSpPr>
              <p:spPr>
                <a:xfrm>
                  <a:off x="732043" y="1584291"/>
                  <a:ext cx="2040186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400" dirty="0">
                      <a:solidFill>
                        <a:schemeClr val="bg1"/>
                      </a:solidFill>
                      <a:latin typeface="Georgia Pro Light" panose="02040302050405020303" pitchFamily="18" charset="0"/>
                    </a:rPr>
                    <a:t>There is not a significant relationship between emotional reactions to an article and number of shares.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21CC090-3D11-42E0-93A3-4A40D093BFA0}"/>
                    </a:ext>
                  </a:extLst>
                </p:cNvPr>
                <p:cNvSpPr txBox="1"/>
                <p:nvPr/>
              </p:nvSpPr>
              <p:spPr>
                <a:xfrm>
                  <a:off x="724716" y="1100843"/>
                  <a:ext cx="20401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b="1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Conclusion 4</a:t>
                  </a:r>
                </a:p>
              </p:txBody>
            </p:sp>
          </p:grp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82FD04E-3C8A-428F-B604-B15AC21D0174}"/>
              </a:ext>
            </a:extLst>
          </p:cNvPr>
          <p:cNvGrpSpPr/>
          <p:nvPr/>
        </p:nvGrpSpPr>
        <p:grpSpPr>
          <a:xfrm>
            <a:off x="1338668" y="3569904"/>
            <a:ext cx="711200" cy="711200"/>
            <a:chOff x="1422401" y="3627960"/>
            <a:chExt cx="711200" cy="711200"/>
          </a:xfrm>
          <a:solidFill>
            <a:srgbClr val="0070C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C54BA17-67CD-4360-89CC-BFD91A8C83BC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D0325D-C9A2-4B82-8891-10F853E524B1}"/>
                </a:ext>
              </a:extLst>
            </p:cNvPr>
            <p:cNvSpPr txBox="1"/>
            <p:nvPr/>
          </p:nvSpPr>
          <p:spPr>
            <a:xfrm>
              <a:off x="1565565" y="3798894"/>
              <a:ext cx="45126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AAFD1E-C476-42C4-8241-3849A2EB4C00}"/>
              </a:ext>
            </a:extLst>
          </p:cNvPr>
          <p:cNvGrpSpPr/>
          <p:nvPr/>
        </p:nvGrpSpPr>
        <p:grpSpPr>
          <a:xfrm>
            <a:off x="4286300" y="3569904"/>
            <a:ext cx="693970" cy="711200"/>
            <a:chOff x="1422401" y="3627960"/>
            <a:chExt cx="711200" cy="711200"/>
          </a:xfrm>
          <a:solidFill>
            <a:srgbClr val="FFC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8BEEA3-3AAF-45AF-82CE-E629C693C2E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7D698E-BF95-48AF-B0A9-6BCA6979E185}"/>
                </a:ext>
              </a:extLst>
            </p:cNvPr>
            <p:cNvSpPr txBox="1"/>
            <p:nvPr/>
          </p:nvSpPr>
          <p:spPr>
            <a:xfrm>
              <a:off x="1524132" y="3798894"/>
              <a:ext cx="52168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02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88C4F10-EB22-43DB-A18F-1DB4F64D26C4}"/>
              </a:ext>
            </a:extLst>
          </p:cNvPr>
          <p:cNvGrpSpPr/>
          <p:nvPr/>
        </p:nvGrpSpPr>
        <p:grpSpPr>
          <a:xfrm>
            <a:off x="7226168" y="3569904"/>
            <a:ext cx="711200" cy="711200"/>
            <a:chOff x="1310855" y="3688566"/>
            <a:chExt cx="711200" cy="711200"/>
          </a:xfrm>
          <a:solidFill>
            <a:srgbClr val="FF0000"/>
          </a:solidFill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7E7B046-0FEB-4D2C-A2FD-47FC019B695D}"/>
                </a:ext>
              </a:extLst>
            </p:cNvPr>
            <p:cNvSpPr/>
            <p:nvPr/>
          </p:nvSpPr>
          <p:spPr>
            <a:xfrm>
              <a:off x="1310855" y="3688566"/>
              <a:ext cx="711200" cy="7112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2EA2D8-BCBE-4A06-A23C-96F77F3DB13D}"/>
                </a:ext>
              </a:extLst>
            </p:cNvPr>
            <p:cNvSpPr txBox="1"/>
            <p:nvPr/>
          </p:nvSpPr>
          <p:spPr>
            <a:xfrm>
              <a:off x="1410958" y="3845769"/>
              <a:ext cx="47134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8A406B-F105-4100-A8EC-7E5DC0F06793}"/>
              </a:ext>
            </a:extLst>
          </p:cNvPr>
          <p:cNvGrpSpPr/>
          <p:nvPr/>
        </p:nvGrpSpPr>
        <p:grpSpPr>
          <a:xfrm>
            <a:off x="10119518" y="3569904"/>
            <a:ext cx="747416" cy="832414"/>
            <a:chOff x="1404293" y="3627960"/>
            <a:chExt cx="747416" cy="7112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8353B85-06C7-4B2C-A7A9-FFDB238BB6B0}"/>
                </a:ext>
              </a:extLst>
            </p:cNvPr>
            <p:cNvSpPr/>
            <p:nvPr/>
          </p:nvSpPr>
          <p:spPr>
            <a:xfrm>
              <a:off x="1422401" y="3627960"/>
              <a:ext cx="711200" cy="711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C19891-E75E-42AC-BC04-73780815335A}"/>
                </a:ext>
              </a:extLst>
            </p:cNvPr>
            <p:cNvSpPr txBox="1"/>
            <p:nvPr/>
          </p:nvSpPr>
          <p:spPr>
            <a:xfrm>
              <a:off x="1404293" y="3798894"/>
              <a:ext cx="747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04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A1D2634-A160-454F-AF85-4D228E6A0B89}"/>
              </a:ext>
            </a:extLst>
          </p:cNvPr>
          <p:cNvSpPr txBox="1"/>
          <p:nvPr/>
        </p:nvSpPr>
        <p:spPr>
          <a:xfrm>
            <a:off x="209984" y="4549676"/>
            <a:ext cx="6748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for Part 1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Likes and Emotional Reaction Analysis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D2CF0519-4117-4A3B-A8C2-03FF21CF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25" y="4481171"/>
            <a:ext cx="3632301" cy="23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650313" y="195094"/>
            <a:ext cx="88913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Noto Sans" panose="020B0502040504020204" pitchFamily="34"/>
                <a:cs typeface="Segoe UI Semibold" panose="020B0702040204020203" pitchFamily="34" charset="0"/>
              </a:rPr>
              <a:t>Idea Concept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 panose="020B0702040204020203" pitchFamily="34" charset="0"/>
              <a:ea typeface="Noto Sans" panose="020B0502040504020204" pitchFamily="34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62B21-15F0-49E4-9C0A-46E2135E470B}"/>
              </a:ext>
            </a:extLst>
          </p:cNvPr>
          <p:cNvSpPr/>
          <p:nvPr/>
        </p:nvSpPr>
        <p:spPr>
          <a:xfrm>
            <a:off x="4844564" y="2029471"/>
            <a:ext cx="5600310" cy="2246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certain article categories have more popularity than others?</a:t>
            </a:r>
          </a:p>
          <a:p>
            <a:pPr marL="285750" lvl="0" indent="-285750">
              <a:spcBef>
                <a:spcPct val="20000"/>
              </a:spcBef>
              <a:spcAft>
                <a:spcPts val="600"/>
              </a:spcAft>
              <a:buSzPct val="92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there certain trends for emotional reactions to articles?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51B94-506F-4380-A597-06AB89D66D77}"/>
              </a:ext>
            </a:extLst>
          </p:cNvPr>
          <p:cNvSpPr/>
          <p:nvPr/>
        </p:nvSpPr>
        <p:spPr>
          <a:xfrm>
            <a:off x="4844538" y="4270848"/>
            <a:ext cx="5600335" cy="2203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articles are considered clickbait based on their title?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their certain news sources that produce more clickbait?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EC0D7-DE8B-498C-B626-42C96E041667}"/>
              </a:ext>
            </a:extLst>
          </p:cNvPr>
          <p:cNvSpPr txBox="1"/>
          <p:nvPr/>
        </p:nvSpPr>
        <p:spPr>
          <a:xfrm>
            <a:off x="4844537" y="4276273"/>
            <a:ext cx="560033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Part 2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  - 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Jake Taylor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F1FA9-DFA5-44DD-ACE2-E0B67BEBD639}"/>
              </a:ext>
            </a:extLst>
          </p:cNvPr>
          <p:cNvSpPr txBox="1"/>
          <p:nvPr/>
        </p:nvSpPr>
        <p:spPr>
          <a:xfrm>
            <a:off x="4844540" y="2030381"/>
            <a:ext cx="5600335" cy="523220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FFFF"/>
                </a:solidFill>
                <a:latin typeface="Open Sans" panose="020B0606030504020204" pitchFamily="34" charset="0"/>
              </a:rPr>
              <a:t>Part 1 – </a:t>
            </a: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Anthony English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DE3DE292-3487-44E4-BBF0-B96070B7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46" y="2040522"/>
            <a:ext cx="3743313" cy="2220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2878F0-AB2D-4BA8-8B71-54A77673571A}"/>
              </a:ext>
            </a:extLst>
          </p:cNvPr>
          <p:cNvSpPr txBox="1"/>
          <p:nvPr/>
        </p:nvSpPr>
        <p:spPr>
          <a:xfrm>
            <a:off x="1027523" y="1020100"/>
            <a:ext cx="941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 Semibold" panose="020B0702040204020203" pitchFamily="34" charset="0"/>
                <a:ea typeface="Open Sans" panose="020B0606030504020204" pitchFamily="34" charset="0"/>
                <a:cs typeface="Segoe UI Semibold" panose="020B0702040204020203" pitchFamily="34" charset="0"/>
              </a:rPr>
              <a:t>A news article’s title and category has a large impact on its popularity on Facebook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BFEDAF-5245-4850-88AE-C56A4326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1" y="4257612"/>
            <a:ext cx="3743312" cy="22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437888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+mj-lt"/>
                <a:cs typeface="+mj-cs"/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6C6B-49E2-4E93-AEC3-AA4886AC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03" y="2055813"/>
            <a:ext cx="5263245" cy="3467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Buzzsumo website search for top performing news articles in 10 different categories.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10,000 Most popular news articles on Facebook and other social media during the past 6 months.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6 General categories - (Entertainment, Food, Health, Politics, Science, Sports) 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4 Specific “Hot Button” categories during the first half of 2020. - (Covid, BLM, Trump, Biden)</a:t>
            </a:r>
          </a:p>
          <a:p>
            <a:r>
              <a:rPr lang="en-US" sz="1700" dirty="0">
                <a:solidFill>
                  <a:schemeClr val="tx2"/>
                </a:solidFill>
                <a:latin typeface="+mn-lt"/>
                <a:cs typeface="+mn-cs"/>
              </a:rPr>
              <a:t>10 .csv files were exported for each category and used for our analysis.</a:t>
            </a:r>
          </a:p>
          <a:p>
            <a:endParaRPr lang="en-US" sz="17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15EDAD-D36D-4176-90B3-1B6E6751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2" y="1041096"/>
            <a:ext cx="4772455" cy="1468447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1A136EC-9C65-4957-AF51-F8322656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13" y="3574393"/>
            <a:ext cx="3571444" cy="21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C723-806F-4CBF-B469-E30D1E4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84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1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83C77B-0838-491A-BFF2-34389873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CB44F-B72B-4435-985A-DF029684C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BE28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2D923-3854-4270-A4C9-DD881DFAF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 descr="A close up of a toy&#10;&#10;Description automatically generated">
            <a:extLst>
              <a:ext uri="{FF2B5EF4-FFF2-40B4-BE49-F238E27FC236}">
                <a16:creationId xmlns:a16="http://schemas.microsoft.com/office/drawing/2014/main" id="{8BC96453-C362-4372-8170-CC24A99F4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0" r="21074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122D-9B2B-466C-8697-3B708A9F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58" y="2180496"/>
            <a:ext cx="7140407" cy="3678303"/>
          </a:xfrm>
        </p:spPr>
        <p:txBody>
          <a:bodyPr>
            <a:normAutofit/>
          </a:bodyPr>
          <a:lstStyle/>
          <a:p>
            <a:pPr>
              <a:buClr>
                <a:srgbClr val="BE2814"/>
              </a:buClr>
            </a:pPr>
            <a:r>
              <a:rPr lang="en-US" dirty="0"/>
              <a:t>What article categories are the most popular?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emotional reactions differ by article category?</a:t>
            </a:r>
          </a:p>
          <a:p>
            <a:pPr>
              <a:buClr>
                <a:srgbClr val="BE2814"/>
              </a:buClr>
            </a:pPr>
            <a:r>
              <a:rPr lang="en-US" dirty="0"/>
              <a:t>How do reactions to articles on Biden and Trump differ?</a:t>
            </a:r>
          </a:p>
          <a:p>
            <a:pPr>
              <a:buClr>
                <a:srgbClr val="BE2814"/>
              </a:buClr>
            </a:pPr>
            <a:r>
              <a:rPr lang="en-US" dirty="0"/>
              <a:t>Is there a relationship between emotional reactions and how much people share articles?</a:t>
            </a:r>
          </a:p>
          <a:p>
            <a:pPr>
              <a:buClr>
                <a:srgbClr val="BE2814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99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4093-1DFE-4C74-86B7-99848E27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en-US" sz="4400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CleAning</a:t>
            </a:r>
            <a:endParaRPr lang="en-US" sz="44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2A212B75-5A36-4C8E-8EEA-DB977151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B9C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E6174F0-3B45-4CB0-9EE0-AE4B8DF1B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855673E-384F-4524-8335-4257750E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29" b="2"/>
          <a:stretch/>
        </p:blipFill>
        <p:spPr>
          <a:xfrm>
            <a:off x="645606" y="2288867"/>
            <a:ext cx="3305175" cy="3649219"/>
          </a:xfrm>
          <a:prstGeom prst="rect">
            <a:avLst/>
          </a:prstGeom>
        </p:spPr>
      </p:pic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363718B1-2AD7-43C6-B08A-5998F483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26" y="1849540"/>
            <a:ext cx="7105481" cy="2353797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B9C04"/>
              </a:buClr>
            </a:pPr>
            <a:r>
              <a:rPr lang="en-US" dirty="0"/>
              <a:t>Combined 10 .CSV files into one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Removed unnecessary columns.</a:t>
            </a:r>
          </a:p>
          <a:p>
            <a:pPr>
              <a:buClr>
                <a:srgbClr val="FB9C04"/>
              </a:buClr>
            </a:pPr>
            <a:r>
              <a:rPr lang="en-US" dirty="0"/>
              <a:t>Stripped the </a:t>
            </a:r>
            <a:r>
              <a:rPr lang="en-US" dirty="0" err="1"/>
              <a:t>url</a:t>
            </a:r>
            <a:r>
              <a:rPr lang="en-US" dirty="0"/>
              <a:t> and file path from the news source and article category columns.</a:t>
            </a:r>
          </a:p>
          <a:p>
            <a:pPr>
              <a:buClr>
                <a:srgbClr val="FB9C04"/>
              </a:buClr>
            </a:pPr>
            <a:r>
              <a:rPr lang="en-US" dirty="0"/>
              <a:t>Replaced any null values with zeros.</a:t>
            </a:r>
          </a:p>
          <a:p>
            <a:pPr>
              <a:buClr>
                <a:srgbClr val="FB9C04"/>
              </a:buClr>
            </a:pPr>
            <a:r>
              <a:rPr lang="en-US" dirty="0"/>
              <a:t>Determined clickbait status and added 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>
              <a:buClr>
                <a:srgbClr val="FB9C04"/>
              </a:buClr>
            </a:pPr>
            <a:r>
              <a:rPr lang="en-US" dirty="0"/>
              <a:t>Decided not to delete duplicate articles that are in more than one category.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D1A5A-1623-4EEE-A210-1ADB5EDB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26" y="4113477"/>
            <a:ext cx="7543127" cy="264358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9953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2" y="321731"/>
            <a:ext cx="7064121" cy="1964265"/>
          </a:xfr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Overall  Facebook </a:t>
            </a:r>
            <a:b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4400" dirty="0">
                <a:solidFill>
                  <a:srgbClr val="FFFFFF"/>
                </a:solidFill>
                <a:latin typeface="+mj-lt"/>
                <a:cs typeface="+mj-cs"/>
              </a:rPr>
              <a:t>Shares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8" y="130386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Covid-19 Articles dominate the first half of 2020.</a:t>
            </a:r>
          </a:p>
          <a:p>
            <a:r>
              <a:rPr lang="en-US" sz="2000" dirty="0">
                <a:solidFill>
                  <a:srgbClr val="FFFFFF"/>
                </a:solidFill>
                <a:latin typeface="+mn-lt"/>
                <a:cs typeface="+mn-cs"/>
              </a:rPr>
              <a:t>Trump has more than twice as many shares as Biden.</a:t>
            </a:r>
          </a:p>
        </p:txBody>
      </p:sp>
      <p:pic>
        <p:nvPicPr>
          <p:cNvPr id="74" name="Picture 7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5769DA-8649-4B13-88F3-2D7E455E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298" y="568921"/>
            <a:ext cx="1764780" cy="1469887"/>
          </a:xfrm>
          <a:prstGeom prst="rect">
            <a:avLst/>
          </a:prstGeom>
        </p:spPr>
      </p:pic>
      <p:pic>
        <p:nvPicPr>
          <p:cNvPr id="76" name="Picture 7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970D52-7380-4A08-9229-97E63D57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" y="2285998"/>
            <a:ext cx="7533561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0BCBA-DC82-49C8-9172-D84835C7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" y="120316"/>
            <a:ext cx="11923295" cy="6629400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1DF1CB-0D2C-4399-A589-2BA23C91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312" y="3547529"/>
            <a:ext cx="1110712" cy="1026313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50D1A00-056F-4D58-8F33-4148D8EC2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059" y="2536944"/>
            <a:ext cx="1293253" cy="125911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7F55C3-22DB-4F5D-9513-9B6C343CB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346" y="3572271"/>
            <a:ext cx="1110713" cy="102631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FC19E6A-D417-4C64-B480-70A61717A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5908" y="4658743"/>
            <a:ext cx="954302" cy="856510"/>
          </a:xfrm>
          <a:prstGeom prst="rect">
            <a:avLst/>
          </a:prstGeom>
        </p:spPr>
      </p:pic>
      <p:pic>
        <p:nvPicPr>
          <p:cNvPr id="14" name="Picture 1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F6192D39-9D5C-4615-8409-B69F6E26A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9161" y="4658743"/>
            <a:ext cx="954302" cy="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4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B59-8CD8-47AF-8B6E-C3CB452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Biden vs. Trump </a:t>
            </a:r>
            <a:b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emotional reactions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E27B4805-EAC9-41AF-8954-C60382C26C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465" y="1941362"/>
            <a:ext cx="5515535" cy="3952297"/>
          </a:xfrm>
        </p:spPr>
      </p:pic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D2666D8-90F9-4A10-9500-B83FF32504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1997240"/>
            <a:ext cx="5041958" cy="3896419"/>
          </a:xfrm>
        </p:spPr>
      </p:pic>
      <p:pic>
        <p:nvPicPr>
          <p:cNvPr id="13" name="Picture 1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FD50D0C-C668-474D-A880-713C494B0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686" y="4966516"/>
            <a:ext cx="1822314" cy="1913021"/>
          </a:xfrm>
          <a:prstGeom prst="rect">
            <a:avLst/>
          </a:prstGeom>
        </p:spPr>
      </p:pic>
      <p:pic>
        <p:nvPicPr>
          <p:cNvPr id="15" name="Picture 1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9F4E6DD-F29F-4C03-86F7-DB9698550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052" y="4944979"/>
            <a:ext cx="1822314" cy="1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5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56A9-E514-46CB-A11C-75F20F5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9230"/>
            <a:ext cx="11029616" cy="9286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Facebook Article Shares Compared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to Emotional Reactions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955DB9-9CEE-414A-AEBF-BB64FDD400FD}"/>
              </a:ext>
            </a:extLst>
          </p:cNvPr>
          <p:cNvGrpSpPr/>
          <p:nvPr/>
        </p:nvGrpSpPr>
        <p:grpSpPr>
          <a:xfrm>
            <a:off x="78802" y="1759823"/>
            <a:ext cx="11929486" cy="5053214"/>
            <a:chOff x="78802" y="1759823"/>
            <a:chExt cx="11929486" cy="5053214"/>
          </a:xfrm>
        </p:grpSpPr>
        <p:pic>
          <p:nvPicPr>
            <p:cNvPr id="8" name="Picture 7" descr="A close up of a map&#10;&#10;Description automatically generated">
              <a:extLst>
                <a:ext uri="{FF2B5EF4-FFF2-40B4-BE49-F238E27FC236}">
                  <a16:creationId xmlns:a16="http://schemas.microsoft.com/office/drawing/2014/main" id="{5416A0E9-3D15-4525-A176-A76B221E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2" y="1759823"/>
              <a:ext cx="3886200" cy="262974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3B771C6-974E-459A-ACE4-914B1BF2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2090" y="1759823"/>
              <a:ext cx="3886198" cy="2629742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4BE2ECD-29D6-4D9F-B732-B692E5810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5207" y="1759823"/>
              <a:ext cx="4100287" cy="2629742"/>
            </a:xfrm>
            <a:prstGeom prst="rect">
              <a:avLst/>
            </a:prstGeom>
          </p:spPr>
        </p:pic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1754A15-F225-4338-8EEF-41A2449D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9917" y="4446318"/>
              <a:ext cx="4100287" cy="2366719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58B8F2FC-86B3-48D2-9DEB-5B07D5EA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5999" y="4446318"/>
              <a:ext cx="4295274" cy="2351193"/>
            </a:xfrm>
            <a:prstGeom prst="rect">
              <a:avLst/>
            </a:prstGeom>
          </p:spPr>
        </p:pic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2E5908A-26AC-4B95-9F8D-26B9E4A20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5977" y="2151899"/>
            <a:ext cx="794084" cy="662297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63507B-A02D-4632-BA7D-549D390730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3496" y="2151899"/>
            <a:ext cx="894049" cy="697152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3C737E-AF11-41A9-B2B0-E1D26E28D5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825" y="2134471"/>
            <a:ext cx="894049" cy="697152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FD11BEC-A872-46BD-9D7C-A6E5D1FD5A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00838" y="4753033"/>
            <a:ext cx="794084" cy="662297"/>
          </a:xfrm>
          <a:prstGeom prst="rect">
            <a:avLst/>
          </a:prstGeom>
        </p:spPr>
      </p:pic>
      <p:pic>
        <p:nvPicPr>
          <p:cNvPr id="31" name="Picture 3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A058867-9D1B-49AD-AF62-C8042384F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13470" y="4754673"/>
            <a:ext cx="794084" cy="618486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F280674E-8078-451D-8469-8B5C6E37C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9953" y="702156"/>
            <a:ext cx="2205872" cy="1018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627F7-A600-45A0-A246-78E163CC2C23}"/>
              </a:ext>
            </a:extLst>
          </p:cNvPr>
          <p:cNvSpPr txBox="1"/>
          <p:nvPr/>
        </p:nvSpPr>
        <p:spPr>
          <a:xfrm>
            <a:off x="10719365" y="4160522"/>
            <a:ext cx="140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0.28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1256C-3E60-4274-AEBE-3DCA4B813991}"/>
              </a:ext>
            </a:extLst>
          </p:cNvPr>
          <p:cNvSpPr txBox="1"/>
          <p:nvPr/>
        </p:nvSpPr>
        <p:spPr>
          <a:xfrm>
            <a:off x="2525818" y="4098967"/>
            <a:ext cx="143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Correlation .30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859EB-14C4-46E7-9566-DC35B4289F58}"/>
              </a:ext>
            </a:extLst>
          </p:cNvPr>
          <p:cNvSpPr txBox="1"/>
          <p:nvPr/>
        </p:nvSpPr>
        <p:spPr>
          <a:xfrm>
            <a:off x="6826560" y="4160522"/>
            <a:ext cx="184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930ED-D3BA-4501-81BE-32E0390E8E93}"/>
              </a:ext>
            </a:extLst>
          </p:cNvPr>
          <p:cNvSpPr txBox="1"/>
          <p:nvPr/>
        </p:nvSpPr>
        <p:spPr>
          <a:xfrm>
            <a:off x="9033162" y="6550223"/>
            <a:ext cx="2577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873F5-C8E1-421C-AE5A-49913CCE9162}"/>
              </a:ext>
            </a:extLst>
          </p:cNvPr>
          <p:cNvSpPr txBox="1"/>
          <p:nvPr/>
        </p:nvSpPr>
        <p:spPr>
          <a:xfrm>
            <a:off x="4353024" y="6550223"/>
            <a:ext cx="184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Correlation .24</a:t>
            </a:r>
          </a:p>
        </p:txBody>
      </p:sp>
    </p:spTree>
    <p:extLst>
      <p:ext uri="{BB962C8B-B14F-4D97-AF65-F5344CB8AC3E}">
        <p14:creationId xmlns:p14="http://schemas.microsoft.com/office/powerpoint/2010/main" val="1689854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0F8AA6"/>
      </a:accent2>
      <a:accent3>
        <a:srgbClr val="0F97A6"/>
      </a:accent3>
      <a:accent4>
        <a:srgbClr val="15BFBF"/>
      </a:accent4>
      <a:accent5>
        <a:srgbClr val="12A697"/>
      </a:accent5>
      <a:accent6>
        <a:srgbClr val="04D9D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462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</vt:lpstr>
      <vt:lpstr>Georgia Pro Light</vt:lpstr>
      <vt:lpstr>Gill Sans MT</vt:lpstr>
      <vt:lpstr>Noto Sans</vt:lpstr>
      <vt:lpstr>Open Sans</vt:lpstr>
      <vt:lpstr>Segoe UI</vt:lpstr>
      <vt:lpstr>Segoe UI Light</vt:lpstr>
      <vt:lpstr>Segoe UI Semibold</vt:lpstr>
      <vt:lpstr>Segoe UI Semilight</vt:lpstr>
      <vt:lpstr>Wingdings 2</vt:lpstr>
      <vt:lpstr>Dividend</vt:lpstr>
      <vt:lpstr>QuickStarter Theme</vt:lpstr>
      <vt:lpstr>Office Theme</vt:lpstr>
      <vt:lpstr>Office Theme</vt:lpstr>
      <vt:lpstr>Facebook News Article analysis by Category  </vt:lpstr>
      <vt:lpstr>PowerPoint Presentation</vt:lpstr>
      <vt:lpstr>Data Set</vt:lpstr>
      <vt:lpstr>Part 1 Questions</vt:lpstr>
      <vt:lpstr>Data CleAning</vt:lpstr>
      <vt:lpstr>Overall  Facebook  Shares</vt:lpstr>
      <vt:lpstr>PowerPoint Presentation</vt:lpstr>
      <vt:lpstr>Biden vs. Trump  emotional reactions</vt:lpstr>
      <vt:lpstr>Facebook Article Shares Compared  to Emotional Reactions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News Article analysis by Category  for the first half of 2020</dc:title>
  <dc:creator>Benjamin Davis</dc:creator>
  <cp:lastModifiedBy>Benjamin Davis</cp:lastModifiedBy>
  <cp:revision>15</cp:revision>
  <dcterms:created xsi:type="dcterms:W3CDTF">2020-07-23T19:19:49Z</dcterms:created>
  <dcterms:modified xsi:type="dcterms:W3CDTF">2020-07-23T21:31:30Z</dcterms:modified>
</cp:coreProperties>
</file>