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10"/>
  </p:notesMasterIdLst>
  <p:sldIdLst>
    <p:sldId id="256" r:id="rId3"/>
    <p:sldId id="257" r:id="rId4"/>
    <p:sldId id="258" r:id="rId5"/>
    <p:sldId id="259"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65" d="100"/>
          <a:sy n="65" d="100"/>
        </p:scale>
        <p:origin x="22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4272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84272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7/21/2020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3736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n.wikipedia.org/wiki/Criticism_of_Faceboo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Analysis of Facebook News Articles by Category </a:t>
            </a:r>
          </a:p>
        </p:txBody>
      </p:sp>
      <p:sp>
        <p:nvSpPr>
          <p:cNvPr id="20" name="Text 2"/>
          <p:cNvSpPr/>
          <p:nvPr/>
        </p:nvSpPr>
        <p:spPr>
          <a:xfrm>
            <a:off x="838200" y="1461299"/>
            <a:ext cx="10462846" cy="415498"/>
          </a:xfrm>
          <a:prstGeom prst="rect">
            <a:avLst/>
          </a:prstGeom>
        </p:spPr>
        <p:txBody>
          <a:bodyPr wrap="square">
            <a:spAutoFit/>
          </a:bodyPr>
          <a:lstStyle/>
          <a:p>
            <a:pPr>
              <a:lnSpc>
                <a:spcPct val="150000"/>
              </a:lnSpc>
            </a:pPr>
            <a:r>
              <a:rPr lang="en-US" sz="1400" dirty="0">
                <a:solidFill>
                  <a:srgbClr val="D24726"/>
                </a:solidFill>
                <a:latin typeface="Segoe UI Semibold" panose="020B0702040204020203" pitchFamily="34" charset="0"/>
                <a:ea typeface="Segoe UI Semibold" panose="020B0702040204020203" pitchFamily="34" charset="0"/>
                <a:cs typeface="Segoe UI" panose="020B0502040204020203" pitchFamily="34" charset="0"/>
              </a:rPr>
              <a:t>Key facts about your topic</a:t>
            </a:r>
          </a:p>
        </p:txBody>
      </p:sp>
      <p:sp>
        <p:nvSpPr>
          <p:cNvPr id="21" name="Content Placeholder 2"/>
          <p:cNvSpPr txBox="1">
            <a:spLocks/>
          </p:cNvSpPr>
          <p:nvPr/>
        </p:nvSpPr>
        <p:spPr>
          <a:xfrm>
            <a:off x="850250" y="1876798"/>
            <a:ext cx="10465450" cy="4000000"/>
          </a:xfrm>
          <a:prstGeom prst="rect">
            <a:avLst/>
          </a:prstGeom>
          <a:ln w="57150">
            <a:noFill/>
          </a:ln>
        </p:spPr>
        <p:txBody>
          <a:bodyPr vert="horz" lIns="91440" tIns="45720" rIns="91440" bIns="45720" numCol="1" rtlCol="0" anchor="t">
            <a:normAutofit/>
          </a:bodyPr>
          <a:lstStyle/>
          <a:p>
            <a:pPr marL="0" indent="0">
              <a:lnSpc>
                <a:spcPct val="150000"/>
              </a:lnSpc>
              <a:spcBef>
                <a:spcPts val="0"/>
              </a:spcBef>
              <a:buFont typeface="Arial" panose="020B0604020202020204" pitchFamily="34" charset="0"/>
              <a:buNone/>
            </a:pPr>
            <a:r>
              <a:rPr lang="en-US" sz="1400" dirty="0">
                <a:solidFill>
                  <a:schemeClr val="tx1">
                    <a:lumMod val="65000"/>
                    <a:lumOff val="35000"/>
                  </a:schemeClr>
                </a:solidFill>
                <a:latin typeface="Segoe UI Semilight" panose="020B0402040204020203" pitchFamily="34" charset="0"/>
                <a:ea typeface="Segoe UI" panose="020B0502040204020203" pitchFamily="34" charset="0"/>
                <a:cs typeface="Segoe UI Semilight" panose="020B0402040204020203" pitchFamily="34" charset="0"/>
              </a:rPr>
              <a:t>Criticism of Facebook has led to international media coverage and significant reporting of its legal troubles and the outsize influence it has on the lives and health of its users and employees, as well on its influence on the way media, specifically news, is reported and distributed. Notable issues include Internet privacy, such as use of a widespread "like" button on third-party websites tracking users, possible indefinite records of user information, automatic facial recognition software, and its role in the workplace, including employer-employee account disclosure.</a:t>
            </a:r>
          </a:p>
        </p:txBody>
      </p:sp>
      <p:sp>
        <p:nvSpPr>
          <p:cNvPr id="22" name="Footer Placeholder 2"/>
          <p:cNvSpPr>
            <a:spLocks noGrp="1"/>
          </p:cNvSpPr>
          <p:nvPr>
            <p:ph type="ftr" sz="quarter" idx="11"/>
          </p:nvPr>
        </p:nvSpPr>
        <p:spPr>
          <a:xfrm>
            <a:off x="838199" y="6229028"/>
            <a:ext cx="5779169" cy="365125"/>
          </a:xfrm>
        </p:spPr>
        <p:txBody>
          <a:bodyPr/>
          <a:lstStyle/>
          <a:p>
            <a:pPr algn="l"/>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3"/>
              </a:rPr>
              <a:t>en.wikipedia.org</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rPr>
              <a:t> - Text under </a:t>
            </a:r>
            <a:r>
              <a:rPr lang="en-US" dirty="0">
                <a:solidFill>
                  <a:schemeClr val="tx2"/>
                </a:solidFill>
                <a:latin typeface="Segoe UI" panose="020B0502040204020203" pitchFamily="34" charset="0"/>
                <a:ea typeface="Segoe UI" panose="020B0502040204020203" pitchFamily="34" charset="0"/>
                <a:cs typeface="Segoe UI" panose="020B0502040204020203" pitchFamily="34" charset="0"/>
                <a:hlinkClick r:id="rId4"/>
              </a:rPr>
              <a:t>CC-BY-SA license</a:t>
            </a:r>
            <a:endParaRPr lang="en-US" dirty="0"/>
          </a:p>
        </p:txBody>
      </p:sp>
      <p:grpSp>
        <p:nvGrpSpPr>
          <p:cNvPr id="4" name="Group 3">
            <a:extLst>
              <a:ext uri="{FF2B5EF4-FFF2-40B4-BE49-F238E27FC236}">
                <a16:creationId xmlns:a16="http://schemas.microsoft.com/office/drawing/2014/main" id="{E07FEDDE-7BE3-4AF0-89AC-8212D722B9B0}"/>
              </a:ext>
            </a:extLst>
          </p:cNvPr>
          <p:cNvGrpSpPr/>
          <p:nvPr/>
        </p:nvGrpSpPr>
        <p:grpSpPr>
          <a:xfrm>
            <a:off x="6211661" y="5810971"/>
            <a:ext cx="5188481" cy="1174603"/>
            <a:chOff x="6211661" y="5810971"/>
            <a:chExt cx="5188481" cy="1174603"/>
          </a:xfrm>
        </p:grpSpPr>
        <p:sp>
          <p:nvSpPr>
            <p:cNvPr id="5" name="Rectangle 8">
              <a:extLst>
                <a:ext uri="{FF2B5EF4-FFF2-40B4-BE49-F238E27FC236}">
                  <a16:creationId xmlns:a16="http://schemas.microsoft.com/office/drawing/2014/main" id="{184C5845-0FFB-4734-A9BE-3E8CEA8008D3}"/>
                </a:ext>
              </a:extLst>
            </p:cNvPr>
            <p:cNvSpPr/>
            <p:nvPr/>
          </p:nvSpPr>
          <p:spPr>
            <a:xfrm>
              <a:off x="6211661" y="6042093"/>
              <a:ext cx="5138199" cy="630783"/>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TextBox 7">
              <a:extLst>
                <a:ext uri="{FF2B5EF4-FFF2-40B4-BE49-F238E27FC236}">
                  <a16:creationId xmlns:a16="http://schemas.microsoft.com/office/drawing/2014/main" id="{33CDDC14-D7C0-4FC6-8360-4E6E50174088}"/>
                </a:ext>
              </a:extLst>
            </p:cNvPr>
            <p:cNvSpPr txBox="1"/>
            <p:nvPr/>
          </p:nvSpPr>
          <p:spPr>
            <a:xfrm>
              <a:off x="6289102" y="6139278"/>
              <a:ext cx="2303691" cy="451406"/>
            </a:xfrm>
            <a:prstGeom prst="rect">
              <a:avLst/>
            </a:prstGeom>
            <a:noFill/>
          </p:spPr>
          <p:txBody>
            <a:bodyPr wrap="square" rtlCol="0">
              <a:spAutoFit/>
            </a:bodyPr>
            <a:lstStyle/>
            <a:p>
              <a:pPr>
                <a:lnSpc>
                  <a:spcPts val="1400"/>
                </a:lnSpc>
              </a:pPr>
              <a:r>
                <a:rPr lang="en-US" sz="1200" dirty="0">
                  <a:solidFill>
                    <a:srgbClr val="D24726"/>
                  </a:solidFill>
                  <a:cs typeface="Segoe UI Semibold" panose="020B0702040204020203" pitchFamily="34" charset="0"/>
                </a:rPr>
                <a:t>See more: </a:t>
              </a:r>
              <a:r>
                <a:rPr lang="en-US" sz="1200" dirty="0">
                  <a:solidFill>
                    <a:schemeClr val="tx1">
                      <a:lumMod val="65000"/>
                      <a:lumOff val="35000"/>
                    </a:schemeClr>
                  </a:solidFill>
                  <a:latin typeface="Segoe UI Semilight" panose="020B0402040204020203" pitchFamily="34" charset="0"/>
                  <a:ea typeface="Segoe UI Symbol" panose="020B0502040204020203" pitchFamily="34" charset="0"/>
                  <a:cs typeface="Segoe UI Semilight" panose="020B0402040204020203" pitchFamily="34" charset="0"/>
                </a:rPr>
                <a:t>Open the Notes below for more information.</a:t>
              </a:r>
            </a:p>
          </p:txBody>
        </p:sp>
        <p:pic>
          <p:nvPicPr>
            <p:cNvPr id="7" name="Picture 11" descr="Curved arrow">
              <a:extLst>
                <a:ext uri="{FF2B5EF4-FFF2-40B4-BE49-F238E27FC236}">
                  <a16:creationId xmlns:a16="http://schemas.microsoft.com/office/drawing/2014/main" id="{A3DA137E-6B53-4403-B00B-B734CA13A906}"/>
                </a:ext>
              </a:extLst>
            </p:cNvPr>
            <p:cNvPicPr/>
            <p:nvPr/>
          </p:nvPicPr>
          <p:blipFill>
            <a:blip r:embed="rId5" cstate="print">
              <a:extLst>
                <a:ext uri="{28A0092B-C50C-407E-A947-70E740481C1C}">
                  <a14:useLocalDpi xmlns:a14="http://schemas.microsoft.com/office/drawing/2010/main" val="0"/>
                </a:ext>
              </a:extLst>
            </a:blip>
            <a:stretch>
              <a:fillRect/>
            </a:stretch>
          </p:blipFill>
          <p:spPr>
            <a:xfrm rot="10354591">
              <a:off x="8375339" y="6310072"/>
              <a:ext cx="712427" cy="504018"/>
            </a:xfrm>
            <a:prstGeom prst="rect">
              <a:avLst/>
            </a:prstGeom>
          </p:spPr>
        </p:pic>
        <p:pic>
          <p:nvPicPr>
            <p:cNvPr id="8" name="Picture 6" descr="Notes button in status bar">
              <a:extLst>
                <a:ext uri="{FF2B5EF4-FFF2-40B4-BE49-F238E27FC236}">
                  <a16:creationId xmlns:a16="http://schemas.microsoft.com/office/drawing/2014/main" id="{225180E8-0FE3-47A7-AA6D-1109075B6765}"/>
                </a:ext>
              </a:extLst>
            </p:cNvPr>
            <p:cNvPicPr>
              <a:picLocks noChangeAspect="1"/>
            </p:cNvPicPr>
            <p:nvPr/>
          </p:nvPicPr>
          <p:blipFill>
            <a:blip r:embed="rId6"/>
            <a:stretch>
              <a:fillRect/>
            </a:stretch>
          </p:blipFill>
          <p:spPr>
            <a:xfrm>
              <a:off x="9025539" y="5810971"/>
              <a:ext cx="2374603" cy="1174603"/>
            </a:xfrm>
            <a:prstGeom prst="rect">
              <a:avLst/>
            </a:prstGeom>
          </p:spPr>
        </p:pic>
      </p:grpSp>
    </p:spTree>
    <p:extLst>
      <p:ext uri="{BB962C8B-B14F-4D97-AF65-F5344CB8AC3E}">
        <p14:creationId xmlns:p14="http://schemas.microsoft.com/office/powerpoint/2010/main" val="3748667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DA537-9EAD-4C2A-8B8C-B5471C6F5D65}"/>
              </a:ext>
            </a:extLst>
          </p:cNvPr>
          <p:cNvSpPr>
            <a:spLocks noGrp="1"/>
          </p:cNvSpPr>
          <p:nvPr>
            <p:ph type="title"/>
          </p:nvPr>
        </p:nvSpPr>
        <p:spPr/>
        <p:txBody>
          <a:bodyPr/>
          <a:lstStyle/>
          <a:p>
            <a:r>
              <a:rPr lang="en-US" dirty="0">
                <a:latin typeface="Segoe UI Light" panose="020B0702040204020203" pitchFamily="34" charset="0"/>
                <a:ea typeface="Segoe UI Light" panose="020B0702040204020203" pitchFamily="34" charset="0"/>
                <a:cs typeface="Segoe UI" panose="020B0502040204020203" pitchFamily="34" charset="0"/>
              </a:rPr>
              <a:t>Data Source</a:t>
            </a:r>
          </a:p>
        </p:txBody>
      </p:sp>
      <p:sp>
        <p:nvSpPr>
          <p:cNvPr id="3" name="Content Placeholder 2">
            <a:extLst>
              <a:ext uri="{FF2B5EF4-FFF2-40B4-BE49-F238E27FC236}">
                <a16:creationId xmlns:a16="http://schemas.microsoft.com/office/drawing/2014/main" id="{60106C6B-49E2-4E93-AEC3-AA4886AC999D}"/>
              </a:ext>
            </a:extLst>
          </p:cNvPr>
          <p:cNvSpPr>
            <a:spLocks noGrp="1"/>
          </p:cNvSpPr>
          <p:nvPr>
            <p:ph idx="1"/>
          </p:nvPr>
        </p:nvSpPr>
        <p:spPr>
          <a:xfrm>
            <a:off x="838200" y="1625936"/>
            <a:ext cx="10624794" cy="4351338"/>
          </a:xfrm>
        </p:spPr>
        <p:txBody>
          <a:bodyPr/>
          <a:lstStyle/>
          <a:p>
            <a:r>
              <a:rPr lang="en-US" dirty="0" err="1">
                <a:solidFill>
                  <a:srgbClr val="00B0F0"/>
                </a:solidFill>
                <a:latin typeface="Segoe UI Semilight" panose="020B0702040204020203" pitchFamily="34" charset="0"/>
                <a:ea typeface="Segoe UI Semilight" panose="020B0702040204020203" pitchFamily="34" charset="0"/>
                <a:cs typeface="Segoe UI" panose="020B0502040204020203" pitchFamily="34" charset="0"/>
              </a:rPr>
              <a:t>Buzzsumo</a:t>
            </a:r>
            <a:r>
              <a:rPr lang="en-US" dirty="0">
                <a:solidFill>
                  <a:srgbClr val="00B0F0"/>
                </a:solidFill>
                <a:latin typeface="Segoe UI Semilight" panose="020B0702040204020203" pitchFamily="34" charset="0"/>
                <a:ea typeface="Segoe UI Semilight" panose="020B0702040204020203" pitchFamily="34" charset="0"/>
                <a:cs typeface="Segoe UI" panose="020B0502040204020203" pitchFamily="34" charset="0"/>
              </a:rPr>
              <a:t> website.</a:t>
            </a:r>
          </a:p>
          <a:p>
            <a:r>
              <a:rPr lang="en-US" dirty="0">
                <a:solidFill>
                  <a:schemeClr val="accent2"/>
                </a:solidFill>
                <a:latin typeface="Segoe UI Semilight" panose="020B0702040204020203" pitchFamily="34" charset="0"/>
                <a:ea typeface="Segoe UI Semilight" panose="020B0702040204020203" pitchFamily="34" charset="0"/>
                <a:cs typeface="Segoe UI" panose="020B0502040204020203" pitchFamily="34" charset="0"/>
              </a:rPr>
              <a:t>Most popular news articles on Facebook and other social media during the past 6 months.</a:t>
            </a:r>
          </a:p>
          <a:p>
            <a:r>
              <a:rPr lang="en-US" dirty="0">
                <a:solidFill>
                  <a:srgbClr val="92D050"/>
                </a:solidFill>
                <a:latin typeface="Segoe UI Semilight" panose="020B0702040204020203" pitchFamily="34" charset="0"/>
                <a:ea typeface="Segoe UI Semilight" panose="020B0702040204020203" pitchFamily="34" charset="0"/>
                <a:cs typeface="Segoe UI" panose="020B0502040204020203" pitchFamily="34" charset="0"/>
              </a:rPr>
              <a:t>Broken down into 10 categories</a:t>
            </a:r>
          </a:p>
          <a:p>
            <a:r>
              <a:rPr lang="en-US" dirty="0">
                <a:solidFill>
                  <a:srgbClr val="7030A0"/>
                </a:solidFill>
                <a:latin typeface="Segoe UI Semilight" panose="020B0702040204020203" pitchFamily="34" charset="0"/>
                <a:ea typeface="Segoe UI Semilight" panose="020B0702040204020203" pitchFamily="34" charset="0"/>
                <a:cs typeface="Segoe UI" panose="020B0502040204020203" pitchFamily="34" charset="0"/>
              </a:rPr>
              <a:t>6 General categories - (Entertainment, Food, Health, Politics, Science, Sports) </a:t>
            </a:r>
          </a:p>
          <a:p>
            <a:r>
              <a:rPr lang="en-US" dirty="0">
                <a:solidFill>
                  <a:srgbClr val="FF0000"/>
                </a:solidFill>
                <a:latin typeface="Segoe UI Semilight" panose="020B0702040204020203" pitchFamily="34" charset="0"/>
                <a:ea typeface="Segoe UI Semilight" panose="020B0702040204020203" pitchFamily="34" charset="0"/>
                <a:cs typeface="Segoe UI" panose="020B0502040204020203" pitchFamily="34" charset="0"/>
              </a:rPr>
              <a:t>4 Specific “Hot Button” categories during the first half of 2020. - (</a:t>
            </a:r>
            <a:r>
              <a:rPr lang="en-US" dirty="0" err="1">
                <a:solidFill>
                  <a:srgbClr val="FF0000"/>
                </a:solidFill>
                <a:latin typeface="Segoe UI Semilight" panose="020B0702040204020203" pitchFamily="34" charset="0"/>
                <a:ea typeface="Segoe UI Semilight" panose="020B0702040204020203" pitchFamily="34" charset="0"/>
                <a:cs typeface="Segoe UI" panose="020B0502040204020203" pitchFamily="34" charset="0"/>
              </a:rPr>
              <a:t>Covid</a:t>
            </a:r>
            <a:r>
              <a:rPr lang="en-US" dirty="0">
                <a:solidFill>
                  <a:srgbClr val="FF0000"/>
                </a:solidFill>
                <a:latin typeface="Segoe UI Semilight" panose="020B0702040204020203" pitchFamily="34" charset="0"/>
                <a:ea typeface="Segoe UI Semilight" panose="020B0702040204020203" pitchFamily="34" charset="0"/>
                <a:cs typeface="Segoe UI" panose="020B0502040204020203" pitchFamily="34" charset="0"/>
              </a:rPr>
              <a:t>, BLM, Trump, Biden)</a:t>
            </a:r>
          </a:p>
          <a:p>
            <a:r>
              <a:rPr lang="en-US" dirty="0">
                <a:solidFill>
                  <a:srgbClr val="0066FF"/>
                </a:solidFill>
                <a:latin typeface="Segoe UI Semilight" panose="020B0702040204020203" pitchFamily="34" charset="0"/>
                <a:ea typeface="Segoe UI Semilight" panose="020B0702040204020203" pitchFamily="34" charset="0"/>
                <a:cs typeface="Segoe UI" panose="020B0502040204020203" pitchFamily="34" charset="0"/>
              </a:rPr>
              <a:t>10 .csv files were pulled form </a:t>
            </a:r>
            <a:r>
              <a:rPr lang="en-US" dirty="0" err="1">
                <a:solidFill>
                  <a:srgbClr val="0066FF"/>
                </a:solidFill>
                <a:latin typeface="Segoe UI Semilight" panose="020B0702040204020203" pitchFamily="34" charset="0"/>
                <a:ea typeface="Segoe UI Semilight" panose="020B0702040204020203" pitchFamily="34" charset="0"/>
                <a:cs typeface="Segoe UI" panose="020B0502040204020203" pitchFamily="34" charset="0"/>
              </a:rPr>
              <a:t>Buzzsumo</a:t>
            </a:r>
            <a:r>
              <a:rPr lang="en-US" dirty="0">
                <a:solidFill>
                  <a:srgbClr val="0066FF"/>
                </a:solidFill>
                <a:latin typeface="Segoe UI Semilight" panose="020B0702040204020203" pitchFamily="34" charset="0"/>
                <a:ea typeface="Segoe UI Semilight" panose="020B0702040204020203" pitchFamily="34" charset="0"/>
                <a:cs typeface="Segoe UI" panose="020B0502040204020203" pitchFamily="34" charset="0"/>
              </a:rPr>
              <a:t> searches that include the most popular 10,000 news articles for each topic over the past 6 months.</a:t>
            </a:r>
          </a:p>
          <a:p>
            <a:endParaRPr lang="en-US" dirty="0">
              <a:latin typeface="Segoe UI Semilight" panose="020B0702040204020203" pitchFamily="34" charset="0"/>
              <a:ea typeface="Segoe UI Semilight" panose="020B0702040204020203" pitchFamily="34" charset="0"/>
              <a:cs typeface="Segoe UI" panose="020B0502040204020203" pitchFamily="34" charset="0"/>
            </a:endParaRPr>
          </a:p>
        </p:txBody>
      </p:sp>
    </p:spTree>
    <p:extLst>
      <p:ext uri="{BB962C8B-B14F-4D97-AF65-F5344CB8AC3E}">
        <p14:creationId xmlns:p14="http://schemas.microsoft.com/office/powerpoint/2010/main" val="16838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4000" dirty="0">
                <a:solidFill>
                  <a:srgbClr val="0070C0"/>
                </a:solidFill>
              </a:rPr>
              <a:t>Facebook News Article analysis by Category for the first half of 2020.</a:t>
            </a:r>
          </a:p>
        </p:txBody>
      </p:sp>
      <p:sp>
        <p:nvSpPr>
          <p:cNvPr id="3" name="Content Placeholder 2"/>
          <p:cNvSpPr>
            <a:spLocks noGrp="1"/>
          </p:cNvSpPr>
          <p:nvPr>
            <p:ph type="subTitle" idx="1"/>
          </p:nvPr>
        </p:nvSpPr>
        <p:spPr>
          <a:xfrm>
            <a:off x="8129871" y="1552397"/>
            <a:ext cx="3610575" cy="3654082"/>
          </a:xfrm>
        </p:spPr>
        <p:txBody>
          <a:bodyPr anchor="ctr">
            <a:normAutofit/>
          </a:bodyPr>
          <a:lstStyle/>
          <a:p>
            <a:pPr marL="457200" indent="-457200">
              <a:buFont typeface="Arial" panose="020B0604020202020204" pitchFamily="34" charset="0"/>
              <a:buChar char="•"/>
            </a:pPr>
            <a:r>
              <a:rPr lang="en-US" sz="2400" dirty="0"/>
              <a:t>LIKE, Share, Comments</a:t>
            </a:r>
          </a:p>
          <a:p>
            <a:pPr marL="457200" indent="-457200">
              <a:buFont typeface="Arial" panose="020B0604020202020204" pitchFamily="34" charset="0"/>
              <a:buChar char="•"/>
            </a:pPr>
            <a:r>
              <a:rPr lang="en-US" sz="2400" dirty="0"/>
              <a:t>Emotional Reaction</a:t>
            </a:r>
          </a:p>
          <a:p>
            <a:pPr marL="457200" indent="-457200">
              <a:buFont typeface="Arial" panose="020B0604020202020204" pitchFamily="34" charset="0"/>
              <a:buChar char="•"/>
            </a:pPr>
            <a:r>
              <a:rPr lang="en-US" sz="2400" dirty="0"/>
              <a:t>Clickbait Status</a:t>
            </a:r>
            <a:endParaRPr sz="24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2093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6">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01255" y="702156"/>
            <a:ext cx="3409783" cy="1013800"/>
          </a:xfrm>
        </p:spPr>
        <p:txBody>
          <a:bodyPr>
            <a:normAutofit/>
          </a:bodyPr>
          <a:lstStyle/>
          <a:p>
            <a:pPr>
              <a:lnSpc>
                <a:spcPct val="90000"/>
              </a:lnSpc>
            </a:pPr>
            <a:r>
              <a:rPr lang="en-US" sz="2400" dirty="0"/>
              <a:t>Overall  Facebook </a:t>
            </a:r>
            <a:br>
              <a:rPr lang="en-US" sz="2400" dirty="0"/>
            </a:br>
            <a:r>
              <a:rPr lang="en-US" sz="2400" dirty="0"/>
              <a:t>Shares</a:t>
            </a:r>
          </a:p>
        </p:txBody>
      </p:sp>
      <p:sp>
        <p:nvSpPr>
          <p:cNvPr id="29" name="Rectangle 28">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1802B"/>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601254" y="1964168"/>
            <a:ext cx="3409783" cy="4036582"/>
          </a:xfrm>
        </p:spPr>
        <p:txBody>
          <a:bodyPr>
            <a:normAutofit/>
          </a:bodyPr>
          <a:lstStyle/>
          <a:p>
            <a:r>
              <a:rPr lang="en-US" dirty="0" err="1">
                <a:solidFill>
                  <a:schemeClr val="bg1"/>
                </a:solidFill>
              </a:rPr>
              <a:t>Covid</a:t>
            </a:r>
            <a:r>
              <a:rPr lang="en-US" dirty="0">
                <a:solidFill>
                  <a:schemeClr val="bg1"/>
                </a:solidFill>
              </a:rPr>
              <a:t> Articles Dominate the first half of 2020.</a:t>
            </a:r>
          </a:p>
          <a:p>
            <a:r>
              <a:rPr lang="en-US" dirty="0">
                <a:solidFill>
                  <a:schemeClr val="bg1"/>
                </a:solidFill>
              </a:rPr>
              <a:t>Trump has more than twice as many shares as Biden.</a:t>
            </a:r>
          </a:p>
          <a:p>
            <a:r>
              <a:rPr lang="en-US" dirty="0">
                <a:solidFill>
                  <a:schemeClr val="bg1"/>
                </a:solidFill>
              </a:rPr>
              <a:t>Entertainment is very popular.</a:t>
            </a:r>
          </a:p>
        </p:txBody>
      </p:sp>
      <p:pic>
        <p:nvPicPr>
          <p:cNvPr id="5" name="Picture 4" descr="A screenshot of a cell phone&#10;&#10;Description automatically generated">
            <a:extLst>
              <a:ext uri="{FF2B5EF4-FFF2-40B4-BE49-F238E27FC236}">
                <a16:creationId xmlns:a16="http://schemas.microsoft.com/office/drawing/2014/main" id="{8F950150-755D-4447-B773-A58C36A62489}"/>
              </a:ext>
            </a:extLst>
          </p:cNvPr>
          <p:cNvPicPr>
            <a:picLocks noChangeAspect="1"/>
          </p:cNvPicPr>
          <p:nvPr/>
        </p:nvPicPr>
        <p:blipFill>
          <a:blip r:embed="rId2"/>
          <a:stretch>
            <a:fillRect/>
          </a:stretch>
        </p:blipFill>
        <p:spPr>
          <a:xfrm>
            <a:off x="4308732" y="702156"/>
            <a:ext cx="7578468" cy="5698643"/>
          </a:xfrm>
          <a:prstGeom prst="rect">
            <a:avLst/>
          </a:prstGeom>
        </p:spPr>
      </p:pic>
    </p:spTree>
    <p:extLst>
      <p:ext uri="{BB962C8B-B14F-4D97-AF65-F5344CB8AC3E}">
        <p14:creationId xmlns:p14="http://schemas.microsoft.com/office/powerpoint/2010/main" val="4940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DF73513C-B361-4CB5-9B48-89DE9989E3FB}"/>
              </a:ext>
            </a:extLst>
          </p:cNvPr>
          <p:cNvPicPr>
            <a:picLocks noChangeAspect="1"/>
          </p:cNvPicPr>
          <p:nvPr/>
        </p:nvPicPr>
        <p:blipFill>
          <a:blip r:embed="rId2"/>
          <a:stretch>
            <a:fillRect/>
          </a:stretch>
        </p:blipFill>
        <p:spPr>
          <a:xfrm>
            <a:off x="132734" y="191729"/>
            <a:ext cx="11916697" cy="6254662"/>
          </a:xfrm>
          <a:prstGeom prst="rect">
            <a:avLst/>
          </a:prstGeom>
        </p:spPr>
      </p:pic>
    </p:spTree>
    <p:extLst>
      <p:ext uri="{BB962C8B-B14F-4D97-AF65-F5344CB8AC3E}">
        <p14:creationId xmlns:p14="http://schemas.microsoft.com/office/powerpoint/2010/main" val="328214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CB59-8CD8-47AF-8B6E-C3CB4523AFD1}"/>
              </a:ext>
            </a:extLst>
          </p:cNvPr>
          <p:cNvSpPr>
            <a:spLocks noGrp="1"/>
          </p:cNvSpPr>
          <p:nvPr>
            <p:ph type="title"/>
          </p:nvPr>
        </p:nvSpPr>
        <p:spPr/>
        <p:txBody>
          <a:bodyPr/>
          <a:lstStyle/>
          <a:p>
            <a:pPr algn="ctr"/>
            <a:r>
              <a:rPr lang="en-US" dirty="0"/>
              <a:t>Trump vs. Biden </a:t>
            </a:r>
            <a:br>
              <a:rPr lang="en-US" dirty="0"/>
            </a:br>
            <a:r>
              <a:rPr lang="en-US" dirty="0"/>
              <a:t>emotional reactions</a:t>
            </a:r>
          </a:p>
        </p:txBody>
      </p:sp>
      <p:pic>
        <p:nvPicPr>
          <p:cNvPr id="16" name="Content Placeholder 15" descr="A picture containing umbrella&#10;&#10;Description automatically generated">
            <a:extLst>
              <a:ext uri="{FF2B5EF4-FFF2-40B4-BE49-F238E27FC236}">
                <a16:creationId xmlns:a16="http://schemas.microsoft.com/office/drawing/2014/main" id="{AD53220E-399C-4529-80A2-720C4043F19A}"/>
              </a:ext>
            </a:extLst>
          </p:cNvPr>
          <p:cNvPicPr>
            <a:picLocks noGrp="1" noChangeAspect="1"/>
          </p:cNvPicPr>
          <p:nvPr>
            <p:ph sz="quarter" idx="4"/>
          </p:nvPr>
        </p:nvPicPr>
        <p:blipFill>
          <a:blip r:embed="rId2"/>
          <a:stretch>
            <a:fillRect/>
          </a:stretch>
        </p:blipFill>
        <p:spPr>
          <a:xfrm>
            <a:off x="5855109" y="2492477"/>
            <a:ext cx="5220929" cy="3635865"/>
          </a:xfrm>
        </p:spPr>
      </p:pic>
      <p:pic>
        <p:nvPicPr>
          <p:cNvPr id="12" name="Content Placeholder 11" descr="A close up of a logo&#10;&#10;Description automatically generated">
            <a:extLst>
              <a:ext uri="{FF2B5EF4-FFF2-40B4-BE49-F238E27FC236}">
                <a16:creationId xmlns:a16="http://schemas.microsoft.com/office/drawing/2014/main" id="{FFDA34A7-059A-4D73-AC86-A640C024B5D2}"/>
              </a:ext>
            </a:extLst>
          </p:cNvPr>
          <p:cNvPicPr>
            <a:picLocks noGrp="1" noChangeAspect="1"/>
          </p:cNvPicPr>
          <p:nvPr>
            <p:ph sz="half" idx="2"/>
          </p:nvPr>
        </p:nvPicPr>
        <p:blipFill>
          <a:blip r:embed="rId3"/>
          <a:stretch>
            <a:fillRect/>
          </a:stretch>
        </p:blipFill>
        <p:spPr>
          <a:xfrm>
            <a:off x="452403" y="2492477"/>
            <a:ext cx="5402706" cy="3635865"/>
          </a:xfrm>
        </p:spPr>
      </p:pic>
    </p:spTree>
    <p:extLst>
      <p:ext uri="{BB962C8B-B14F-4D97-AF65-F5344CB8AC3E}">
        <p14:creationId xmlns:p14="http://schemas.microsoft.com/office/powerpoint/2010/main" val="210115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6A9-E514-46CB-A11C-75F20F590D9D}"/>
              </a:ext>
            </a:extLst>
          </p:cNvPr>
          <p:cNvSpPr>
            <a:spLocks noGrp="1"/>
          </p:cNvSpPr>
          <p:nvPr>
            <p:ph type="title"/>
          </p:nvPr>
        </p:nvSpPr>
        <p:spPr>
          <a:xfrm>
            <a:off x="581192" y="702156"/>
            <a:ext cx="11029616" cy="928681"/>
          </a:xfrm>
        </p:spPr>
        <p:txBody>
          <a:bodyPr>
            <a:normAutofit fontScale="90000"/>
          </a:bodyPr>
          <a:lstStyle/>
          <a:p>
            <a:pPr algn="ctr"/>
            <a:r>
              <a:rPr lang="en-US" dirty="0"/>
              <a:t>Facebook Article Shares Compared</a:t>
            </a:r>
            <a:br>
              <a:rPr lang="en-US" dirty="0"/>
            </a:br>
            <a:r>
              <a:rPr lang="en-US" dirty="0"/>
              <a:t> to Emotional Reactions.</a:t>
            </a:r>
          </a:p>
        </p:txBody>
      </p:sp>
      <p:pic>
        <p:nvPicPr>
          <p:cNvPr id="5" name="Content Placeholder 4" descr="A close up of a map&#10;&#10;Description automatically generated">
            <a:extLst>
              <a:ext uri="{FF2B5EF4-FFF2-40B4-BE49-F238E27FC236}">
                <a16:creationId xmlns:a16="http://schemas.microsoft.com/office/drawing/2014/main" id="{49185724-0D73-4104-99AF-53A1F8CD04EF}"/>
              </a:ext>
            </a:extLst>
          </p:cNvPr>
          <p:cNvPicPr>
            <a:picLocks noGrp="1" noChangeAspect="1"/>
          </p:cNvPicPr>
          <p:nvPr>
            <p:ph idx="1"/>
          </p:nvPr>
        </p:nvPicPr>
        <p:blipFill>
          <a:blip r:embed="rId2"/>
          <a:stretch>
            <a:fillRect/>
          </a:stretch>
        </p:blipFill>
        <p:spPr>
          <a:xfrm>
            <a:off x="110040" y="1918992"/>
            <a:ext cx="4051673" cy="2456215"/>
          </a:xfrm>
        </p:spPr>
      </p:pic>
      <p:pic>
        <p:nvPicPr>
          <p:cNvPr id="7" name="Picture 6" descr="A screenshot of a cell phone&#10;&#10;Description automatically generated">
            <a:extLst>
              <a:ext uri="{FF2B5EF4-FFF2-40B4-BE49-F238E27FC236}">
                <a16:creationId xmlns:a16="http://schemas.microsoft.com/office/drawing/2014/main" id="{70A835B7-E0A2-4326-9ABC-EB877D008456}"/>
              </a:ext>
            </a:extLst>
          </p:cNvPr>
          <p:cNvPicPr>
            <a:picLocks noChangeAspect="1"/>
          </p:cNvPicPr>
          <p:nvPr/>
        </p:nvPicPr>
        <p:blipFill>
          <a:blip r:embed="rId3"/>
          <a:stretch>
            <a:fillRect/>
          </a:stretch>
        </p:blipFill>
        <p:spPr>
          <a:xfrm>
            <a:off x="8213386" y="1918992"/>
            <a:ext cx="3978614" cy="2379714"/>
          </a:xfrm>
          <a:prstGeom prst="rect">
            <a:avLst/>
          </a:prstGeom>
        </p:spPr>
      </p:pic>
      <p:pic>
        <p:nvPicPr>
          <p:cNvPr id="9" name="Picture 8" descr="A close up of a map&#10;&#10;Description automatically generated">
            <a:extLst>
              <a:ext uri="{FF2B5EF4-FFF2-40B4-BE49-F238E27FC236}">
                <a16:creationId xmlns:a16="http://schemas.microsoft.com/office/drawing/2014/main" id="{DB076F1F-1149-4CCF-9304-12DDAE454B0B}"/>
              </a:ext>
            </a:extLst>
          </p:cNvPr>
          <p:cNvPicPr>
            <a:picLocks noChangeAspect="1"/>
          </p:cNvPicPr>
          <p:nvPr/>
        </p:nvPicPr>
        <p:blipFill>
          <a:blip r:embed="rId4"/>
          <a:stretch>
            <a:fillRect/>
          </a:stretch>
        </p:blipFill>
        <p:spPr>
          <a:xfrm>
            <a:off x="4161713" y="1851298"/>
            <a:ext cx="4051673" cy="251510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3FEC998F-1784-44E2-ADDD-DC0BEB8B1F87}"/>
              </a:ext>
            </a:extLst>
          </p:cNvPr>
          <p:cNvPicPr>
            <a:picLocks noChangeAspect="1"/>
          </p:cNvPicPr>
          <p:nvPr/>
        </p:nvPicPr>
        <p:blipFill>
          <a:blip r:embed="rId5"/>
          <a:stretch>
            <a:fillRect/>
          </a:stretch>
        </p:blipFill>
        <p:spPr>
          <a:xfrm>
            <a:off x="1153340" y="4336955"/>
            <a:ext cx="4352514" cy="2261933"/>
          </a:xfrm>
          <a:prstGeom prst="rect">
            <a:avLst/>
          </a:prstGeom>
        </p:spPr>
      </p:pic>
      <p:pic>
        <p:nvPicPr>
          <p:cNvPr id="13" name="Picture 12" descr="A close up of a map&#10;&#10;Description automatically generated">
            <a:extLst>
              <a:ext uri="{FF2B5EF4-FFF2-40B4-BE49-F238E27FC236}">
                <a16:creationId xmlns:a16="http://schemas.microsoft.com/office/drawing/2014/main" id="{3D4074EF-81F4-469C-8C33-445F5A469E6B}"/>
              </a:ext>
            </a:extLst>
          </p:cNvPr>
          <p:cNvPicPr>
            <a:picLocks noChangeAspect="1"/>
          </p:cNvPicPr>
          <p:nvPr/>
        </p:nvPicPr>
        <p:blipFill>
          <a:blip r:embed="rId6"/>
          <a:stretch>
            <a:fillRect/>
          </a:stretch>
        </p:blipFill>
        <p:spPr>
          <a:xfrm>
            <a:off x="6096000" y="4366399"/>
            <a:ext cx="4942660" cy="2261933"/>
          </a:xfrm>
          <a:prstGeom prst="rect">
            <a:avLst/>
          </a:prstGeom>
        </p:spPr>
      </p:pic>
    </p:spTree>
    <p:extLst>
      <p:ext uri="{BB962C8B-B14F-4D97-AF65-F5344CB8AC3E}">
        <p14:creationId xmlns:p14="http://schemas.microsoft.com/office/powerpoint/2010/main" val="16898540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323</Words>
  <Application>Microsoft Office PowerPoint</Application>
  <PresentationFormat>Widescreen</PresentationFormat>
  <Paragraphs>24</Paragraphs>
  <Slides>7</Slides>
  <Notes>1</Notes>
  <HiddenSlides>2</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Calibri</vt:lpstr>
      <vt:lpstr>Gill Sans MT</vt:lpstr>
      <vt:lpstr>Segoe UI</vt:lpstr>
      <vt:lpstr>Segoe UI Light</vt:lpstr>
      <vt:lpstr>Segoe UI Semibold</vt:lpstr>
      <vt:lpstr>Segoe UI Semilight</vt:lpstr>
      <vt:lpstr>Wingdings 2</vt:lpstr>
      <vt:lpstr>Dividend</vt:lpstr>
      <vt:lpstr>QuickStarter Theme</vt:lpstr>
      <vt:lpstr>Analysis of Facebook News Articles by Category </vt:lpstr>
      <vt:lpstr>Data Source</vt:lpstr>
      <vt:lpstr>Facebook News Article analysis by Category for the first half of 2020.</vt:lpstr>
      <vt:lpstr>Overall  Facebook  Shares</vt:lpstr>
      <vt:lpstr>PowerPoint Presentation</vt:lpstr>
      <vt:lpstr>Trump vs. Biden  emotional reactions</vt:lpstr>
      <vt:lpstr>Facebook Article Shares Compared  to Emotional Reactions.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Facebook News Articles by Category</dc:title>
  <dc:creator>Benjamin Davis</dc:creator>
  <cp:lastModifiedBy>Benjamin Davis</cp:lastModifiedBy>
  <cp:revision>7</cp:revision>
  <dcterms:created xsi:type="dcterms:W3CDTF">2020-07-21T23:49:41Z</dcterms:created>
  <dcterms:modified xsi:type="dcterms:W3CDTF">2020-07-22T00:36:04Z</dcterms:modified>
</cp:coreProperties>
</file>